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366" r:id="rId2"/>
    <p:sldId id="355" r:id="rId3"/>
    <p:sldId id="367" r:id="rId4"/>
    <p:sldId id="368" r:id="rId5"/>
    <p:sldId id="356" r:id="rId6"/>
    <p:sldId id="357" r:id="rId7"/>
    <p:sldId id="358" r:id="rId8"/>
    <p:sldId id="369" r:id="rId9"/>
    <p:sldId id="370" r:id="rId10"/>
    <p:sldId id="371" r:id="rId11"/>
    <p:sldId id="372" r:id="rId12"/>
    <p:sldId id="373" r:id="rId13"/>
    <p:sldId id="362" r:id="rId14"/>
    <p:sldId id="365" r:id="rId15"/>
    <p:sldId id="374" r:id="rId16"/>
    <p:sldId id="375" r:id="rId17"/>
    <p:sldId id="376" r:id="rId18"/>
    <p:sldId id="377" r:id="rId19"/>
    <p:sldId id="3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1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E37E3-EA74-462E-9426-B8B65ED9CD50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F462-55A4-4896-821A-D9E857004802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552D5-AFB7-4518-AD18-92100A251E58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3D34C-E685-4551-AFC8-95CBD1793CEF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A7710-D985-4B93-8FBA-68F0B99DD6CE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0717B-D4D7-4769-A9E4-5BE4207AC391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CBC4D8-3FAD-4B28-8954-3083447F5D44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2204-7015-4A6B-9424-88D7F8817F3F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935BF-80D5-4E2B-A291-B11A2E33C90A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6DC2C2-C0A7-4116-863A-C70AB81106FB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3AD24A-4AF2-46EE-AF57-AC302D2326AD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152ABD-FC5E-4699-8A34-750FADB807BC}" type="datetime1">
              <a:rPr lang="en-US" smtClean="0"/>
              <a:t>4/8/2016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نرم افزار بررسی و حل عددی انتقال و رسوب نانو ذرات در عبور از موانع بیضوی با روش شبکه بولتزمن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سلمان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پیری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دی ماه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1271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/>
              <a:pPr/>
              <a:t>1</a:t>
            </a:fld>
            <a:endParaRPr lang="en-US" sz="1200" dirty="0"/>
          </a:p>
        </p:txBody>
      </p:sp>
      <p:pic>
        <p:nvPicPr>
          <p:cNvPr id="5" name="Picture 2" descr="C:\Users\Doc\Desktop\ارم دانشگاه ها\mlogo-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0514"/>
            <a:ext cx="2438400" cy="146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5334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شرایط مرزی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:</a:t>
            </a:r>
          </a:p>
          <a:p>
            <a:pPr marL="800100" lvl="1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ourier New" pitchFamily="49" charset="0"/>
              <a:buChar char="o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سرعت ورودی : پروفیل سهمی</a:t>
            </a:r>
          </a:p>
          <a:p>
            <a:pPr marL="800100" lvl="1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ourier New" pitchFamily="49" charset="0"/>
              <a:buChar char="o"/>
              <a:defRPr/>
            </a:pPr>
            <a:r>
              <a:rPr lang="fa-IR" sz="2000" b="1" dirty="0" smtClean="0">
                <a:cs typeface="B Nazanin" pitchFamily="2" charset="-78"/>
              </a:rPr>
              <a:t>شرط خروجی: گرادیان صفر</a:t>
            </a:r>
            <a:endParaRPr lang="fa-IR" sz="2000" b="1" dirty="0" smtClean="0">
              <a:latin typeface="+mn-lt"/>
              <a:cs typeface="B Nazanin" pitchFamily="2" charset="-78"/>
            </a:endParaRPr>
          </a:p>
          <a:p>
            <a:pPr marL="800100" lvl="1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Courier New" pitchFamily="49" charset="0"/>
              <a:buChar char="o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شرط مرزی بازجست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Bounce Back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): </a:t>
            </a:r>
          </a:p>
          <a:p>
            <a:pPr lvl="1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 smtClean="0">
                <a:cs typeface="B Nazanin" pitchFamily="2" charset="-78"/>
              </a:rPr>
              <a:t>            1- برای </a:t>
            </a:r>
            <a:r>
              <a:rPr lang="fa-IR" sz="2000" b="1" dirty="0">
                <a:cs typeface="B Nazanin" pitchFamily="2" charset="-78"/>
              </a:rPr>
              <a:t>مرزهای بالایی و پایینی </a:t>
            </a:r>
            <a:r>
              <a:rPr lang="fa-IR" sz="2000" b="1" dirty="0" smtClean="0">
                <a:cs typeface="B Nazanin" pitchFamily="2" charset="-78"/>
              </a:rPr>
              <a:t>کانال</a:t>
            </a:r>
            <a:endParaRPr lang="fa-IR" sz="2000" b="1" dirty="0" smtClean="0">
              <a:latin typeface="+mn-lt"/>
              <a:cs typeface="B Nazanin" pitchFamily="2" charset="-78"/>
            </a:endParaRP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 smtClean="0">
                <a:solidFill>
                  <a:srgbClr val="FF0000"/>
                </a:solidFill>
                <a:latin typeface="+mn-lt"/>
                <a:cs typeface="B Nazanin" pitchFamily="2" charset="-78"/>
              </a:rPr>
              <a:t>                   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2- برای اعمال شرط مرزی دیواره منحنی در موانع از روش </a:t>
            </a:r>
            <a:r>
              <a:rPr lang="en-US" sz="2000" b="1" dirty="0" smtClean="0">
                <a:latin typeface="+mn-lt"/>
                <a:cs typeface="B Nazanin" pitchFamily="2" charset="-78"/>
              </a:rPr>
              <a:t>“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می</a:t>
            </a:r>
            <a:r>
              <a:rPr lang="en-US" sz="2000" b="1" dirty="0" smtClean="0">
                <a:latin typeface="+mn-lt"/>
                <a:cs typeface="B Nazanin" pitchFamily="2" charset="-78"/>
              </a:rPr>
              <a:t>”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 استفاده شده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>
                <a:latin typeface="+mn-lt"/>
                <a:cs typeface="B Nazanin" pitchFamily="2" charset="-78"/>
              </a:rPr>
              <a:t>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                         است.   </a:t>
            </a:r>
          </a:p>
          <a:p>
            <a:pPr marL="0" lvl="1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>
                <a:cs typeface="B Nazanin" pitchFamily="2" charset="-78"/>
              </a:rPr>
              <a:t>                 </a:t>
            </a:r>
            <a:endParaRPr lang="fa-IR" sz="2000" b="1" dirty="0" smtClean="0">
              <a:solidFill>
                <a:srgbClr val="FF0000"/>
              </a:solidFill>
              <a:latin typeface="+mn-lt"/>
              <a:cs typeface="B Nazanin" pitchFamily="2" charset="-78"/>
            </a:endParaRP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pic>
        <p:nvPicPr>
          <p:cNvPr id="5" name="Picture 4" descr="Fig 4-4"/>
          <p:cNvPicPr/>
          <p:nvPr/>
        </p:nvPicPr>
        <p:blipFill>
          <a:blip r:embed="rId4" cstate="print"/>
          <a:srcRect l="4620" t="2016" r="6470"/>
          <a:stretch>
            <a:fillRect/>
          </a:stretch>
        </p:blipFill>
        <p:spPr bwMode="auto">
          <a:xfrm>
            <a:off x="2209800" y="3779614"/>
            <a:ext cx="358311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پیاده سازی عددی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608212"/>
              </p:ext>
            </p:extLst>
          </p:nvPr>
        </p:nvGraphicFramePr>
        <p:xfrm>
          <a:off x="1272737" y="2590800"/>
          <a:ext cx="2384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5" imgW="1308100" imgH="279400" progId="Equation.DSMT4">
                  <p:embed/>
                </p:oleObj>
              </mc:Choice>
              <mc:Fallback>
                <p:oleObj r:id="rId5" imgW="1308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2737" y="2590800"/>
                        <a:ext cx="238486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9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5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43200" y="1028701"/>
            <a:ext cx="58369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انتقال و رسوب ذرات 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                   </a:t>
            </a:r>
            <a:r>
              <a:rPr lang="fa-IR" sz="2000" b="1" dirty="0" smtClean="0">
                <a:solidFill>
                  <a:srgbClr val="FF0000"/>
                </a:solidFill>
                <a:latin typeface="+mn-lt"/>
                <a:cs typeface="B Nazanin" pitchFamily="2" charset="-78"/>
              </a:rPr>
              <a:t>استفاده از  دیدگاه لاگرانژی برای مسیریابی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601999"/>
              </p:ext>
            </p:extLst>
          </p:nvPr>
        </p:nvGraphicFramePr>
        <p:xfrm>
          <a:off x="1447800" y="1524000"/>
          <a:ext cx="1806036" cy="785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r:id="rId3" imgW="799753" imgH="444307" progId="Equation.DSMT4">
                  <p:embed/>
                </p:oleObj>
              </mc:Choice>
              <mc:Fallback>
                <p:oleObj r:id="rId3" imgW="799753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1806036" cy="785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28800" y="2590800"/>
            <a:ext cx="65989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استفاده از روش وِرله سرعت برای انتگرال گیری از معادله های حرکت: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24663"/>
              </p:ext>
            </p:extLst>
          </p:nvPr>
        </p:nvGraphicFramePr>
        <p:xfrm>
          <a:off x="1392172" y="3314700"/>
          <a:ext cx="5694428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r:id="rId5" imgW="4597400" imgH="2286000" progId="Equation.DSMT4">
                  <p:embed/>
                </p:oleObj>
              </mc:Choice>
              <mc:Fallback>
                <p:oleObj r:id="rId5" imgW="4597400" imgH="2286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172" y="3314700"/>
                        <a:ext cx="5694428" cy="2781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پیاده سازی عددی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7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پیاده سازی عددی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758440" y="1066800"/>
            <a:ext cx="58369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نیروهای موثر بر ذرات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نیروی </a:t>
            </a:r>
            <a:r>
              <a:rPr lang="fa-IR" sz="2000" b="1" dirty="0">
                <a:latin typeface="+mn-lt"/>
                <a:cs typeface="B Nazanin" pitchFamily="2" charset="-78"/>
              </a:rPr>
              <a:t>وزن و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شناوری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نیروی پسا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نیروی براونی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endParaRPr lang="fa-IR" sz="2000" b="1" dirty="0" smtClean="0">
              <a:solidFill>
                <a:srgbClr val="FF0000"/>
              </a:solidFill>
              <a:latin typeface="+mn-lt"/>
              <a:cs typeface="B Nazanin" pitchFamily="2" charset="-78"/>
            </a:endParaRP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endParaRPr lang="fa-IR" sz="2000" b="1" dirty="0" smtClean="0">
              <a:solidFill>
                <a:srgbClr val="FF0000"/>
              </a:solidFill>
              <a:latin typeface="+mn-lt"/>
              <a:cs typeface="B Nazanin" pitchFamily="2" charset="-78"/>
            </a:endParaRP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743200" y="3761232"/>
            <a:ext cx="58369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مکانیزم های رسوب ذرات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رسوب اینرسیال                                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رسوب گرانشی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78280" y="4370832"/>
            <a:ext cx="37795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رسوب براونی                                </a:t>
            </a:r>
          </a:p>
          <a:p>
            <a:pPr marL="1257300" lvl="2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solidFill>
                  <a:srgbClr val="FF0000"/>
                </a:solidFill>
                <a:latin typeface="+mn-lt"/>
                <a:cs typeface="B Nazanin" pitchFamily="2" charset="-78"/>
              </a:rPr>
              <a:t>رسوب مماسی</a:t>
            </a:r>
          </a:p>
        </p:txBody>
      </p:sp>
      <p:pic>
        <p:nvPicPr>
          <p:cNvPr id="9" name="Picture 8" descr="C:\Ali\MSproject\tez\interception.bmp"/>
          <p:cNvPicPr/>
          <p:nvPr/>
        </p:nvPicPr>
        <p:blipFill>
          <a:blip r:embed="rId2" cstate="print"/>
          <a:srcRect l="1763" r="9924"/>
          <a:stretch>
            <a:fillRect/>
          </a:stretch>
        </p:blipFill>
        <p:spPr bwMode="auto">
          <a:xfrm>
            <a:off x="762000" y="1676400"/>
            <a:ext cx="4343400" cy="220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urved Left Arrow 9"/>
          <p:cNvSpPr/>
          <p:nvPr/>
        </p:nvSpPr>
        <p:spPr>
          <a:xfrm rot="10035112">
            <a:off x="1738061" y="3642610"/>
            <a:ext cx="748459" cy="173381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95401"/>
            <a:ext cx="8610600" cy="5112544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اعمال روش شبکه ای بولتزمن در نرم افزار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endParaRPr lang="fa-I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تولید و پیاده سازی یک هندسه با قابلیت تشخیص موانع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اعمال شرط مرزی در جریان عبوری از کانال در ورود و خروج سیال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اعمال شرط مرزی برگشت به عقب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Bounce Back</a:t>
            </a:r>
            <a:r>
              <a:rPr lang="fa-IR" sz="2400" b="1" dirty="0" smtClean="0">
                <a:cs typeface="B Titr" panose="00000700000000000000" pitchFamily="2" charset="-78"/>
              </a:rPr>
              <a:t>)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شرط مرزی دیواره منحنی (بیضی)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نحوه اعمال نیروی براونی در مسیریابی ذرات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مسیریابی ذرات با استفاده از روش لاگرانژی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8- انواع مکانیزم های رسوب ذرات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پروژه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(Visual C++)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مفاهیم جریان داخلی سیالات و شرایط مرزی آن.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خروجی های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مسئله در همه نسخه های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قابل مشاهده است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C++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 نرم افزار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جهت مشاهده و تنظیم خروجی ها.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اولیه با روش شبکه ای بولتزمن.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6- مطالعه کامل راهنمای کاربری کد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 اجرای کد 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هایی از خروجی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75531" y="914400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 سرعت افقی </a:t>
            </a:r>
            <a:r>
              <a:rPr lang="fa-IR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برای شرایط مختلف مسئله</a:t>
            </a:r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endParaRPr lang="fa-I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/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801130" cy="20479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7600"/>
            <a:ext cx="8686800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هایی از خروجی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09600" y="1371600"/>
            <a:ext cx="8229600" cy="4191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1219200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 سرعت عمودی </a:t>
            </a:r>
            <a:r>
              <a:rPr lang="fa-IR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(Re=100)</a:t>
            </a:r>
            <a:endParaRPr lang="fa-IR" sz="3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endParaRPr lang="fa-I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/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21" y="2523850"/>
            <a:ext cx="8944579" cy="20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هایی از خروجی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1371600"/>
            <a:ext cx="8229600" cy="4191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09600" y="1219200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میدان چگالی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(Re=100)</a:t>
            </a:r>
            <a:endParaRPr lang="fa-IR" sz="3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endParaRPr lang="fa-I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/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09715"/>
            <a:ext cx="9033288" cy="203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هایی از خروجی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1447800"/>
            <a:ext cx="8229600" cy="4191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09600" y="1219200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مسیر ذرات در عبور از موانع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(Re=100)</a:t>
            </a:r>
            <a:endParaRPr lang="fa-IR" sz="3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endParaRPr lang="fa-I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/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083"/>
            <a:ext cx="9144000" cy="23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نمونه هایی از خروجی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1371600"/>
            <a:ext cx="8229600" cy="4191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09600" y="1219200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نمودار خطای مراحل حل مسئله</a:t>
            </a:r>
            <a:endParaRPr lang="fa-IR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r" rtl="1"/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8041"/>
            <a:ext cx="7010400" cy="425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3108"/>
            <a:ext cx="8229600" cy="532149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>
                <a:cs typeface="B Titr" panose="00000700000000000000" pitchFamily="2" charset="-78"/>
              </a:rPr>
              <a:t>مطالعه انتقال و جذب ذرات در شاخه‌های مختلف علوم مورد توجه پژوهشگران واقع شده است. مطالعات آلودگی هوا، کنترل نشست ذرات بر روی میکروتراشه‌های الکترونیکی، طراحی اتاق‌های تمیز، دارورسانی هدفمند و بررسی ذرات استنشاقی، روکش کردن سطوح  به کمک رسوب ذرات و فیلتراسیون بخشی از پژوهش‌های مربوط به پخش و جذب ذرات را به خود اختصاص می‌دهند. 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مقدمه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>
                <a:cs typeface="B Titr" panose="00000700000000000000" pitchFamily="2" charset="-78"/>
              </a:rPr>
              <a:t>مرسوم‌ترین الگوی محاسباتی مدلسازی جریان سیالات، حل معادلات ناویر استوکس است. اما هنگامی‌که فرضیات اساسی استفاده شده در این معادلات نقض شود، این معادلات قادر به پاسخگویی دقیق و معتبر نخواهند بود. </a:t>
            </a:r>
            <a:endParaRPr lang="en-US" sz="28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مطالعات </a:t>
            </a:r>
            <a:r>
              <a:rPr lang="fa-IR" sz="2800" dirty="0">
                <a:cs typeface="B Titr" panose="00000700000000000000" pitchFamily="2" charset="-78"/>
              </a:rPr>
              <a:t>نشان می‌دهند هنگامی‌که قصد بررسی جریان </a:t>
            </a:r>
            <a:r>
              <a:rPr lang="fa-IR" sz="2800" dirty="0" smtClean="0">
                <a:cs typeface="B Titr" panose="00000700000000000000" pitchFamily="2" charset="-78"/>
              </a:rPr>
              <a:t>سیال و ذرات </a:t>
            </a:r>
            <a:r>
              <a:rPr lang="fa-IR" sz="2800" dirty="0">
                <a:cs typeface="B Titr" panose="00000700000000000000" pitchFamily="2" charset="-78"/>
              </a:rPr>
              <a:t>در مقیاس میکرو و نانو را داریم، به دلیل نزدیک شدن ابعاد هندسه و ذرات مورد مطالعه به ابعاد پویش آزاد مولکولی، فرض پیوستگی سیال که یکی از فرضیات اساسی در به دست آوردن معادلات ناویر استوکس است معتبر نخواهد بود و بنابراین بایستی به دنبال روشی جایگزین برای مدل‌سازی جریان سیال در این مقیاس‌ها بود.</a:t>
            </a:r>
            <a:endParaRPr lang="en-US" sz="28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مقدمه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6908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B Titr" panose="00000700000000000000" pitchFamily="2" charset="-78"/>
              </a:rPr>
              <a:t>پژوهش هایی </a:t>
            </a:r>
            <a:r>
              <a:rPr lang="fa-IR" sz="2400" dirty="0">
                <a:cs typeface="B Titr" panose="00000700000000000000" pitchFamily="2" charset="-78"/>
              </a:rPr>
              <a:t>که اخیراً در این </a:t>
            </a:r>
            <a:r>
              <a:rPr lang="fa-IR" sz="2400" dirty="0" smtClean="0">
                <a:cs typeface="B Titr" panose="00000700000000000000" pitchFamily="2" charset="-78"/>
              </a:rPr>
              <a:t>حوزه ها </a:t>
            </a:r>
            <a:r>
              <a:rPr lang="fa-IR" sz="2400" dirty="0">
                <a:cs typeface="B Titr" panose="00000700000000000000" pitchFamily="2" charset="-78"/>
              </a:rPr>
              <a:t>صورت پذیرفته، روش شبکه بولتزمن به صورت گسترده مورد استفاده قرار گرفته و روشی قدرتمند ارزیابی شده است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B Titr" panose="00000700000000000000" pitchFamily="2" charset="-78"/>
              </a:rPr>
              <a:t>در این کد از روش شبکه بولتزمن برای بررسی و حل میدان جریان استفاده شده است.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B Titr" panose="00000700000000000000" pitchFamily="2" charset="-78"/>
              </a:rPr>
              <a:t>از روش لاگرانژی برای مسیریابی ذرات استفاده شده است.</a:t>
            </a: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مقدمه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0496" y="10668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fa-IR" sz="2400" b="1" dirty="0">
                <a:cs typeface="B Nazanin" pitchFamily="2" charset="-78"/>
              </a:rPr>
              <a:t>اساس روش شبکه </a:t>
            </a:r>
            <a:r>
              <a:rPr lang="fa-IR" sz="2400" b="1" dirty="0" smtClean="0">
                <a:cs typeface="B Nazanin" pitchFamily="2" charset="-78"/>
              </a:rPr>
              <a:t>بولتزمن</a:t>
            </a:r>
          </a:p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تغییرات معادلات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endParaRPr lang="fa-I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4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823769"/>
              </p:ext>
            </p:extLst>
          </p:nvPr>
        </p:nvGraphicFramePr>
        <p:xfrm>
          <a:off x="920496" y="2438400"/>
          <a:ext cx="43673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3" imgW="2324100" imgH="254000" progId="Equation.DSMT4">
                  <p:embed/>
                </p:oleObj>
              </mc:Choice>
              <mc:Fallback>
                <p:oleObj r:id="rId3" imgW="2324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496" y="2438400"/>
                        <a:ext cx="4367387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3200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Times New Roman"/>
                <a:ea typeface="Calibri"/>
                <a:cs typeface="B Nazanin"/>
              </a:rPr>
              <a:t>سرعت­های ذره­ای </a:t>
            </a:r>
            <a:r>
              <a:rPr lang="fa-IR" sz="2400" dirty="0" smtClean="0">
                <a:solidFill>
                  <a:srgbClr val="000000"/>
                </a:solidFill>
                <a:latin typeface="Times New Roman"/>
                <a:ea typeface="Calibri"/>
                <a:cs typeface="B Nazanin"/>
              </a:rPr>
              <a:t>محلی­؛ اُمگا عملگر برخورد می باشد.</a:t>
            </a:r>
            <a:endParaRPr lang="fa-IR" sz="2400" b="1" dirty="0" smtClean="0">
              <a:latin typeface="+mn-lt"/>
              <a:cs typeface="B Nazanin" pitchFamily="2" charset="-78"/>
            </a:endParaRPr>
          </a:p>
          <a:p>
            <a:pPr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400" b="1" dirty="0" smtClean="0">
              <a:latin typeface="+mn-lt"/>
              <a:cs typeface="B Nazanin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90600" y="38100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400" b="1" dirty="0">
                <a:latin typeface="+mn-lt"/>
                <a:cs typeface="B Nazanin" pitchFamily="2" charset="-78"/>
              </a:rPr>
              <a:t>معادله سینتیک گسسته برای تابع توزیع </a:t>
            </a:r>
            <a:r>
              <a:rPr lang="fa-IR" sz="2400" b="1" dirty="0" smtClean="0">
                <a:latin typeface="+mn-lt"/>
                <a:cs typeface="B Nazanin" pitchFamily="2" charset="-78"/>
              </a:rPr>
              <a:t>ذره ای:</a:t>
            </a:r>
          </a:p>
          <a:p>
            <a:pPr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4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047680"/>
              </p:ext>
            </p:extLst>
          </p:nvPr>
        </p:nvGraphicFramePr>
        <p:xfrm>
          <a:off x="927588" y="4566709"/>
          <a:ext cx="4482612" cy="462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2425700" imgH="228600" progId="Equation.3">
                  <p:embed/>
                </p:oleObj>
              </mc:Choice>
              <mc:Fallback>
                <p:oleObj name="Equation" r:id="rId5" imgW="242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588" y="4566709"/>
                        <a:ext cx="4482612" cy="462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4953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>
                <a:latin typeface="+mn-lt"/>
                <a:cs typeface="B Nazanin" pitchFamily="2" charset="-78"/>
              </a:rPr>
              <a:t>چگالی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و </a:t>
            </a:r>
            <a:r>
              <a:rPr lang="fa-IR" sz="2000" b="1" dirty="0">
                <a:latin typeface="+mn-lt"/>
                <a:cs typeface="B Nazanin" pitchFamily="2" charset="-78"/>
              </a:rPr>
              <a:t>شار ممنتومی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 </a:t>
            </a:r>
            <a:r>
              <a:rPr lang="fa-IR" sz="2000" b="1" dirty="0">
                <a:latin typeface="+mn-lt"/>
                <a:cs typeface="B Nazanin" pitchFamily="2" charset="-78"/>
              </a:rPr>
              <a:t>به صورت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ممان های </a:t>
            </a:r>
            <a:r>
              <a:rPr lang="fa-IR" sz="2000" b="1" dirty="0">
                <a:latin typeface="+mn-lt"/>
                <a:cs typeface="B Nazanin" pitchFamily="2" charset="-78"/>
              </a:rPr>
              <a:t>سرعت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ذره</a:t>
            </a:r>
            <a:r>
              <a:rPr lang="fa-IR" dirty="0" smtClean="0"/>
              <a:t>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ای </a:t>
            </a:r>
            <a:r>
              <a:rPr lang="fa-IR" sz="2000" b="1" dirty="0">
                <a:latin typeface="+mn-lt"/>
                <a:cs typeface="B Nazanin" pitchFamily="2" charset="-78"/>
              </a:rPr>
              <a:t>تابع توزیع 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تعریف می شوند: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1863"/>
              </p:ext>
            </p:extLst>
          </p:nvPr>
        </p:nvGraphicFramePr>
        <p:xfrm>
          <a:off x="2362200" y="5785447"/>
          <a:ext cx="2620883" cy="53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7" imgW="1651000" imgH="342900" progId="Equation.DSMT4">
                  <p:embed/>
                </p:oleObj>
              </mc:Choice>
              <mc:Fallback>
                <p:oleObj r:id="rId7" imgW="16510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85447"/>
                        <a:ext cx="2620883" cy="539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مختصری درباره شبکه بولتزمن و معادلات حاکم</a:t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38600" y="128116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fa-IR" sz="2000" b="1" dirty="0">
                <a:latin typeface="+mn-lt"/>
                <a:cs typeface="B Nazanin" pitchFamily="2" charset="-78"/>
              </a:rPr>
              <a:t>بقای کلی جرم و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ممنتوم در هر گره برای برخورد: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414091"/>
              </p:ext>
            </p:extLst>
          </p:nvPr>
        </p:nvGraphicFramePr>
        <p:xfrm>
          <a:off x="990600" y="1676400"/>
          <a:ext cx="2440782" cy="566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1473200" imgH="342900" progId="Equation.3">
                  <p:embed/>
                </p:oleObj>
              </mc:Choice>
              <mc:Fallback>
                <p:oleObj name="Equation" r:id="rId3" imgW="14732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2440782" cy="566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1018" y="2286000"/>
            <a:ext cx="84605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با استفاده از بسط تیلور در فضا و زمان با دقت مرتبه 2 و استفاده از بسط چپمن-انسکوک معادله توزیع تعادلی به دست می آید: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914788"/>
              </p:ext>
            </p:extLst>
          </p:nvPr>
        </p:nvGraphicFramePr>
        <p:xfrm>
          <a:off x="920750" y="3124200"/>
          <a:ext cx="2051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965200" imgH="241300" progId="Equation.3">
                  <p:embed/>
                </p:oleObj>
              </mc:Choice>
              <mc:Fallback>
                <p:oleObj name="Equation" r:id="rId5" imgW="965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124200"/>
                        <a:ext cx="205105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3733800"/>
            <a:ext cx="84605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تابع توزیع تعادلی باید معادلات زیر را ارضا کند: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27607"/>
              </p:ext>
            </p:extLst>
          </p:nvPr>
        </p:nvGraphicFramePr>
        <p:xfrm>
          <a:off x="897467" y="4495800"/>
          <a:ext cx="29125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1637589" imgH="342751" progId="Equation.3">
                  <p:embed/>
                </p:oleObj>
              </mc:Choice>
              <mc:Fallback>
                <p:oleObj name="Equation" r:id="rId7" imgW="1637589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467" y="4495800"/>
                        <a:ext cx="2912533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مختصری درباره شبکه بولتزمن و معادلات حاکم</a:t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2192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>
                <a:latin typeface="+mn-lt"/>
                <a:cs typeface="B Nazanin" pitchFamily="2" charset="-78"/>
              </a:rPr>
              <a:t>با جاگذاری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 </a:t>
            </a:r>
            <a:r>
              <a:rPr lang="fa-IR" sz="2000" b="1" dirty="0">
                <a:latin typeface="+mn-lt"/>
                <a:cs typeface="B Nazanin" pitchFamily="2" charset="-78"/>
              </a:rPr>
              <a:t>در </a:t>
            </a:r>
            <a:r>
              <a:rPr lang="fa-IR" sz="2000" b="1" dirty="0">
                <a:cs typeface="B Nazanin" pitchFamily="2" charset="-78"/>
              </a:rPr>
              <a:t>عملگربرخورد و گرفتن بسط تیلور : </a:t>
            </a:r>
            <a:endParaRPr lang="fa-IR" sz="2000" b="1" dirty="0" smtClean="0">
              <a:latin typeface="+mn-lt"/>
              <a:cs typeface="B Nazanin" pitchFamily="2" charset="-78"/>
            </a:endParaRP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05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>
                <a:latin typeface="+mn-lt"/>
                <a:cs typeface="B Nazanin" pitchFamily="2" charset="-78"/>
              </a:rPr>
              <a:t>با در نظر گرفتن یک شبکه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متقارن، فرم </a:t>
            </a:r>
            <a:r>
              <a:rPr lang="fa-IR" sz="2000" b="1" dirty="0">
                <a:latin typeface="+mn-lt"/>
                <a:cs typeface="B Nazanin" pitchFamily="2" charset="-78"/>
              </a:rPr>
              <a:t>عمومی تابع توزیع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تعادلی و شروط حاکم بر روش شبکه بولتزمن خواهیم داشت: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259834"/>
              </p:ext>
            </p:extLst>
          </p:nvPr>
        </p:nvGraphicFramePr>
        <p:xfrm>
          <a:off x="795338" y="4343400"/>
          <a:ext cx="4233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3" imgW="2667000" imgH="431800" progId="Equation.3">
                  <p:embed/>
                </p:oleObj>
              </mc:Choice>
              <mc:Fallback>
                <p:oleObj name="Equation" r:id="rId3" imgW="266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343400"/>
                        <a:ext cx="4233862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10308"/>
              </p:ext>
            </p:extLst>
          </p:nvPr>
        </p:nvGraphicFramePr>
        <p:xfrm>
          <a:off x="738928" y="5410200"/>
          <a:ext cx="558567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5" imgW="3670300" imgH="228600" progId="Equation.3">
                  <p:embed/>
                </p:oleObj>
              </mc:Choice>
              <mc:Fallback>
                <p:oleObj name="Equation" r:id="rId5" imgW="367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28" y="5410200"/>
                        <a:ext cx="5585672" cy="376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0" y="5257800"/>
            <a:ext cx="247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که :</a:t>
            </a:r>
          </a:p>
        </p:txBody>
      </p:sp>
      <p:pic>
        <p:nvPicPr>
          <p:cNvPr id="13" name="Picture 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53996"/>
            <a:ext cx="68217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883492"/>
              </p:ext>
            </p:extLst>
          </p:nvPr>
        </p:nvGraphicFramePr>
        <p:xfrm>
          <a:off x="1905000" y="2204852"/>
          <a:ext cx="1143000" cy="38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8" imgW="736600" imgH="241300" progId="Equation.3">
                  <p:embed/>
                </p:oleObj>
              </mc:Choice>
              <mc:Fallback>
                <p:oleObj name="Equation" r:id="rId8" imgW="73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4852"/>
                        <a:ext cx="1143000" cy="385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618088"/>
              </p:ext>
            </p:extLst>
          </p:nvPr>
        </p:nvGraphicFramePr>
        <p:xfrm>
          <a:off x="3048000" y="2743200"/>
          <a:ext cx="2229678" cy="67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0" imgW="1422400" imgH="419100" progId="Equation.3">
                  <p:embed/>
                </p:oleObj>
              </mc:Choice>
              <mc:Fallback>
                <p:oleObj name="Equation" r:id="rId10" imgW="1422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43200"/>
                        <a:ext cx="2229678" cy="679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15"/>
          <p:cNvSpPr/>
          <p:nvPr/>
        </p:nvSpPr>
        <p:spPr>
          <a:xfrm>
            <a:off x="2057400" y="3048000"/>
            <a:ext cx="609600" cy="228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33900" y="2253996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ماتریس برخورد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38600" y="2253996"/>
            <a:ext cx="2133600" cy="41300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86200" y="2667000"/>
            <a:ext cx="457200" cy="4953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smtClean="0">
                <a:solidFill>
                  <a:srgbClr val="FF0000"/>
                </a:solidFill>
                <a:cs typeface="B Titr" panose="00000700000000000000" pitchFamily="2" charset="-78"/>
              </a:rPr>
              <a:t>مختصری درباره شبکه بولتزمن و معادلات حاکم</a:t>
            </a:r>
            <a:br>
              <a:rPr lang="fa-IR" sz="360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75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76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76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6" grpId="0" animBg="1"/>
      <p:bldP spid="17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438400" y="1447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معادله ممنتوم بدست آمده از روش بولتزمن و برخی از مزایای آن: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818392"/>
              </p:ext>
            </p:extLst>
          </p:nvPr>
        </p:nvGraphicFramePr>
        <p:xfrm>
          <a:off x="1156252" y="2209800"/>
          <a:ext cx="615894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3200400" imgH="431800" progId="Equation.3">
                  <p:embed/>
                </p:oleObj>
              </mc:Choice>
              <mc:Fallback>
                <p:oleObj name="Equation" r:id="rId3" imgW="320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252" y="2209800"/>
                        <a:ext cx="6158948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3657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>
                <a:cs typeface="B Nazanin" pitchFamily="2" charset="-78"/>
              </a:rPr>
              <a:t>در صورت کوچک بودن تغییرات چگالی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دقیقا </a:t>
            </a:r>
            <a:r>
              <a:rPr lang="fa-IR" sz="2000" b="1" dirty="0">
                <a:latin typeface="+mn-lt"/>
                <a:cs typeface="B Nazanin" pitchFamily="2" charset="-78"/>
              </a:rPr>
              <a:t>مشابه معادلات ناویر-استوکس </a:t>
            </a:r>
            <a:r>
              <a:rPr lang="fa-IR" sz="2000" b="1" dirty="0" smtClean="0">
                <a:latin typeface="+mn-lt"/>
                <a:cs typeface="B Nazanin" pitchFamily="2" charset="-78"/>
              </a:rPr>
              <a:t>است.</a:t>
            </a:r>
          </a:p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>
                <a:cs typeface="B Nazanin" pitchFamily="2" charset="-78"/>
              </a:rPr>
              <a:t>خطی </a:t>
            </a:r>
            <a:r>
              <a:rPr lang="fa-IR" sz="2000" b="1" dirty="0" smtClean="0">
                <a:cs typeface="B Nazanin" pitchFamily="2" charset="-78"/>
              </a:rPr>
              <a:t>بود</a:t>
            </a:r>
            <a:r>
              <a:rPr lang="fa-IR" sz="2000" b="1" dirty="0">
                <a:cs typeface="B Nazanin" pitchFamily="2" charset="-78"/>
              </a:rPr>
              <a:t>ن</a:t>
            </a:r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اپراتور جابه جایی</a:t>
            </a:r>
          </a:p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000" b="1" dirty="0" smtClean="0">
                <a:latin typeface="+mn-lt"/>
                <a:cs typeface="B Nazanin" pitchFamily="2" charset="-78"/>
              </a:rPr>
              <a:t>استفاده از تعداد کمی سرعت در فاز فضا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مختصری درباره شبکه بولتزمن و معادلات حاکم</a:t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پیاده سازی عددی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657600" y="1295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الگوریتم </a:t>
            </a:r>
            <a:r>
              <a:rPr lang="fa-IR" sz="2400" b="1" dirty="0">
                <a:latin typeface="+mn-lt"/>
                <a:cs typeface="B Nazanin" pitchFamily="2" charset="-78"/>
              </a:rPr>
              <a:t>حل در روش شبکه </a:t>
            </a:r>
            <a:r>
              <a:rPr lang="fa-IR" sz="2400" b="1" dirty="0" smtClean="0">
                <a:latin typeface="+mn-lt"/>
                <a:cs typeface="B Nazanin" pitchFamily="2" charset="-78"/>
              </a:rPr>
              <a:t>بولتزمن: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86200" y="2057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400" b="1" dirty="0" smtClean="0">
                <a:latin typeface="+mn-lt"/>
                <a:cs typeface="B Nazanin" pitchFamily="2" charset="-78"/>
              </a:rPr>
              <a:t>شبکه مورد استفاده: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D2Q9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fa-IR" sz="2000" b="1" dirty="0" smtClean="0">
              <a:latin typeface="+mn-lt"/>
              <a:cs typeface="B Nazanin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86200" y="2667000"/>
            <a:ext cx="472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ü"/>
              <a:defRPr/>
            </a:pPr>
            <a:r>
              <a:rPr lang="fa-IR" sz="2400" b="1" dirty="0" smtClean="0">
                <a:cs typeface="B Nazanin" pitchFamily="2" charset="-78"/>
              </a:rPr>
              <a:t>مراحل پیاده سازی:</a:t>
            </a:r>
          </a:p>
          <a:p>
            <a:pPr algn="r" rtl="1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400" b="1" dirty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                                      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1-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انتشار </a:t>
            </a:r>
          </a:p>
          <a:p>
            <a:pPr algn="r" rtl="1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                                       2- برخورد</a:t>
            </a:r>
          </a:p>
        </p:txBody>
      </p:sp>
      <p:pic>
        <p:nvPicPr>
          <p:cNvPr id="9" name="Picture 8" descr="Figure 4-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1"/>
            <a:ext cx="30480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4354</TotalTime>
  <Words>789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Concourse</vt:lpstr>
      <vt:lpstr>Equation.DSMT4</vt:lpstr>
      <vt:lpstr>Equation</vt:lpstr>
      <vt:lpstr>            نرم افزار بررسی و حل عددی انتقال و رسوب نانو ذرات در عبور از موانع بیضوی با روش شبکه بولتزمن   سلمان پیری دی ماه 94 MarketCode.ir    </vt:lpstr>
      <vt:lpstr>مقدمه </vt:lpstr>
      <vt:lpstr>مقدمه </vt:lpstr>
      <vt:lpstr>مقدمه </vt:lpstr>
      <vt:lpstr>مختصری درباره شبکه بولتزمن و معادلات حاکم </vt:lpstr>
      <vt:lpstr>مختصری درباره شبکه بولتزمن و معادلات حاکم </vt:lpstr>
      <vt:lpstr>PowerPoint Presentation</vt:lpstr>
      <vt:lpstr>مختصری درباره شبکه بولتزمن و معادلات حاکم </vt:lpstr>
      <vt:lpstr>پیاده سازی عددی </vt:lpstr>
      <vt:lpstr>پیاده سازی عددی </vt:lpstr>
      <vt:lpstr>پیاده سازی عددی </vt:lpstr>
      <vt:lpstr>پیاده سازی عددی </vt:lpstr>
      <vt:lpstr>آنچه در این پروژه خواهید آموخت</vt:lpstr>
      <vt:lpstr>نکات و الزامات اجرای کد </vt:lpstr>
      <vt:lpstr>نمونه هایی از خروجی کد</vt:lpstr>
      <vt:lpstr>نمونه هایی از خروجی کد</vt:lpstr>
      <vt:lpstr>نمونه هایی از خروجی کد</vt:lpstr>
      <vt:lpstr>نمونه هایی از خروجی کد</vt:lpstr>
      <vt:lpstr>نمونه هایی از خروجی کد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MRT Pack 30 DVDs</cp:lastModifiedBy>
  <cp:revision>209</cp:revision>
  <dcterms:created xsi:type="dcterms:W3CDTF">2006-08-16T00:00:00Z</dcterms:created>
  <dcterms:modified xsi:type="dcterms:W3CDTF">2016-04-08T04:44:08Z</dcterms:modified>
</cp:coreProperties>
</file>