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6" r:id="rId4"/>
    <p:sldId id="367" r:id="rId5"/>
    <p:sldId id="358" r:id="rId6"/>
    <p:sldId id="368"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2/2/2016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2/2/2016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2/2/2016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2/2/2016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2/2/2016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2/2/2016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2/2/2016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2/2/2016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9.png"/><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r>
              <a:rPr lang="fa-IR" sz="4000" dirty="0" smtClean="0">
                <a:solidFill>
                  <a:srgbClr val="FF0000"/>
                </a:solidFill>
                <a:effectLst/>
                <a:latin typeface="Calibri"/>
                <a:cs typeface="Traditional Arabic"/>
              </a:rPr>
              <a:t>پیاده سازی نیروی میدان الکتریکی در حلگر اینترفوم </a:t>
            </a:r>
            <a:r>
              <a:rPr lang="en-US" sz="3200" dirty="0" smtClean="0">
                <a:solidFill>
                  <a:srgbClr val="FF0000"/>
                </a:solidFill>
                <a:effectLst/>
                <a:latin typeface="Times New Roman" pitchFamily="18" charset="0"/>
                <a:cs typeface="Times New Roman" pitchFamily="18" charset="0"/>
              </a:rPr>
              <a:t>(InterEHDFoam</a:t>
            </a:r>
            <a:r>
              <a:rPr lang="en-US" sz="3200" dirty="0">
                <a:solidFill>
                  <a:srgbClr val="FF0000"/>
                </a:solidFill>
                <a:effectLst/>
                <a:latin typeface="Times New Roman" pitchFamily="18" charset="0"/>
                <a:cs typeface="Times New Roman" pitchFamily="18" charset="0"/>
              </a:rPr>
              <a:t>)</a:t>
            </a:r>
            <a:r>
              <a:rPr lang="en-US" sz="3200" dirty="0">
                <a:solidFill>
                  <a:srgbClr val="FF0000"/>
                </a:solidFill>
                <a:effectLst>
                  <a:outerShdw blurRad="38100" dist="25400" dir="5400000" algn="tl" rotWithShape="0">
                    <a:srgbClr val="000000">
                      <a:alpha val="43000"/>
                    </a:srgbClr>
                  </a:outerShdw>
                </a:effectLst>
                <a:latin typeface="Calibri"/>
                <a:cs typeface="B Nazanin" pitchFamily="2" charset="-78"/>
              </a:rPr>
              <a:t/>
            </a:r>
            <a:br>
              <a:rPr lang="en-US" sz="3200" dirty="0">
                <a:solidFill>
                  <a:srgbClr val="FF0000"/>
                </a:solidFill>
                <a:effectLst>
                  <a:outerShdw blurRad="38100" dist="25400" dir="5400000" algn="tl" rotWithShape="0">
                    <a:srgbClr val="000000">
                      <a:alpha val="43000"/>
                    </a:srgbClr>
                  </a:outerShdw>
                </a:effectLst>
                <a:latin typeface="Calibri"/>
                <a:cs typeface="B Nazanin" pitchFamily="2" charset="-78"/>
              </a:rPr>
            </a:br>
            <a:r>
              <a:rPr lang="fa-IR" sz="4000" dirty="0" smtClean="0">
                <a:solidFill>
                  <a:srgbClr val="FF0000"/>
                </a:solidFill>
                <a:cs typeface="B Titr" panose="00000700000000000000" pitchFamily="2" charset="-78"/>
              </a:rPr>
              <a:t/>
            </a:r>
            <a:br>
              <a:rPr lang="fa-IR" sz="4000" dirty="0" smtClean="0">
                <a:solidFill>
                  <a:srgbClr val="FF0000"/>
                </a:solidFill>
                <a:cs typeface="B Titr" panose="00000700000000000000" pitchFamily="2" charset="-78"/>
              </a:rPr>
            </a:br>
            <a:r>
              <a:rPr lang="fa-IR" sz="4000" dirty="0" smtClean="0">
                <a:solidFill>
                  <a:srgbClr val="008000"/>
                </a:solidFill>
                <a:cs typeface="B Titr" panose="00000700000000000000" pitchFamily="2" charset="-78"/>
              </a:rPr>
              <a:t>محمد بحرینی</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مهر 94</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85008"/>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400" y="415992"/>
            <a:ext cx="3106795" cy="1489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686800" cy="4940492"/>
          </a:xfrm>
        </p:spPr>
        <p:txBody>
          <a:bodyPr>
            <a:normAutofit fontScale="85000" lnSpcReduction="20000"/>
          </a:bodyPr>
          <a:lstStyle/>
          <a:p>
            <a:endParaRPr lang="en-US" dirty="0" smtClean="0"/>
          </a:p>
          <a:p>
            <a:pPr algn="just" rtl="1">
              <a:lnSpc>
                <a:spcPct val="120000"/>
              </a:lnSpc>
            </a:pPr>
            <a:r>
              <a:rPr lang="fa-IR" sz="2800" dirty="0">
                <a:latin typeface="Calibri"/>
                <a:ea typeface="Calibri"/>
                <a:cs typeface="B Titr" pitchFamily="2" charset="-78"/>
              </a:rPr>
              <a:t>ر</a:t>
            </a:r>
            <a:r>
              <a:rPr lang="fa-IR" sz="2600" dirty="0">
                <a:latin typeface="Calibri"/>
                <a:ea typeface="Calibri"/>
                <a:cs typeface="B Titr" pitchFamily="2" charset="-78"/>
              </a:rPr>
              <a:t>فتار دینامیکی حباب، به پارامترهای متعددی همچون اندازه و شکل حباب، خواص سیستم گاز-مایع (چگالی،کشش سطحی، لزجت)، حرکت و جهت گیری مایع و شرایط کارکرد مثل دما و فشار و گرانش بستگی دارد. از آنجایکه این پارامترها معمولاً برای سیستم های صنعتی ثابت است، راهکارهای عملی و بهینه برای کنترل حباب های بالارونده بسیار محدود است. باوجود کارهای بسیاری که برای دستیابی به دینامیک حباب انجام شده است، حرکت و رفتار حباب تحت نیروی خارجی که شامل نیروی الکتریکی یا مغناطیسی شود، باندازه کافی صورت نگرفته است. اعمال میدان الکتریکی روش خوبی برای تنظیم حرکت، تغییر شکل و سرعت حباب می باشد که افزایش انتقال حرارت در جوشش هسته ای را نیز در پی دارد. در حضور میدان الکتریکی، مولکول های سیال قطبی شده و برای سیالات دی الکتریک همگن، این قطبی شدن در سطح مشترک بوجود می آید. برای سیالات دی الکتریک عالی، تنش القا شده در جهت عمود بر سطح مشترک ایفای نقش می کند و در مقابل برای سیالات داری هدایت الکتریکی، این تنش در جهت مماس بر سطح مشترک اعمال می شود. </a:t>
            </a:r>
            <a:endParaRPr lang="en-US" sz="2600" dirty="0">
              <a:cs typeface="B Titr" pitchFamily="2" charset="-78"/>
            </a:endParaRPr>
          </a:p>
        </p:txBody>
      </p:sp>
      <p:sp>
        <p:nvSpPr>
          <p:cNvPr id="4" name="Title 3"/>
          <p:cNvSpPr>
            <a:spLocks noGrp="1"/>
          </p:cNvSpPr>
          <p:nvPr>
            <p:ph type="title"/>
          </p:nvPr>
        </p:nvSpPr>
        <p:spPr>
          <a:xfrm>
            <a:off x="609600" y="228600"/>
            <a:ext cx="8229600" cy="1143000"/>
          </a:xfrm>
        </p:spPr>
        <p:txBody>
          <a:bodyPr>
            <a:normAutofit/>
          </a:bodyPr>
          <a:lstStyle/>
          <a:p>
            <a:pPr algn="r" rtl="1"/>
            <a:r>
              <a:rPr lang="fa-IR" sz="2400" dirty="0" smtClean="0">
                <a:cs typeface="B Titr" pitchFamily="2" charset="-78"/>
              </a:rPr>
              <a:t>مقدمه</a:t>
            </a:r>
            <a:endParaRPr lang="en-US" sz="24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میدان الکتریکی</a:t>
            </a:r>
            <a:endParaRPr lang="en-US" dirty="0">
              <a:solidFill>
                <a:srgbClr val="FF0000"/>
              </a:solidFill>
              <a:cs typeface="B Titr" panose="00000700000000000000" pitchFamily="2" charset="-7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095881826"/>
              </p:ext>
            </p:extLst>
          </p:nvPr>
        </p:nvGraphicFramePr>
        <p:xfrm>
          <a:off x="609599" y="1600200"/>
          <a:ext cx="3368842" cy="533400"/>
        </p:xfrm>
        <a:graphic>
          <a:graphicData uri="http://schemas.openxmlformats.org/presentationml/2006/ole">
            <mc:AlternateContent xmlns:mc="http://schemas.openxmlformats.org/markup-compatibility/2006">
              <mc:Choice xmlns:v="urn:schemas-microsoft-com:vml" Requires="v">
                <p:oleObj spid="_x0000_s2062" name="Equation" r:id="rId3" imgW="1523880" imgH="241200" progId="Equation.DSMT4">
                  <p:embed/>
                </p:oleObj>
              </mc:Choice>
              <mc:Fallback>
                <p:oleObj name="Equation" r:id="rId3" imgW="1523880" imgH="241200" progId="Equation.DSMT4">
                  <p:embed/>
                  <p:pic>
                    <p:nvPicPr>
                      <p:cNvPr id="0" name=""/>
                      <p:cNvPicPr/>
                      <p:nvPr/>
                    </p:nvPicPr>
                    <p:blipFill>
                      <a:blip r:embed="rId4"/>
                      <a:stretch>
                        <a:fillRect/>
                      </a:stretch>
                    </p:blipFill>
                    <p:spPr>
                      <a:xfrm>
                        <a:off x="609599" y="1600200"/>
                        <a:ext cx="3368842" cy="533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88790776"/>
              </p:ext>
            </p:extLst>
          </p:nvPr>
        </p:nvGraphicFramePr>
        <p:xfrm>
          <a:off x="533400" y="2362200"/>
          <a:ext cx="2819400" cy="710071"/>
        </p:xfrm>
        <a:graphic>
          <a:graphicData uri="http://schemas.openxmlformats.org/presentationml/2006/ole">
            <mc:AlternateContent xmlns:mc="http://schemas.openxmlformats.org/markup-compatibility/2006">
              <mc:Choice xmlns:v="urn:schemas-microsoft-com:vml" Requires="v">
                <p:oleObj spid="_x0000_s2063" name="Equation" r:id="rId5" imgW="1714320" imgH="431640" progId="Equation.DSMT4">
                  <p:embed/>
                </p:oleObj>
              </mc:Choice>
              <mc:Fallback>
                <p:oleObj name="Equation" r:id="rId5" imgW="1714320" imgH="431640" progId="Equation.DSMT4">
                  <p:embed/>
                  <p:pic>
                    <p:nvPicPr>
                      <p:cNvPr id="0" name=""/>
                      <p:cNvPicPr/>
                      <p:nvPr/>
                    </p:nvPicPr>
                    <p:blipFill>
                      <a:blip r:embed="rId6"/>
                      <a:stretch>
                        <a:fillRect/>
                      </a:stretch>
                    </p:blipFill>
                    <p:spPr>
                      <a:xfrm>
                        <a:off x="533400" y="2362200"/>
                        <a:ext cx="2819400" cy="71007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20644756"/>
              </p:ext>
            </p:extLst>
          </p:nvPr>
        </p:nvGraphicFramePr>
        <p:xfrm>
          <a:off x="533399" y="3200400"/>
          <a:ext cx="1553497" cy="609600"/>
        </p:xfrm>
        <a:graphic>
          <a:graphicData uri="http://schemas.openxmlformats.org/presentationml/2006/ole">
            <mc:AlternateContent xmlns:mc="http://schemas.openxmlformats.org/markup-compatibility/2006">
              <mc:Choice xmlns:v="urn:schemas-microsoft-com:vml" Requires="v">
                <p:oleObj spid="_x0000_s2064" name="Equation" r:id="rId7" imgW="1002960" imgH="393480" progId="Equation.DSMT4">
                  <p:embed/>
                </p:oleObj>
              </mc:Choice>
              <mc:Fallback>
                <p:oleObj name="Equation" r:id="rId7" imgW="1002960" imgH="393480" progId="Equation.DSMT4">
                  <p:embed/>
                  <p:pic>
                    <p:nvPicPr>
                      <p:cNvPr id="0" name=""/>
                      <p:cNvPicPr/>
                      <p:nvPr/>
                    </p:nvPicPr>
                    <p:blipFill>
                      <a:blip r:embed="rId8"/>
                      <a:stretch>
                        <a:fillRect/>
                      </a:stretch>
                    </p:blipFill>
                    <p:spPr>
                      <a:xfrm>
                        <a:off x="533399" y="3200400"/>
                        <a:ext cx="1553497" cy="609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39626522"/>
              </p:ext>
            </p:extLst>
          </p:nvPr>
        </p:nvGraphicFramePr>
        <p:xfrm>
          <a:off x="457200" y="4038600"/>
          <a:ext cx="2743200" cy="625288"/>
        </p:xfrm>
        <a:graphic>
          <a:graphicData uri="http://schemas.openxmlformats.org/presentationml/2006/ole">
            <mc:AlternateContent xmlns:mc="http://schemas.openxmlformats.org/markup-compatibility/2006">
              <mc:Choice xmlns:v="urn:schemas-microsoft-com:vml" Requires="v">
                <p:oleObj spid="_x0000_s2065" name="Equation" r:id="rId9" imgW="1726920" imgH="393480" progId="Equation.DSMT4">
                  <p:embed/>
                </p:oleObj>
              </mc:Choice>
              <mc:Fallback>
                <p:oleObj name="Equation" r:id="rId9" imgW="1726920" imgH="393480" progId="Equation.DSMT4">
                  <p:embed/>
                  <p:pic>
                    <p:nvPicPr>
                      <p:cNvPr id="0" name=""/>
                      <p:cNvPicPr/>
                      <p:nvPr/>
                    </p:nvPicPr>
                    <p:blipFill>
                      <a:blip r:embed="rId10"/>
                      <a:stretch>
                        <a:fillRect/>
                      </a:stretch>
                    </p:blipFill>
                    <p:spPr>
                      <a:xfrm>
                        <a:off x="457200" y="4038600"/>
                        <a:ext cx="2743200" cy="62528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7024017"/>
              </p:ext>
            </p:extLst>
          </p:nvPr>
        </p:nvGraphicFramePr>
        <p:xfrm>
          <a:off x="457200" y="4800600"/>
          <a:ext cx="3048000" cy="698500"/>
        </p:xfrm>
        <a:graphic>
          <a:graphicData uri="http://schemas.openxmlformats.org/presentationml/2006/ole">
            <mc:AlternateContent xmlns:mc="http://schemas.openxmlformats.org/markup-compatibility/2006">
              <mc:Choice xmlns:v="urn:schemas-microsoft-com:vml" Requires="v">
                <p:oleObj spid="_x0000_s2066" name="Equation" r:id="rId11" imgW="1828800" imgH="419040" progId="Equation.DSMT4">
                  <p:embed/>
                </p:oleObj>
              </mc:Choice>
              <mc:Fallback>
                <p:oleObj name="Equation" r:id="rId11" imgW="1828800" imgH="419040" progId="Equation.DSMT4">
                  <p:embed/>
                  <p:pic>
                    <p:nvPicPr>
                      <p:cNvPr id="0" name=""/>
                      <p:cNvPicPr/>
                      <p:nvPr/>
                    </p:nvPicPr>
                    <p:blipFill>
                      <a:blip r:embed="rId12"/>
                      <a:stretch>
                        <a:fillRect/>
                      </a:stretch>
                    </p:blipFill>
                    <p:spPr>
                      <a:xfrm>
                        <a:off x="457200" y="4800600"/>
                        <a:ext cx="3048000" cy="698500"/>
                      </a:xfrm>
                      <a:prstGeom prst="rect">
                        <a:avLst/>
                      </a:prstGeom>
                    </p:spPr>
                  </p:pic>
                </p:oleObj>
              </mc:Fallback>
            </mc:AlternateContent>
          </a:graphicData>
        </a:graphic>
      </p:graphicFrame>
      <p:pic>
        <p:nvPicPr>
          <p:cNvPr id="10" name="Content Placeholder 9" descr="C:\Users\Mohammad\Desktop\ddd.PNG"/>
          <p:cNvPicPr>
            <a:picLocks noGrp="1"/>
          </p:cNvPicPr>
          <p:nvPr>
            <p:ph idx="1"/>
          </p:nvPr>
        </p:nvPicPr>
        <p:blipFill>
          <a:blip r:embed="rId13">
            <a:extLst>
              <a:ext uri="{28A0092B-C50C-407E-A947-70E740481C1C}">
                <a14:useLocalDpi xmlns:a14="http://schemas.microsoft.com/office/drawing/2010/main" val="0"/>
              </a:ext>
            </a:extLst>
          </a:blip>
          <a:srcRect/>
          <a:stretch>
            <a:fillRect/>
          </a:stretch>
        </p:blipFill>
        <p:spPr bwMode="auto">
          <a:xfrm>
            <a:off x="4724400" y="1752600"/>
            <a:ext cx="3496089" cy="38100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3"/>
          </a:xfrm>
        </p:spPr>
        <p:txBody>
          <a:bodyPr>
            <a:normAutofit/>
          </a:bodyPr>
          <a:lstStyle/>
          <a:p>
            <a:pPr marL="109728" indent="0" algn="ctr" rtl="1">
              <a:lnSpc>
                <a:spcPct val="150000"/>
              </a:lnSpc>
              <a:buNone/>
            </a:pPr>
            <a:r>
              <a:rPr lang="fa-IR" sz="2800" dirty="0">
                <a:cs typeface="B Titr" panose="00000700000000000000" pitchFamily="2" charset="-78"/>
              </a:rPr>
              <a:t> </a:t>
            </a:r>
            <a:r>
              <a:rPr lang="fa-IR" sz="2800" dirty="0" smtClean="0">
                <a:solidFill>
                  <a:srgbClr val="FF0000"/>
                </a:solidFill>
                <a:cs typeface="B Titr" panose="00000700000000000000" pitchFamily="2" charset="-78"/>
              </a:rPr>
              <a:t>مقایسه حلگر </a:t>
            </a:r>
            <a:r>
              <a:rPr lang="en-US" sz="2800" dirty="0" smtClean="0">
                <a:solidFill>
                  <a:srgbClr val="FF0000"/>
                </a:solidFill>
                <a:latin typeface="Times New Roman" pitchFamily="18" charset="0"/>
                <a:cs typeface="Times New Roman" pitchFamily="18" charset="0"/>
              </a:rPr>
              <a:t>InterFoam</a:t>
            </a:r>
            <a:r>
              <a:rPr lang="fa-IR" sz="2800" dirty="0" smtClean="0">
                <a:solidFill>
                  <a:srgbClr val="FF0000"/>
                </a:solidFill>
                <a:cs typeface="B Titr" panose="00000700000000000000" pitchFamily="2" charset="-78"/>
              </a:rPr>
              <a:t> و </a:t>
            </a:r>
            <a:r>
              <a:rPr lang="en-US" sz="2800" dirty="0" smtClean="0">
                <a:solidFill>
                  <a:srgbClr val="FF0000"/>
                </a:solidFill>
                <a:latin typeface="Times New Roman" pitchFamily="18" charset="0"/>
                <a:cs typeface="Times New Roman" pitchFamily="18" charset="0"/>
              </a:rPr>
              <a:t>InterEHDFoam</a:t>
            </a:r>
          </a:p>
          <a:p>
            <a:pPr algn="just" rtl="1">
              <a:lnSpc>
                <a:spcPct val="150000"/>
              </a:lnSpc>
            </a:pPr>
            <a:endParaRPr lang="en-US" sz="2800" dirty="0">
              <a:latin typeface="Times New Roman" pitchFamily="18" charset="0"/>
              <a:cs typeface="Times New Roman" pitchFamily="18" charset="0"/>
            </a:endParaRPr>
          </a:p>
        </p:txBody>
      </p:sp>
      <p:pic>
        <p:nvPicPr>
          <p:cNvPr id="3" name="Picture 2" descr="C:\Users\Mohammad\Desktop\ff.PNG"/>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1981200" cy="4495800"/>
          </a:xfrm>
          <a:prstGeom prst="rect">
            <a:avLst/>
          </a:prstGeom>
          <a:noFill/>
          <a:ln>
            <a:noFill/>
          </a:ln>
        </p:spPr>
      </p:pic>
      <p:pic>
        <p:nvPicPr>
          <p:cNvPr id="4" name="Picture 3" descr="C:\Users\Mohammad\Desktop\pic1.PNG"/>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38275"/>
            <a:ext cx="1876425" cy="4362450"/>
          </a:xfrm>
          <a:prstGeom prst="rect">
            <a:avLst/>
          </a:prstGeom>
          <a:noFill/>
          <a:ln>
            <a:noFill/>
          </a:ln>
        </p:spPr>
      </p:pic>
    </p:spTree>
    <p:extLst>
      <p:ext uri="{BB962C8B-B14F-4D97-AF65-F5344CB8AC3E}">
        <p14:creationId xmlns:p14="http://schemas.microsoft.com/office/powerpoint/2010/main" val="4074910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400" dirty="0" smtClean="0">
                <a:solidFill>
                  <a:srgbClr val="0000FF"/>
                </a:solidFill>
                <a:effectLst/>
                <a:latin typeface="Times New Roman" pitchFamily="18" charset="0"/>
                <a:cs typeface="Times New Roman" pitchFamily="18" charset="0"/>
              </a:rPr>
              <a:t>InterEHDFoam</a:t>
            </a:r>
            <a:r>
              <a:rPr lang="fa-IR" sz="4400" dirty="0" smtClean="0">
                <a:solidFill>
                  <a:srgbClr val="FF0000"/>
                </a:solidFill>
                <a:effectLst/>
                <a:cs typeface="B Titr" panose="00000700000000000000" pitchFamily="2" charset="-78"/>
              </a:rPr>
              <a:t>ارائه </a:t>
            </a:r>
            <a:r>
              <a:rPr lang="fa-IR" sz="4400" dirty="0">
                <a:solidFill>
                  <a:srgbClr val="FF0000"/>
                </a:solidFill>
                <a:effectLst/>
                <a:cs typeface="B Titr" panose="00000700000000000000" pitchFamily="2" charset="-78"/>
              </a:rPr>
              <a:t>توانمندیهای </a:t>
            </a:r>
            <a:r>
              <a:rPr lang="fa-IR" sz="4400" dirty="0" smtClean="0">
                <a:solidFill>
                  <a:srgbClr val="FF0000"/>
                </a:solidFill>
                <a:effectLst/>
                <a:cs typeface="B Titr" panose="00000700000000000000" pitchFamily="2" charset="-78"/>
              </a:rPr>
              <a:t>حلگر</a:t>
            </a:r>
            <a:r>
              <a:rPr lang="en-US" sz="4400" dirty="0">
                <a:solidFill>
                  <a:srgbClr val="FF0000"/>
                </a:solidFill>
                <a:effectLst/>
                <a:cs typeface="B Titr" panose="00000700000000000000" pitchFamily="2" charset="-78"/>
              </a:rPr>
              <a:t/>
            </a:r>
            <a:br>
              <a:rPr lang="en-US" sz="4400" dirty="0">
                <a:solidFill>
                  <a:srgbClr val="FF0000"/>
                </a:solidFill>
                <a:effectLst/>
                <a:cs typeface="B Titr" panose="00000700000000000000" pitchFamily="2" charset="-78"/>
              </a:rPr>
            </a:br>
            <a:endParaRPr lang="en-US" dirty="0"/>
          </a:p>
        </p:txBody>
      </p:sp>
      <p:sp>
        <p:nvSpPr>
          <p:cNvPr id="4" name="Content Placeholder 3"/>
          <p:cNvSpPr>
            <a:spLocks noGrp="1"/>
          </p:cNvSpPr>
          <p:nvPr>
            <p:ph idx="1"/>
          </p:nvPr>
        </p:nvSpPr>
        <p:spPr>
          <a:xfrm>
            <a:off x="152400" y="1143001"/>
            <a:ext cx="8534400" cy="4864292"/>
          </a:xfrm>
        </p:spPr>
        <p:txBody>
          <a:bodyPr/>
          <a:lstStyle/>
          <a:p>
            <a:pPr algn="r" rtl="1"/>
            <a:r>
              <a:rPr lang="fa-IR" dirty="0" smtClean="0">
                <a:cs typeface="B Titr" pitchFamily="2" charset="-78"/>
              </a:rPr>
              <a:t>شکستن و برهم انگیختگی قطره</a:t>
            </a:r>
          </a:p>
          <a:p>
            <a:pPr algn="r" rtl="1"/>
            <a:endParaRPr lang="fa-IR" dirty="0">
              <a:cs typeface="B Titr" pitchFamily="2" charset="-78"/>
            </a:endParaRPr>
          </a:p>
          <a:p>
            <a:pPr algn="r" rtl="1"/>
            <a:endParaRPr lang="en-US" dirty="0">
              <a:cs typeface="B Titr" pitchFamily="2" charset="-78"/>
            </a:endParaRPr>
          </a:p>
        </p:txBody>
      </p:sp>
      <p:pic>
        <p:nvPicPr>
          <p:cNvPr id="6" name="Picture 5" descr="C:\Users\Mohammad\Desktop\opeEdus-EHD\pic\1.PNG"/>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1899920" cy="1905000"/>
          </a:xfrm>
          <a:prstGeom prst="rect">
            <a:avLst/>
          </a:prstGeom>
          <a:noFill/>
          <a:ln>
            <a:noFill/>
          </a:ln>
        </p:spPr>
      </p:pic>
      <p:pic>
        <p:nvPicPr>
          <p:cNvPr id="7" name="Picture 6" descr="C:\Users\Mohammad\Desktop\opeEdus-EHD\pic\2.PNG"/>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852551"/>
            <a:ext cx="1924050" cy="1918970"/>
          </a:xfrm>
          <a:prstGeom prst="rect">
            <a:avLst/>
          </a:prstGeom>
          <a:noFill/>
          <a:ln>
            <a:noFill/>
          </a:ln>
        </p:spPr>
      </p:pic>
      <p:pic>
        <p:nvPicPr>
          <p:cNvPr id="8" name="Picture 7" descr="C:\Users\Mohammad\Desktop\opeEdus-EHD\pic\3.PNG"/>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854773"/>
            <a:ext cx="1914525" cy="1914525"/>
          </a:xfrm>
          <a:prstGeom prst="rect">
            <a:avLst/>
          </a:prstGeom>
          <a:noFill/>
          <a:ln>
            <a:noFill/>
          </a:ln>
        </p:spPr>
      </p:pic>
      <p:pic>
        <p:nvPicPr>
          <p:cNvPr id="9" name="Picture 8" descr="C:\Users\Mohammad\Desktop\opeEdus-EHD\pic\4.PNG"/>
          <p:cNvPicPr/>
          <p:nvPr/>
        </p:nvPicPr>
        <p:blipFill>
          <a:blip r:embed="rId5">
            <a:extLst>
              <a:ext uri="{28A0092B-C50C-407E-A947-70E740481C1C}">
                <a14:useLocalDpi xmlns:a14="http://schemas.microsoft.com/office/drawing/2010/main" val="0"/>
              </a:ext>
            </a:extLst>
          </a:blip>
          <a:srcRect/>
          <a:stretch>
            <a:fillRect/>
          </a:stretch>
        </p:blipFill>
        <p:spPr bwMode="auto">
          <a:xfrm>
            <a:off x="838200" y="4114800"/>
            <a:ext cx="1905000" cy="1894840"/>
          </a:xfrm>
          <a:prstGeom prst="rect">
            <a:avLst/>
          </a:prstGeom>
          <a:noFill/>
          <a:ln>
            <a:noFill/>
          </a:ln>
        </p:spPr>
      </p:pic>
      <p:pic>
        <p:nvPicPr>
          <p:cNvPr id="10" name="Picture 9" descr="C:\Users\Mohammad\Desktop\opeEdus-EHD\pic\5.PNG"/>
          <p:cNvPicPr/>
          <p:nvPr/>
        </p:nvPicPr>
        <p:blipFill>
          <a:blip r:embed="rId6">
            <a:extLst>
              <a:ext uri="{28A0092B-C50C-407E-A947-70E740481C1C}">
                <a14:useLocalDpi xmlns:a14="http://schemas.microsoft.com/office/drawing/2010/main" val="0"/>
              </a:ext>
            </a:extLst>
          </a:blip>
          <a:srcRect/>
          <a:stretch>
            <a:fillRect/>
          </a:stretch>
        </p:blipFill>
        <p:spPr bwMode="auto">
          <a:xfrm>
            <a:off x="3224212" y="4104904"/>
            <a:ext cx="1876425" cy="1876425"/>
          </a:xfrm>
          <a:prstGeom prst="rect">
            <a:avLst/>
          </a:prstGeom>
          <a:noFill/>
          <a:ln>
            <a:noFill/>
          </a:ln>
        </p:spPr>
      </p:pic>
      <p:pic>
        <p:nvPicPr>
          <p:cNvPr id="11" name="Picture 10" descr="C:\Users\Mohammad\Desktop\opeEdus-EHD\pic\6.PNG"/>
          <p:cNvPicPr/>
          <p:nvPr/>
        </p:nvPicPr>
        <p:blipFill>
          <a:blip r:embed="rId7">
            <a:extLst>
              <a:ext uri="{28A0092B-C50C-407E-A947-70E740481C1C}">
                <a14:useLocalDpi xmlns:a14="http://schemas.microsoft.com/office/drawing/2010/main" val="0"/>
              </a:ext>
            </a:extLst>
          </a:blip>
          <a:srcRect/>
          <a:stretch>
            <a:fillRect/>
          </a:stretch>
        </p:blipFill>
        <p:spPr bwMode="auto">
          <a:xfrm>
            <a:off x="5660389" y="4104903"/>
            <a:ext cx="1871345" cy="1876425"/>
          </a:xfrm>
          <a:prstGeom prst="rect">
            <a:avLst/>
          </a:prstGeom>
          <a:noFill/>
          <a:ln>
            <a:noFill/>
          </a:ln>
        </p:spPr>
      </p:pic>
    </p:spTree>
    <p:extLst>
      <p:ext uri="{BB962C8B-B14F-4D97-AF65-F5344CB8AC3E}">
        <p14:creationId xmlns:p14="http://schemas.microsoft.com/office/powerpoint/2010/main" val="947997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400" dirty="0" smtClean="0">
                <a:solidFill>
                  <a:srgbClr val="0000FF"/>
                </a:solidFill>
                <a:effectLst/>
                <a:latin typeface="Times New Roman" pitchFamily="18" charset="0"/>
                <a:cs typeface="Times New Roman" pitchFamily="18" charset="0"/>
              </a:rPr>
              <a:t>InterEHDFoam</a:t>
            </a:r>
            <a:r>
              <a:rPr lang="fa-IR" sz="4400" dirty="0" smtClean="0">
                <a:solidFill>
                  <a:srgbClr val="FF0000"/>
                </a:solidFill>
                <a:effectLst/>
                <a:cs typeface="B Titr" panose="00000700000000000000" pitchFamily="2" charset="-78"/>
              </a:rPr>
              <a:t>ارائه </a:t>
            </a:r>
            <a:r>
              <a:rPr lang="fa-IR" sz="4400" dirty="0">
                <a:solidFill>
                  <a:srgbClr val="FF0000"/>
                </a:solidFill>
                <a:effectLst/>
                <a:cs typeface="B Titr" panose="00000700000000000000" pitchFamily="2" charset="-78"/>
              </a:rPr>
              <a:t>توانمندیهای </a:t>
            </a:r>
            <a:r>
              <a:rPr lang="fa-IR" sz="4400" dirty="0" smtClean="0">
                <a:solidFill>
                  <a:srgbClr val="FF0000"/>
                </a:solidFill>
                <a:effectLst/>
                <a:cs typeface="B Titr" panose="00000700000000000000" pitchFamily="2" charset="-78"/>
              </a:rPr>
              <a:t>حلگر</a:t>
            </a:r>
            <a:r>
              <a:rPr lang="en-US" sz="4400" dirty="0">
                <a:solidFill>
                  <a:srgbClr val="FF0000"/>
                </a:solidFill>
                <a:effectLst/>
                <a:cs typeface="B Titr" panose="00000700000000000000" pitchFamily="2" charset="-78"/>
              </a:rPr>
              <a:t/>
            </a:r>
            <a:br>
              <a:rPr lang="en-US" sz="4400" dirty="0">
                <a:solidFill>
                  <a:srgbClr val="FF0000"/>
                </a:solidFill>
                <a:effectLst/>
                <a:cs typeface="B Titr" panose="00000700000000000000" pitchFamily="2" charset="-78"/>
              </a:rPr>
            </a:br>
            <a:endParaRPr lang="en-US" dirty="0"/>
          </a:p>
        </p:txBody>
      </p:sp>
      <p:sp>
        <p:nvSpPr>
          <p:cNvPr id="4" name="Content Placeholder 3"/>
          <p:cNvSpPr>
            <a:spLocks noGrp="1"/>
          </p:cNvSpPr>
          <p:nvPr>
            <p:ph idx="1"/>
          </p:nvPr>
        </p:nvSpPr>
        <p:spPr>
          <a:xfrm>
            <a:off x="152400" y="1143001"/>
            <a:ext cx="8534400" cy="4864292"/>
          </a:xfrm>
        </p:spPr>
        <p:txBody>
          <a:bodyPr/>
          <a:lstStyle/>
          <a:p>
            <a:pPr algn="r" rtl="1"/>
            <a:r>
              <a:rPr lang="fa-IR" dirty="0" smtClean="0">
                <a:cs typeface="B Titr" pitchFamily="2" charset="-78"/>
              </a:rPr>
              <a:t>تغییر رفتارحباب دی الکتریکی تحت  اثرمیدان الکتریکی</a:t>
            </a:r>
          </a:p>
          <a:p>
            <a:pPr algn="r" rtl="1"/>
            <a:endParaRPr lang="fa-IR" dirty="0">
              <a:cs typeface="B Titr" pitchFamily="2" charset="-78"/>
            </a:endParaRPr>
          </a:p>
          <a:p>
            <a:pPr algn="r" rtl="1"/>
            <a:endParaRPr lang="en-US" dirty="0">
              <a:cs typeface="B Titr" pitchFamily="2" charset="-78"/>
            </a:endParaRPr>
          </a:p>
        </p:txBody>
      </p:sp>
      <p:pic>
        <p:nvPicPr>
          <p:cNvPr id="12" name="Picture 11" descr="C:\Users\Mohammad\Desktop\pic-3.PNG"/>
          <p:cNvPicPr/>
          <p:nvPr/>
        </p:nvPicPr>
        <p:blipFill>
          <a:blip r:embed="rId2">
            <a:extLst>
              <a:ext uri="{28A0092B-C50C-407E-A947-70E740481C1C}">
                <a14:useLocalDpi xmlns:a14="http://schemas.microsoft.com/office/drawing/2010/main" val="0"/>
              </a:ext>
            </a:extLst>
          </a:blip>
          <a:srcRect/>
          <a:stretch>
            <a:fillRect/>
          </a:stretch>
        </p:blipFill>
        <p:spPr bwMode="auto">
          <a:xfrm>
            <a:off x="467096" y="1828800"/>
            <a:ext cx="8219704" cy="3429000"/>
          </a:xfrm>
          <a:prstGeom prst="rect">
            <a:avLst/>
          </a:prstGeom>
          <a:noFill/>
          <a:ln>
            <a:noFill/>
          </a:ln>
        </p:spPr>
      </p:pic>
    </p:spTree>
    <p:extLst>
      <p:ext uri="{BB962C8B-B14F-4D97-AF65-F5344CB8AC3E}">
        <p14:creationId xmlns:p14="http://schemas.microsoft.com/office/powerpoint/2010/main" val="4196595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a:t>
            </a:r>
            <a:r>
              <a:rPr lang="en-US" sz="2400" b="1" dirty="0" smtClean="0">
                <a:cs typeface="B Titr" panose="00000700000000000000" pitchFamily="2" charset="-78"/>
              </a:rPr>
              <a:t> </a:t>
            </a:r>
            <a:r>
              <a:rPr lang="fa-IR" sz="2400" b="1" dirty="0" smtClean="0">
                <a:cs typeface="B Titr" panose="00000700000000000000" pitchFamily="2" charset="-78"/>
              </a:rPr>
              <a:t>گسسته سازی معادلات ناویر استوکس همراه با ترم منبع</a:t>
            </a:r>
          </a:p>
          <a:p>
            <a:pPr marL="109728" indent="0" algn="r" rtl="1">
              <a:lnSpc>
                <a:spcPct val="150000"/>
              </a:lnSpc>
              <a:buNone/>
            </a:pPr>
            <a:r>
              <a:rPr lang="fa-IR" sz="2400" b="1" dirty="0" smtClean="0">
                <a:cs typeface="B Titr" panose="00000700000000000000" pitchFamily="2" charset="-78"/>
              </a:rPr>
              <a:t>2- نحوه پیاده سازی معادلات میدان الکتریکی</a:t>
            </a:r>
          </a:p>
          <a:p>
            <a:pPr marL="109728" indent="0" algn="r" rtl="1">
              <a:lnSpc>
                <a:spcPct val="150000"/>
              </a:lnSpc>
              <a:buNone/>
            </a:pPr>
            <a:r>
              <a:rPr lang="fa-IR" sz="2400" b="1" dirty="0" smtClean="0">
                <a:cs typeface="B Titr" panose="00000700000000000000" pitchFamily="2" charset="-78"/>
              </a:rPr>
              <a:t>3- نحوه اعمال شرایط مرزی غیر یکنواخت در کد متن باز اپن فوم</a:t>
            </a:r>
          </a:p>
          <a:p>
            <a:pPr marL="109728" indent="0" algn="just" rtl="1">
              <a:lnSpc>
                <a:spcPct val="200000"/>
              </a:lnSpc>
              <a:buClrTx/>
              <a:buNone/>
            </a:pPr>
            <a:r>
              <a:rPr lang="fa-IR" sz="2400" dirty="0" smtClean="0">
                <a:cs typeface="B Titr" pitchFamily="2" charset="-78"/>
              </a:rPr>
              <a:t>4- پیاده </a:t>
            </a:r>
            <a:r>
              <a:rPr lang="fa-IR" sz="2400" dirty="0">
                <a:cs typeface="B Titr" pitchFamily="2" charset="-78"/>
              </a:rPr>
              <a:t>سازی کد </a:t>
            </a:r>
            <a:r>
              <a:rPr lang="en-US" sz="2400" dirty="0">
                <a:latin typeface="Times New Roman" pitchFamily="18" charset="0"/>
                <a:cs typeface="B Titr" pitchFamily="2" charset="-78"/>
              </a:rPr>
              <a:t>Swak4Foam</a:t>
            </a:r>
            <a:r>
              <a:rPr lang="fa-IR" sz="2400" dirty="0">
                <a:cs typeface="B Titr" pitchFamily="2" charset="-78"/>
              </a:rPr>
              <a:t> جهت خروجی گرفتن از نتایج</a:t>
            </a:r>
          </a:p>
          <a:p>
            <a:pPr marL="109728" indent="0" algn="just" rtl="1">
              <a:lnSpc>
                <a:spcPct val="200000"/>
              </a:lnSpc>
              <a:buClrTx/>
              <a:buNone/>
            </a:pPr>
            <a:r>
              <a:rPr lang="fa-IR" sz="2400" dirty="0" smtClean="0">
                <a:cs typeface="B Titr" pitchFamily="2" charset="-78"/>
              </a:rPr>
              <a:t>5- نحوه </a:t>
            </a:r>
            <a:r>
              <a:rPr lang="fa-IR" sz="2400" dirty="0">
                <a:cs typeface="B Titr" pitchFamily="2" charset="-78"/>
              </a:rPr>
              <a:t>شبکه بندی مسئله در کد متن باز اپن </a:t>
            </a:r>
            <a:r>
              <a:rPr lang="fa-IR" sz="2400" dirty="0" smtClean="0">
                <a:cs typeface="B Titr" pitchFamily="2" charset="-78"/>
              </a:rPr>
              <a:t>فوم</a:t>
            </a:r>
            <a:endParaRPr lang="en-US" sz="2400" dirty="0">
              <a:cs typeface="B Titr"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200" dirty="0" smtClean="0">
                <a:solidFill>
                  <a:srgbClr val="FF0000"/>
                </a:solidFill>
                <a:cs typeface="B Titr" panose="00000700000000000000" pitchFamily="2" charset="-78"/>
              </a:rPr>
              <a:t>آنچه در حلگر </a:t>
            </a:r>
            <a:r>
              <a:rPr lang="en-US" sz="3200" dirty="0" smtClean="0">
                <a:solidFill>
                  <a:srgbClr val="FF0000"/>
                </a:solidFill>
                <a:cs typeface="B Titr" panose="00000700000000000000" pitchFamily="2" charset="-78"/>
              </a:rPr>
              <a:t> </a:t>
            </a:r>
            <a:r>
              <a:rPr lang="en-US" sz="3200" dirty="0" smtClean="0">
                <a:solidFill>
                  <a:srgbClr val="0000FF"/>
                </a:solidFill>
                <a:effectLst/>
                <a:latin typeface="Times New Roman" panose="02020603050405020304" pitchFamily="18" charset="0"/>
                <a:cs typeface="Times New Roman" panose="02020603050405020304" pitchFamily="18" charset="0"/>
              </a:rPr>
              <a:t>InterEHDFoam </a:t>
            </a:r>
            <a:r>
              <a:rPr lang="fa-IR" sz="3200" dirty="0" smtClean="0">
                <a:solidFill>
                  <a:srgbClr val="FF0000"/>
                </a:solidFill>
                <a:cs typeface="B Titr" panose="00000700000000000000" pitchFamily="2" charset="-78"/>
              </a:rPr>
              <a:t>خواهید آموخت</a:t>
            </a:r>
            <a:endParaRPr lang="en-US" sz="32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r" rtl="1">
              <a:lnSpc>
                <a:spcPct val="150000"/>
              </a:lnSpc>
              <a:buNone/>
            </a:pPr>
            <a:r>
              <a:rPr lang="fa-IR" b="1" dirty="0">
                <a:cs typeface="B Titr" panose="00000700000000000000" pitchFamily="2" charset="-78"/>
              </a:rPr>
              <a:t>1- آشنایی اولیه با </a:t>
            </a:r>
            <a:r>
              <a:rPr lang="fa-IR" b="1" dirty="0" smtClean="0">
                <a:cs typeface="B Titr" panose="00000700000000000000" pitchFamily="2" charset="-78"/>
              </a:rPr>
              <a:t>مفاهیم </a:t>
            </a:r>
            <a:r>
              <a:rPr lang="en-US" b="1" dirty="0" smtClean="0">
                <a:latin typeface="Times New Roman" pitchFamily="18" charset="0"/>
                <a:cs typeface="Times New Roman" pitchFamily="18" charset="0"/>
              </a:rPr>
              <a:t>CFD</a:t>
            </a:r>
            <a:r>
              <a:rPr lang="fa-IR" b="1" dirty="0" smtClean="0">
                <a:latin typeface="Times New Roman" pitchFamily="18" charset="0"/>
                <a:cs typeface="Times New Roman" pitchFamily="18" charset="0"/>
              </a:rPr>
              <a:t> </a:t>
            </a:r>
          </a:p>
          <a:p>
            <a:pPr marL="109728" indent="0" algn="r" rtl="1">
              <a:lnSpc>
                <a:spcPct val="150000"/>
              </a:lnSpc>
              <a:buNone/>
            </a:pPr>
            <a:r>
              <a:rPr lang="fa-IR" b="1" dirty="0" smtClean="0">
                <a:cs typeface="B Titr" panose="00000700000000000000" pitchFamily="2" charset="-78"/>
              </a:rPr>
              <a:t>2- آشنایی با زبان </a:t>
            </a:r>
            <a:r>
              <a:rPr lang="en-US" b="1" dirty="0" smtClean="0">
                <a:latin typeface="Times New Roman" pitchFamily="18" charset="0"/>
                <a:cs typeface="Times New Roman" pitchFamily="18" charset="0"/>
              </a:rPr>
              <a:t>C++</a:t>
            </a:r>
          </a:p>
          <a:p>
            <a:pPr marL="109728" indent="0" algn="r" rtl="1">
              <a:lnSpc>
                <a:spcPct val="150000"/>
              </a:lnSpc>
              <a:buNone/>
            </a:pPr>
            <a:r>
              <a:rPr lang="fa-IR" b="1" dirty="0" smtClean="0">
                <a:cs typeface="B Titr" panose="00000700000000000000" pitchFamily="2" charset="-78"/>
              </a:rPr>
              <a:t>3- آشنایی اولیه با سیستم عامل لینوکس </a:t>
            </a:r>
          </a:p>
          <a:p>
            <a:pPr marL="109728" indent="0" algn="r" rtl="1">
              <a:lnSpc>
                <a:spcPct val="150000"/>
              </a:lnSpc>
              <a:buNone/>
            </a:pPr>
            <a:r>
              <a:rPr lang="fa-IR" b="1" dirty="0" smtClean="0">
                <a:cs typeface="B Titr" panose="00000700000000000000" pitchFamily="2" charset="-78"/>
              </a:rPr>
              <a:t>4- آشنایی با مفاهیم جریان های دوفازی</a:t>
            </a:r>
          </a:p>
          <a:p>
            <a:pPr marL="109728" indent="0" algn="r" rtl="1">
              <a:lnSpc>
                <a:spcPct val="150000"/>
              </a:lnSpc>
              <a:buNone/>
            </a:pPr>
            <a:r>
              <a:rPr lang="fa-IR" b="1" dirty="0" smtClean="0">
                <a:cs typeface="B Titr" panose="00000700000000000000" pitchFamily="2" charset="-78"/>
              </a:rPr>
              <a:t>5- این حلگر بروی نسخه 2.1.1</a:t>
            </a:r>
            <a:r>
              <a:rPr lang="fa-IR" b="1" dirty="0">
                <a:cs typeface="B Titr" panose="00000700000000000000" pitchFamily="2" charset="-78"/>
              </a:rPr>
              <a:t> </a:t>
            </a:r>
            <a:r>
              <a:rPr lang="fa-IR" b="1" dirty="0" smtClean="0">
                <a:cs typeface="B Titr" panose="00000700000000000000" pitchFamily="2" charset="-78"/>
              </a:rPr>
              <a:t>اپن فوم پیاده سازی شده است.</a:t>
            </a:r>
            <a:endParaRPr lang="en-US" b="1" dirty="0">
              <a:cs typeface="B Titr" panose="00000700000000000000" pitchFamily="2" charset="-78"/>
            </a:endParaRPr>
          </a:p>
        </p:txBody>
      </p:sp>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4137</TotalTime>
  <Words>323</Words>
  <Application>Microsoft Office PowerPoint</Application>
  <PresentationFormat>On-screen Show (4:3)</PresentationFormat>
  <Paragraphs>22</Paragraphs>
  <Slides>8</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9" baseType="lpstr">
      <vt:lpstr>B Nazanin</vt:lpstr>
      <vt:lpstr>B Titr</vt:lpstr>
      <vt:lpstr>Calibri</vt:lpstr>
      <vt:lpstr>Lucida Sans Unicode</vt:lpstr>
      <vt:lpstr>Times New Roman</vt:lpstr>
      <vt:lpstr>Traditional Arabic</vt:lpstr>
      <vt:lpstr>Verdana</vt:lpstr>
      <vt:lpstr>Wingdings 2</vt:lpstr>
      <vt:lpstr>Wingdings 3</vt:lpstr>
      <vt:lpstr>Concourse</vt:lpstr>
      <vt:lpstr>Equation</vt:lpstr>
      <vt:lpstr>            پیاده سازی نیروی میدان الکتریکی در حلگر اینترفوم (InterEHDFoam)  محمد بحرینی مهر 94 MarketCode.ir    </vt:lpstr>
      <vt:lpstr>مقدمه</vt:lpstr>
      <vt:lpstr> میدان الکتریکی</vt:lpstr>
      <vt:lpstr>PowerPoint Presentation</vt:lpstr>
      <vt:lpstr>InterEHDFoamارائه توانمندیهای حلگر </vt:lpstr>
      <vt:lpstr>InterEHDFoamارائه توانمندیهای حلگر </vt:lpstr>
      <vt:lpstr>آنچه در حلگر  InterEHDFoam خواهید آموخت</vt:lpstr>
      <vt:lpstr>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amrkzp</cp:lastModifiedBy>
  <cp:revision>186</cp:revision>
  <dcterms:created xsi:type="dcterms:W3CDTF">2006-08-16T00:00:00Z</dcterms:created>
  <dcterms:modified xsi:type="dcterms:W3CDTF">2016-02-02T08:01:14Z</dcterms:modified>
</cp:coreProperties>
</file>