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366" r:id="rId2"/>
    <p:sldId id="369" r:id="rId3"/>
    <p:sldId id="370" r:id="rId4"/>
    <p:sldId id="367" r:id="rId5"/>
    <p:sldId id="358" r:id="rId6"/>
    <p:sldId id="368" r:id="rId7"/>
    <p:sldId id="371" r:id="rId8"/>
    <p:sldId id="362" r:id="rId9"/>
    <p:sldId id="3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D4F81-D434-45E6-BB2C-53C672FCA684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043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10/5/2015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FF0000"/>
                </a:solidFill>
                <a:effectLst/>
                <a:latin typeface="Calibri"/>
                <a:cs typeface="Traditional Arabic"/>
              </a:rPr>
              <a:t/>
            </a:r>
            <a:br>
              <a:rPr lang="en-US" sz="4000" dirty="0" smtClean="0">
                <a:solidFill>
                  <a:srgbClr val="FF0000"/>
                </a:solidFill>
                <a:effectLst/>
                <a:latin typeface="Calibri"/>
                <a:cs typeface="Traditional Arabic"/>
              </a:rPr>
            </a:br>
            <a:r>
              <a:rPr lang="fa-IR" sz="36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B Nazanin"/>
              </a:rPr>
              <a:t>شبیه </a:t>
            </a:r>
            <a:r>
              <a:rPr lang="fa-IR" sz="3600" dirty="0">
                <a:solidFill>
                  <a:srgbClr val="FF0000"/>
                </a:solidFill>
                <a:effectLst/>
                <a:latin typeface="Calibri"/>
                <a:ea typeface="Calibri"/>
                <a:cs typeface="B Nazanin"/>
              </a:rPr>
              <a:t>سازی میعان حباب در جریان جوشش فروسرد  تحت تاثیر میدان الکتریکی به روش ترکیبی حجم سیال و سطوح </a:t>
            </a:r>
            <a:r>
              <a:rPr lang="fa-IR" sz="3600" dirty="0" smtClean="0">
                <a:solidFill>
                  <a:srgbClr val="FF0000"/>
                </a:solidFill>
                <a:effectLst/>
                <a:latin typeface="Calibri"/>
                <a:ea typeface="Calibri"/>
                <a:cs typeface="B Nazanin"/>
              </a:rPr>
              <a:t>هم تراز</a:t>
            </a:r>
            <a:r>
              <a:rPr lang="en-US" sz="2200" dirty="0">
                <a:effectLst/>
                <a:latin typeface="Calibri"/>
                <a:ea typeface="Calibri"/>
                <a:cs typeface="Arial"/>
              </a:rPr>
              <a:t/>
            </a:r>
            <a:br>
              <a:rPr lang="en-US" sz="2200" dirty="0">
                <a:effectLst/>
                <a:latin typeface="Calibri"/>
                <a:ea typeface="Calibri"/>
                <a:cs typeface="Arial"/>
              </a:rPr>
            </a:br>
            <a:r>
              <a:rPr lang="en-US" sz="3200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cs typeface="B Nazanin" pitchFamily="2" charset="-78"/>
              </a:rPr>
              <a:t/>
            </a:r>
            <a:br>
              <a:rPr lang="en-US" sz="3200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cs typeface="B Nazanin" pitchFamily="2" charset="-78"/>
              </a:rPr>
            </a:br>
            <a:r>
              <a:rPr lang="fa-IR" sz="40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محمد </a:t>
            </a:r>
            <a:r>
              <a:rPr lang="fa-IR" sz="4000" dirty="0" smtClean="0">
                <a:solidFill>
                  <a:srgbClr val="008000"/>
                </a:solidFill>
                <a:cs typeface="B Titr" panose="00000700000000000000" pitchFamily="2" charset="-78"/>
              </a:rPr>
              <a:t>بحرینی</a:t>
            </a:r>
            <a:br>
              <a:rPr lang="fa-IR" sz="40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4000" dirty="0" smtClean="0">
                <a:solidFill>
                  <a:srgbClr val="008000"/>
                </a:solidFill>
                <a:cs typeface="B Titr" panose="00000700000000000000" pitchFamily="2" charset="-78"/>
              </a:rPr>
              <a:t>مهر 94</a:t>
            </a:r>
            <a:br>
              <a:rPr lang="fa-IR" sz="40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85008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D:\arshad\Final\Final\d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214"/>
            <a:ext cx="1679267" cy="157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90600"/>
            <a:ext cx="8686800" cy="4940492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pPr marL="0" indent="180340" algn="justLow" rtl="1">
              <a:lnSpc>
                <a:spcPct val="150000"/>
              </a:lnSpc>
              <a:spcBef>
                <a:spcPts val="0"/>
              </a:spcBef>
            </a:pPr>
            <a:r>
              <a:rPr lang="fa-IR" sz="2800" dirty="0">
                <a:latin typeface="Calibri"/>
                <a:ea typeface="Calibri"/>
                <a:cs typeface="B Titr" pitchFamily="2" charset="-78"/>
              </a:rPr>
              <a:t>در بسیاری از کاربرد های صنعتی،مانند خنک کاری قطعات الکترونیکی، مهندسی راکتور هسته­ای و صنایع نفت، معدن و مواد غذایی جریان جوشش فرو سرد به عنوان یک پدیده مهم مورد تجزیه و تحلیل و مطالعه قرار گرفته است. جریان جوشش فرو سرد ، با توجه به تعاملی که بین حباب بخار و آب به دلیل جوشش،میعان،تجزیه و انعقاد حباب  وجود دارد تبدیل به یک پدیده بسیار پیچیده و پویا می­شود. بنابراین به منظور تجزیه و تحلیل جریان جوشش فرو سرد باید در ابتدا رفتار حباب به درستی درک شود. از طرفی در حالت کلی رفتار دینامیکی حباب، به پارامترهای متعددی همچون اندازه و شکل حباب، خواص سیستم گاز-مایع (چگالی،کشش سطحی، لزجت)، حرکت و جهت گیری مایع و شرایط کارکرد مثل دما و فشار و گرانش بستگی دارد. از آنجایکه این پارامترها معمولاً برای سیستم های صنعتی ثابت است، راهکارهای عملی و بهینه برای کنترل حباب های بالارونده بسیار محدود است. اعمال میدان الکتریکی روش خوبی برای تنظیم حرکت، تغییر شکل و سرعت حباب می باشد که افزایش انتقال حرارت در جوشش هسته ای را نیز در پی دارد. در حضور میدان الکتریکی، مولکول های سیال قطبی شده و برای سیالات دی الکتریک همگن، این قطبی شدن در سطح مشترک بوجود می آید. </a:t>
            </a:r>
            <a:endParaRPr lang="en-US" sz="2000" dirty="0">
              <a:effectLst/>
              <a:latin typeface="Calibri"/>
              <a:ea typeface="Calibri"/>
              <a:cs typeface="B Titr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مقدمه</a:t>
            </a:r>
            <a:endParaRPr lang="en-US" sz="24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499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990600"/>
            <a:ext cx="8763000" cy="4038600"/>
          </a:xfrm>
        </p:spPr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pPr marL="0" indent="180340" algn="justLow" rtl="1">
              <a:lnSpc>
                <a:spcPct val="150000"/>
              </a:lnSpc>
              <a:spcBef>
                <a:spcPts val="0"/>
              </a:spcBef>
            </a:pPr>
            <a:r>
              <a:rPr lang="fa-IR" dirty="0">
                <a:solidFill>
                  <a:prstClr val="black"/>
                </a:solidFill>
                <a:latin typeface="Calibri"/>
                <a:ea typeface="Calibri"/>
                <a:cs typeface="B Titr" pitchFamily="2" charset="-78"/>
              </a:rPr>
              <a:t>برای سیالات دی الکتریک عالی، تنش القا شده در جهت عمود بر سطح شترک ایفای نقش می کند و در مقابل برای سیالات داری هدایت الکتریکی، این تنش در جهت مماس بر سطح مشترک اعمال می شود. تنش</a:t>
            </a:r>
            <a:r>
              <a:rPr lang="en-US" dirty="0">
                <a:solidFill>
                  <a:prstClr val="black"/>
                </a:solidFill>
                <a:latin typeface="Calibri"/>
                <a:ea typeface="Calibri"/>
                <a:cs typeface="B Titr" pitchFamily="2" charset="-78"/>
              </a:rPr>
              <a:t>­</a:t>
            </a:r>
            <a:r>
              <a:rPr lang="fa-IR" dirty="0">
                <a:solidFill>
                  <a:prstClr val="black"/>
                </a:solidFill>
                <a:latin typeface="Calibri"/>
                <a:ea typeface="Calibri"/>
                <a:cs typeface="B Titr" pitchFamily="2" charset="-78"/>
              </a:rPr>
              <a:t>های الکتریکی تأثیر قابل توجهی بر پایداری سطح مشترک سیال-سیال دارند. علاوه بر این، واکنش جریان چندفازی بر میدان الکتریکی خارجی در افزایش انتقال جابجایی و اختلاط در کاربردای تکنیکی قابل استفاده است.</a:t>
            </a:r>
            <a:r>
              <a:rPr lang="fa-IR" sz="2400" dirty="0">
                <a:solidFill>
                  <a:prstClr val="black"/>
                </a:solidFill>
                <a:latin typeface="Calibri"/>
                <a:ea typeface="Calibri"/>
                <a:cs typeface="B Titr" pitchFamily="2" charset="-78"/>
              </a:rPr>
              <a:t> </a:t>
            </a:r>
            <a:r>
              <a:rPr lang="fa-IR" dirty="0">
                <a:solidFill>
                  <a:prstClr val="black"/>
                </a:solidFill>
                <a:latin typeface="Calibri"/>
                <a:ea typeface="Calibri"/>
                <a:cs typeface="B Titr" pitchFamily="2" charset="-78"/>
              </a:rPr>
              <a:t>بررسی رفتار میعان حباب ها در جریان جوشش فروسرد به روش عددی با استفاده از کد متن باز 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Calibri"/>
                <a:cs typeface="B Titr" pitchFamily="2" charset="-78"/>
              </a:rPr>
              <a:t>OpenFOAM</a:t>
            </a:r>
            <a:r>
              <a:rPr lang="en-US" dirty="0">
                <a:solidFill>
                  <a:prstClr val="black"/>
                </a:solidFill>
                <a:latin typeface="B Nazanin"/>
                <a:ea typeface="Calibri"/>
                <a:cs typeface="B Titr" pitchFamily="2" charset="-78"/>
              </a:rPr>
              <a:t> </a:t>
            </a:r>
            <a:r>
              <a:rPr lang="fa-IR" dirty="0">
                <a:solidFill>
                  <a:prstClr val="black"/>
                </a:solidFill>
                <a:latin typeface="B Nazanin"/>
                <a:ea typeface="Calibri"/>
                <a:cs typeface="B Titr" pitchFamily="2" charset="-78"/>
              </a:rPr>
              <a:t>در نظر گرفته شده است. ترکیب روش لول ست و حجم سیال، مدل </a:t>
            </a:r>
            <a:r>
              <a:rPr lang="en-US" b="1" dirty="0">
                <a:solidFill>
                  <a:prstClr val="black"/>
                </a:solidFill>
                <a:latin typeface="Times New Roman"/>
                <a:ea typeface="Calibri"/>
                <a:cs typeface="B Titr" pitchFamily="2" charset="-78"/>
              </a:rPr>
              <a:t>S-CLSVOF</a:t>
            </a:r>
            <a:r>
              <a:rPr lang="fa-IR" dirty="0">
                <a:solidFill>
                  <a:prstClr val="black"/>
                </a:solidFill>
                <a:latin typeface="Calibri"/>
                <a:ea typeface="Calibri"/>
                <a:cs typeface="B Titr" pitchFamily="2" charset="-78"/>
              </a:rPr>
              <a:t> با مدل تغییر فاز برای میعان در کد توسعه و پیاده سازی شده است و یک حلگر جدید </a:t>
            </a:r>
            <a:r>
              <a:rPr lang="en-US" b="1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(CondLSEHDRise)</a:t>
            </a:r>
            <a:r>
              <a:rPr lang="fa-IR" dirty="0" smtClean="0">
                <a:solidFill>
                  <a:prstClr val="black"/>
                </a:solidFill>
                <a:latin typeface="Calibri"/>
                <a:ea typeface="Calibri"/>
                <a:cs typeface="B Titr" pitchFamily="2" charset="-78"/>
              </a:rPr>
              <a:t>ایجاد </a:t>
            </a:r>
            <a:r>
              <a:rPr lang="fa-IR" dirty="0">
                <a:solidFill>
                  <a:prstClr val="black"/>
                </a:solidFill>
                <a:latin typeface="Calibri"/>
                <a:ea typeface="Calibri"/>
                <a:cs typeface="B Titr" pitchFamily="2" charset="-78"/>
              </a:rPr>
              <a:t>شده است.</a:t>
            </a:r>
            <a:endParaRPr lang="en-US" sz="2000" dirty="0">
              <a:effectLst/>
              <a:latin typeface="Calibri"/>
              <a:ea typeface="Calibri"/>
              <a:cs typeface="B Titr" pitchFamily="2" charset="-7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1143000"/>
          </a:xfrm>
        </p:spPr>
        <p:txBody>
          <a:bodyPr>
            <a:normAutofit/>
          </a:bodyPr>
          <a:lstStyle/>
          <a:p>
            <a:pPr algn="r" rtl="1"/>
            <a:r>
              <a:rPr lang="fa-IR" sz="2400" dirty="0" smtClean="0">
                <a:cs typeface="B Titr" pitchFamily="2" charset="-78"/>
              </a:rPr>
              <a:t>مقدمه</a:t>
            </a:r>
            <a:endParaRPr lang="en-US" sz="24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0750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3"/>
          </a:xfrm>
        </p:spPr>
        <p:txBody>
          <a:bodyPr>
            <a:normAutofit/>
          </a:bodyPr>
          <a:lstStyle/>
          <a:p>
            <a:pPr marL="109728" indent="0" algn="ctr" rtl="1">
              <a:lnSpc>
                <a:spcPct val="150000"/>
              </a:lnSpc>
              <a:buNone/>
            </a:pPr>
            <a:r>
              <a:rPr lang="fa-IR" sz="2800" dirty="0">
                <a:cs typeface="B Titr" panose="00000700000000000000" pitchFamily="2" charset="-78"/>
              </a:rPr>
              <a:t> </a:t>
            </a: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مقایسه حلگر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InterFoam</a:t>
            </a:r>
            <a:r>
              <a:rPr lang="fa-IR" sz="2800" dirty="0" smtClean="0">
                <a:solidFill>
                  <a:srgbClr val="FF0000"/>
                </a:solidFill>
                <a:cs typeface="B Titr" panose="00000700000000000000" pitchFamily="2" charset="-78"/>
              </a:rPr>
              <a:t> و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CondLSEHDRise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rtl="1">
              <a:lnSpc>
                <a:spcPct val="150000"/>
              </a:lnSpc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Mohammad\Desktop\ff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1981200" cy="449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:\Users\Mohammad\Desktop\55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1453" y="1143000"/>
            <a:ext cx="1743075" cy="5133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491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CondLSEHDRise</a:t>
            </a:r>
            <a:r>
              <a:rPr lang="fa-IR" sz="44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ارائه </a:t>
            </a:r>
            <a:r>
              <a:rPr lang="fa-IR" sz="44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sz="44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حلگر</a:t>
            </a:r>
            <a:r>
              <a:rPr lang="en-US" sz="44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/>
            </a:r>
            <a:br>
              <a:rPr lang="en-US" sz="44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43001"/>
            <a:ext cx="8534400" cy="4864292"/>
          </a:xfrm>
        </p:spPr>
        <p:txBody>
          <a:bodyPr/>
          <a:lstStyle/>
          <a:p>
            <a:pPr algn="r" rtl="1"/>
            <a:r>
              <a:rPr lang="fa-IR" sz="2000" dirty="0" smtClean="0">
                <a:cs typeface="B Titr" pitchFamily="2" charset="-78"/>
              </a:rPr>
              <a:t>میعان حباب در جریان جوشش فرو سرد بتا حضور میدان الکتریکی و بدون حضور میدان</a:t>
            </a:r>
            <a:endParaRPr lang="fa-IR" sz="2000" dirty="0" smtClean="0">
              <a:cs typeface="B Titr" pitchFamily="2" charset="-78"/>
            </a:endParaRPr>
          </a:p>
          <a:p>
            <a:pPr algn="r" rtl="1"/>
            <a:endParaRPr lang="fa-IR" dirty="0">
              <a:cs typeface="B Titr" pitchFamily="2" charset="-78"/>
            </a:endParaRPr>
          </a:p>
          <a:p>
            <a:pPr algn="r" rtl="1"/>
            <a:endParaRPr lang="en-US" dirty="0">
              <a:cs typeface="B Titr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933263"/>
              </p:ext>
            </p:extLst>
          </p:nvPr>
        </p:nvGraphicFramePr>
        <p:xfrm>
          <a:off x="381000" y="1905000"/>
          <a:ext cx="8229601" cy="3733800"/>
        </p:xfrm>
        <a:graphic>
          <a:graphicData uri="http://schemas.openxmlformats.org/drawingml/2006/table">
            <a:tbl>
              <a:tblPr rtl="1" firstRow="1" firstCol="1" bandRow="1"/>
              <a:tblGrid>
                <a:gridCol w="867133"/>
                <a:gridCol w="867133"/>
                <a:gridCol w="861977"/>
                <a:gridCol w="869711"/>
                <a:gridCol w="873148"/>
                <a:gridCol w="871431"/>
                <a:gridCol w="871431"/>
                <a:gridCol w="868852"/>
                <a:gridCol w="876587"/>
                <a:gridCol w="402198"/>
              </a:tblGrid>
              <a:tr h="1555750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1200" dirty="0">
                        <a:effectLst/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200" dirty="0">
                        <a:effectLst/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200" dirty="0">
                        <a:effectLst/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200" dirty="0">
                        <a:effectLst/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200" dirty="0">
                        <a:effectLst/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200" dirty="0">
                        <a:effectLst/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200" dirty="0">
                        <a:effectLst/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200" dirty="0">
                        <a:effectLst/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a-IR" sz="1200" dirty="0">
                        <a:effectLst/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(a)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5750"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1200" dirty="0">
                        <a:effectLst/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1200" dirty="0">
                        <a:effectLst/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1200" dirty="0">
                        <a:effectLst/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1200" dirty="0">
                        <a:effectLst/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1200" dirty="0">
                        <a:effectLst/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1200" dirty="0">
                        <a:effectLst/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1200" dirty="0">
                        <a:effectLst/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1200" dirty="0">
                        <a:effectLst/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SA" sz="1200" dirty="0">
                        <a:effectLst/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marL="0" marR="0" algn="just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  <a:cs typeface="Arial"/>
                        </a:rPr>
                        <a:t>(b)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30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Arial"/>
                        </a:rPr>
                        <a:t>0.04s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Arial"/>
                        </a:rPr>
                        <a:t>0.035s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Arial"/>
                        </a:rPr>
                        <a:t>0.03s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0.025s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Arial"/>
                        </a:rPr>
                        <a:t>0.02s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Arial"/>
                        </a:rPr>
                        <a:t>0.015s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Arial"/>
                        </a:rPr>
                        <a:t>0.01s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Arial"/>
                        </a:rPr>
                        <a:t>0.005s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Calibri"/>
                          <a:cs typeface="Arial"/>
                        </a:rPr>
                        <a:t>0s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Calibri"/>
                          <a:cs typeface="Arial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9" name="Picture 28" descr="C:\Users\Mohammad\Desktop\Project3\Picture\ehd\0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24743"/>
            <a:ext cx="606136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 descr="C:\Users\Mohammad\Desktop\Project3\Picture\ehd\0.005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024744"/>
            <a:ext cx="609599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Picture 30" descr="C:\Users\Mohammad\Desktop\Project3\Picture\ehd\0.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24744"/>
            <a:ext cx="669925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 descr="C:\Users\Mohammad\Desktop\Project3\Picture\ehd\0.015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24744"/>
            <a:ext cx="598170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 descr="C:\Users\Mohammad\Desktop\Project3\Picture\ehd\0.02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632" y="2024744"/>
            <a:ext cx="647568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Picture 33" descr="C:\Users\Mohammad\Desktop\Project3\Picture\ehd\0.025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024744"/>
            <a:ext cx="596900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Picture 34" descr="C:\Users\Mohammad\Desktop\Project3\Picture\ehd\0.03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675" y="2024744"/>
            <a:ext cx="619125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Picture 35" descr="C:\Users\Mohammad\Desktop\Project3\Picture\ehd\0.035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2024744"/>
            <a:ext cx="609600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Picture 36" descr="C:\Users\Mohammad\Desktop\Project3\Picture\ehd\0.04.PN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410" y="2024744"/>
            <a:ext cx="561216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Picture 37" descr="C:\Users\Mohammad\Desktop\Project3\Picture\lS\0.005.PN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14664"/>
            <a:ext cx="609599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Picture 38" descr="C:\Users\Mohammad\Desktop\Project3\Picture\lS\0.01.PN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999" y="3514664"/>
            <a:ext cx="669925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Picture 39" descr="C:\Users\Mohammad\Desktop\Project3\Picture\lS\0.015.PN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14664"/>
            <a:ext cx="674370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Picture 40" descr="C:\Users\Mohammad\Desktop\Project3\Picture\lS\0.02.PN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252" y="3514664"/>
            <a:ext cx="639948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Picture 41" descr="C:\Users\Mohammad\Desktop\Project3\Picture\lS\0.025.PNG"/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514664"/>
            <a:ext cx="596900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Picture 42" descr="C:\Users\Mohammad\Desktop\Project3\Picture\lS\0.03.PNG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2675" y="3514664"/>
            <a:ext cx="619125" cy="1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Picture 43" descr="C:\Users\Mohammad\Desktop\Project3\Picture\lS\0.035.PNG"/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514665"/>
            <a:ext cx="6096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Picture 44" descr="C:\Users\Mohammad\Desktop\Project3\Picture\lS\0.04.PNG"/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8409" y="3514665"/>
            <a:ext cx="561217" cy="1371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Picture 45" descr="C:\Users\Mohammad\Desktop\Project3\Picture\ehd\0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14663"/>
            <a:ext cx="606136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Title 2"/>
          <p:cNvSpPr txBox="1">
            <a:spLocks/>
          </p:cNvSpPr>
          <p:nvPr/>
        </p:nvSpPr>
        <p:spPr>
          <a:xfrm>
            <a:off x="956376" y="5753100"/>
            <a:ext cx="7505700" cy="838200"/>
          </a:xfrm>
          <a:prstGeom prst="rect">
            <a:avLst/>
          </a:prstGeom>
        </p:spPr>
        <p:txBody>
          <a:bodyPr vert="horz" rtlCol="0" anchor="ctr">
            <a:normAutofit fontScale="6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44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100" dirty="0" smtClean="0">
                <a:solidFill>
                  <a:srgbClr val="0000FF"/>
                </a:solidFill>
                <a:effectLst/>
                <a:latin typeface="Times New Roman" pitchFamily="18" charset="0"/>
                <a:cs typeface="B Titr" pitchFamily="2" charset="-78"/>
              </a:rPr>
              <a:t>رفتار حباب در حضور میدان و بدون آن</a:t>
            </a:r>
            <a:r>
              <a:rPr lang="en-US" sz="44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/>
            </a:r>
            <a:br>
              <a:rPr lang="en-US" sz="44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99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CondLSEHDRise</a:t>
            </a:r>
            <a:r>
              <a:rPr lang="fa-IR" sz="44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ارائه </a:t>
            </a:r>
            <a:r>
              <a:rPr lang="fa-IR" sz="44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sz="44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حلگر</a:t>
            </a:r>
            <a:r>
              <a:rPr lang="en-US" sz="44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/>
            </a:r>
            <a:br>
              <a:rPr lang="en-US" sz="44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43001"/>
            <a:ext cx="8534400" cy="4864292"/>
          </a:xfrm>
        </p:spPr>
        <p:txBody>
          <a:bodyPr/>
          <a:lstStyle/>
          <a:p>
            <a:pPr algn="r" rtl="1"/>
            <a:r>
              <a:rPr lang="fa-IR" sz="2000" dirty="0" smtClean="0">
                <a:cs typeface="B Titr" pitchFamily="2" charset="-78"/>
              </a:rPr>
              <a:t>شبیه سازی میعان حباب درجریان جوشش فروسرد تحت تاثیر میدان الکتریکی</a:t>
            </a:r>
            <a:endParaRPr lang="fa-IR" sz="2000" dirty="0" smtClean="0">
              <a:cs typeface="B Titr" pitchFamily="2" charset="-78"/>
            </a:endParaRPr>
          </a:p>
          <a:p>
            <a:pPr algn="r" rtl="1"/>
            <a:endParaRPr lang="fa-IR" dirty="0">
              <a:cs typeface="B Titr" pitchFamily="2" charset="-78"/>
            </a:endParaRPr>
          </a:p>
          <a:p>
            <a:pPr algn="r" rtl="1"/>
            <a:endParaRPr lang="en-US" dirty="0">
              <a:cs typeface="B Titr" pitchFamily="2" charset="-78"/>
            </a:endParaRPr>
          </a:p>
        </p:txBody>
      </p:sp>
      <p:pic>
        <p:nvPicPr>
          <p:cNvPr id="5" name="Picture 4" descr="C:\Users\Mohammad\Desktop\Project3\Picture\ehd\T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33600"/>
            <a:ext cx="4343400" cy="287591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itle 2"/>
          <p:cNvSpPr txBox="1">
            <a:spLocks/>
          </p:cNvSpPr>
          <p:nvPr/>
        </p:nvSpPr>
        <p:spPr>
          <a:xfrm>
            <a:off x="571995" y="5242956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4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/>
            </a:r>
            <a:br>
              <a:rPr lang="en-US" sz="44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</a:br>
            <a:endParaRPr lang="en-US" dirty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1066800" y="5334000"/>
            <a:ext cx="7505700" cy="838200"/>
          </a:xfrm>
          <a:prstGeom prst="rect">
            <a:avLst/>
          </a:prstGeom>
        </p:spPr>
        <p:txBody>
          <a:bodyPr vert="horz" rtlCol="0" anchor="ctr">
            <a:normAutofit fontScale="675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44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3100" dirty="0" smtClean="0">
                <a:solidFill>
                  <a:srgbClr val="0000FF"/>
                </a:solidFill>
                <a:effectLst/>
                <a:latin typeface="Times New Roman" pitchFamily="18" charset="0"/>
                <a:cs typeface="B Titr" pitchFamily="2" charset="-78"/>
              </a:rPr>
              <a:t>گرمای حاصل از میعان حباب</a:t>
            </a:r>
            <a:r>
              <a:rPr lang="en-US" sz="44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/>
            </a:r>
            <a:br>
              <a:rPr lang="en-US" sz="44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59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CondLSEHDRise</a:t>
            </a:r>
            <a:r>
              <a:rPr lang="fa-IR" sz="44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ارائه </a:t>
            </a:r>
            <a:r>
              <a:rPr lang="fa-IR" sz="44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</a:t>
            </a:r>
            <a:r>
              <a:rPr lang="fa-IR" sz="44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حلگر</a:t>
            </a:r>
            <a:r>
              <a:rPr lang="en-US" sz="44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/>
            </a:r>
            <a:br>
              <a:rPr lang="en-US" sz="4400" dirty="0">
                <a:solidFill>
                  <a:srgbClr val="FF0000"/>
                </a:solidFill>
                <a:effectLst/>
                <a:cs typeface="B Titr" panose="00000700000000000000" pitchFamily="2" charset="-78"/>
              </a:rPr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143001"/>
            <a:ext cx="8534400" cy="4864292"/>
          </a:xfrm>
        </p:spPr>
        <p:txBody>
          <a:bodyPr/>
          <a:lstStyle/>
          <a:p>
            <a:pPr algn="r" rtl="1"/>
            <a:r>
              <a:rPr lang="fa-IR" sz="2000" dirty="0" smtClean="0">
                <a:cs typeface="B Titr" pitchFamily="2" charset="-78"/>
              </a:rPr>
              <a:t>شبیه سازی میعان حباب درجریان جوشش فروسرد تحت تاثیر میدان الکتریکی</a:t>
            </a:r>
            <a:endParaRPr lang="fa-IR" sz="2000" dirty="0" smtClean="0">
              <a:cs typeface="B Titr" pitchFamily="2" charset="-78"/>
            </a:endParaRPr>
          </a:p>
          <a:p>
            <a:pPr algn="r" rtl="1"/>
            <a:endParaRPr lang="fa-IR" dirty="0">
              <a:cs typeface="B Titr" pitchFamily="2" charset="-78"/>
            </a:endParaRPr>
          </a:p>
          <a:p>
            <a:pPr algn="r" rtl="1"/>
            <a:endParaRPr lang="en-US" dirty="0">
              <a:cs typeface="B Titr" pitchFamily="2" charset="-78"/>
            </a:endParaRPr>
          </a:p>
        </p:txBody>
      </p:sp>
      <p:pic>
        <p:nvPicPr>
          <p:cNvPr id="6" name="Picture 5" descr="C:\Users\Mohammad\Desktop\Project3\Picture\ehd\mdoot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3657600" cy="304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Mohammad\Desktop\Project3\Picture\ehd\UUe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108365"/>
            <a:ext cx="2943225" cy="35556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2"/>
          <p:cNvSpPr txBox="1">
            <a:spLocks/>
          </p:cNvSpPr>
          <p:nvPr/>
        </p:nvSpPr>
        <p:spPr>
          <a:xfrm>
            <a:off x="4453" y="5664035"/>
            <a:ext cx="4034147" cy="838200"/>
          </a:xfrm>
          <a:prstGeom prst="rect">
            <a:avLst/>
          </a:prstGeom>
        </p:spPr>
        <p:txBody>
          <a:bodyPr vert="horz" rtlCol="0" anchor="ctr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2400" b="0" dirty="0" smtClean="0">
                <a:solidFill>
                  <a:srgbClr val="0000FF"/>
                </a:solidFill>
                <a:effectLst/>
                <a:latin typeface="Times New Roman" pitchFamily="18" charset="0"/>
                <a:cs typeface="B Titr" pitchFamily="2" charset="-78"/>
              </a:rPr>
              <a:t>انتقال جرم روی فصل مشترک</a:t>
            </a:r>
            <a:r>
              <a:rPr lang="en-US" sz="44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/>
            </a:r>
            <a:br>
              <a:rPr lang="en-US" sz="44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</a:br>
            <a:endParaRPr lang="en-US" dirty="0"/>
          </a:p>
        </p:txBody>
      </p:sp>
      <p:sp>
        <p:nvSpPr>
          <p:cNvPr id="9" name="Title 2"/>
          <p:cNvSpPr txBox="1">
            <a:spLocks/>
          </p:cNvSpPr>
          <p:nvPr/>
        </p:nvSpPr>
        <p:spPr>
          <a:xfrm>
            <a:off x="4545094" y="5791200"/>
            <a:ext cx="4034147" cy="838200"/>
          </a:xfrm>
          <a:prstGeom prst="rect">
            <a:avLst/>
          </a:prstGeom>
        </p:spPr>
        <p:txBody>
          <a:bodyPr vert="horz" rtlCol="0" anchor="ctr">
            <a:normAutofit fontScale="90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fa-IR" sz="2400" b="0" dirty="0" smtClean="0">
                <a:solidFill>
                  <a:srgbClr val="0000FF"/>
                </a:solidFill>
                <a:effectLst/>
                <a:latin typeface="Times New Roman" pitchFamily="18" charset="0"/>
                <a:cs typeface="B Titr" pitchFamily="2" charset="-78"/>
              </a:rPr>
              <a:t>توزیع پتانسیل الکتریکی</a:t>
            </a:r>
            <a:r>
              <a:rPr lang="en-US" sz="44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/>
            </a:r>
            <a:br>
              <a:rPr lang="en-US" sz="44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00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711892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</a:t>
            </a:r>
            <a:r>
              <a:rPr lang="en-US" sz="2400" b="1" dirty="0" smtClean="0">
                <a:cs typeface="B Titr" panose="00000700000000000000" pitchFamily="2" charset="-78"/>
              </a:rPr>
              <a:t> </a:t>
            </a:r>
            <a:r>
              <a:rPr lang="fa-IR" sz="2400" b="1" dirty="0" smtClean="0">
                <a:cs typeface="B Titr" panose="00000700000000000000" pitchFamily="2" charset="-78"/>
              </a:rPr>
              <a:t>گسسته سازی معادلات ناویر استوکس همراه با ترم </a:t>
            </a:r>
            <a:r>
              <a:rPr lang="fa-IR" sz="2400" b="1" dirty="0" smtClean="0">
                <a:cs typeface="B Titr" panose="00000700000000000000" pitchFamily="2" charset="-78"/>
              </a:rPr>
              <a:t>منبع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2-نحوه پیاده سازی معادلات انتقال جرم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3-تحوه پیاده سازی روش سطوح هم تراز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>
                <a:cs typeface="B Titr" panose="00000700000000000000" pitchFamily="2" charset="-78"/>
              </a:rPr>
              <a:t>4</a:t>
            </a:r>
            <a:r>
              <a:rPr lang="fa-IR" sz="2400" b="1" dirty="0" smtClean="0">
                <a:cs typeface="B Titr" panose="00000700000000000000" pitchFamily="2" charset="-78"/>
              </a:rPr>
              <a:t>- </a:t>
            </a:r>
            <a:r>
              <a:rPr lang="fa-IR" sz="2400" b="1" dirty="0" smtClean="0">
                <a:cs typeface="B Titr" panose="00000700000000000000" pitchFamily="2" charset="-78"/>
              </a:rPr>
              <a:t>نحوه پیاده سازی معادلات میدان الکتریکی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</a:t>
            </a:r>
            <a:r>
              <a:rPr lang="fa-IR" sz="2400" b="1" dirty="0" smtClean="0">
                <a:cs typeface="B Titr" panose="00000700000000000000" pitchFamily="2" charset="-78"/>
              </a:rPr>
              <a:t>نحوه اعمال شرایط مرزی غیر یکنواخت در کد متن باز اپن فوم</a:t>
            </a:r>
          </a:p>
          <a:p>
            <a:pPr marL="109728" indent="0" algn="just" rtl="1">
              <a:lnSpc>
                <a:spcPct val="200000"/>
              </a:lnSpc>
              <a:buClrTx/>
              <a:buNone/>
            </a:pPr>
            <a:r>
              <a:rPr lang="fa-IR" sz="2400" dirty="0" smtClean="0">
                <a:cs typeface="B Titr" pitchFamily="2" charset="-78"/>
              </a:rPr>
              <a:t>6- </a:t>
            </a:r>
            <a:r>
              <a:rPr lang="fa-IR" sz="2400" dirty="0" smtClean="0">
                <a:cs typeface="B Titr" pitchFamily="2" charset="-78"/>
              </a:rPr>
              <a:t>پیاده </a:t>
            </a:r>
            <a:r>
              <a:rPr lang="fa-IR" sz="2400" dirty="0">
                <a:cs typeface="B Titr" pitchFamily="2" charset="-78"/>
              </a:rPr>
              <a:t>سازی کد </a:t>
            </a:r>
            <a:r>
              <a:rPr lang="en-US" sz="2400" dirty="0">
                <a:latin typeface="Times New Roman" pitchFamily="18" charset="0"/>
                <a:cs typeface="B Titr" pitchFamily="2" charset="-78"/>
              </a:rPr>
              <a:t>Swak4Foam</a:t>
            </a:r>
            <a:r>
              <a:rPr lang="fa-IR" sz="2400" dirty="0">
                <a:cs typeface="B Titr" pitchFamily="2" charset="-78"/>
              </a:rPr>
              <a:t> جهت خروجی گرفتن از نتایج</a:t>
            </a:r>
          </a:p>
          <a:p>
            <a:pPr marL="109728" indent="0" algn="just" rtl="1">
              <a:lnSpc>
                <a:spcPct val="200000"/>
              </a:lnSpc>
              <a:buClrTx/>
              <a:buNone/>
            </a:pPr>
            <a:r>
              <a:rPr lang="fa-IR" sz="2400" dirty="0" smtClean="0">
                <a:cs typeface="B Titr" pitchFamily="2" charset="-78"/>
              </a:rPr>
              <a:t>7- </a:t>
            </a:r>
            <a:r>
              <a:rPr lang="fa-IR" sz="2400" dirty="0" smtClean="0">
                <a:cs typeface="B Titr" pitchFamily="2" charset="-78"/>
              </a:rPr>
              <a:t>نحوه </a:t>
            </a:r>
            <a:r>
              <a:rPr lang="fa-IR" sz="2400" dirty="0">
                <a:cs typeface="B Titr" pitchFamily="2" charset="-78"/>
              </a:rPr>
              <a:t>شبکه بندی مسئله در کد متن باز اپن </a:t>
            </a:r>
            <a:r>
              <a:rPr lang="fa-IR" sz="2400" dirty="0" smtClean="0">
                <a:cs typeface="B Titr" pitchFamily="2" charset="-78"/>
              </a:rPr>
              <a:t>فوم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2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حلگر </a:t>
            </a:r>
            <a:r>
              <a:rPr lang="en-US" sz="3200" dirty="0" smtClean="0">
                <a:solidFill>
                  <a:srgbClr val="FF0000"/>
                </a:solidFill>
                <a:cs typeface="B Titr" panose="00000700000000000000" pitchFamily="2" charset="-78"/>
              </a:rPr>
              <a:t> </a:t>
            </a:r>
            <a:r>
              <a:rPr lang="en-US" sz="32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CondLSEHDRise </a:t>
            </a:r>
            <a:r>
              <a:rPr lang="fa-IR" sz="3200" dirty="0" smtClean="0">
                <a:solidFill>
                  <a:srgbClr val="FF0000"/>
                </a:solidFill>
                <a:cs typeface="B Titr" panose="00000700000000000000" pitchFamily="2" charset="-78"/>
              </a:rPr>
              <a:t>خواهید آموخت</a:t>
            </a:r>
            <a:endParaRPr lang="en-US" sz="32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b="1" dirty="0">
                <a:cs typeface="B Titr" panose="00000700000000000000" pitchFamily="2" charset="-78"/>
              </a:rPr>
              <a:t>1- آشنایی اولیه با </a:t>
            </a:r>
            <a:r>
              <a:rPr lang="fa-IR" b="1" dirty="0" smtClean="0">
                <a:cs typeface="B Titr" panose="00000700000000000000" pitchFamily="2" charset="-78"/>
              </a:rPr>
              <a:t>مفاهیم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CFD</a:t>
            </a:r>
            <a:r>
              <a:rPr lang="fa-IR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b="1" dirty="0" smtClean="0">
                <a:cs typeface="B Titr" panose="00000700000000000000" pitchFamily="2" charset="-78"/>
              </a:rPr>
              <a:t>2- آشنایی با زبان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C++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b="1" dirty="0" smtClean="0">
                <a:cs typeface="B Titr" panose="00000700000000000000" pitchFamily="2" charset="-78"/>
              </a:rPr>
              <a:t>3- آشنایی اولیه با سیستم عامل لینوکس 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b="1" dirty="0" smtClean="0">
                <a:cs typeface="B Titr" panose="00000700000000000000" pitchFamily="2" charset="-78"/>
              </a:rPr>
              <a:t>4- آشنایی با مفاهیم جریان های دوفازی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b="1" dirty="0" smtClean="0">
                <a:cs typeface="B Titr" panose="00000700000000000000" pitchFamily="2" charset="-78"/>
              </a:rPr>
              <a:t>5- این حلگر بروی نسخه 2.1.1</a:t>
            </a:r>
            <a:r>
              <a:rPr lang="fa-IR" b="1" dirty="0">
                <a:cs typeface="B Titr" panose="00000700000000000000" pitchFamily="2" charset="-78"/>
              </a:rPr>
              <a:t> </a:t>
            </a:r>
            <a:r>
              <a:rPr lang="fa-IR" b="1" dirty="0" smtClean="0">
                <a:cs typeface="B Titr" panose="00000700000000000000" pitchFamily="2" charset="-78"/>
              </a:rPr>
              <a:t>اپن فوم پیاده سازی شده است.</a:t>
            </a:r>
            <a:endParaRPr lang="en-US" b="1" dirty="0"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smtClean="0">
                <a:solidFill>
                  <a:srgbClr val="FF0000"/>
                </a:solidFill>
                <a:cs typeface="B Titr" panose="00000700000000000000" pitchFamily="2" charset="-78"/>
              </a:rPr>
              <a:t>الزامات</a:t>
            </a:r>
            <a:endParaRPr lang="en-US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4186</TotalTime>
  <Words>558</Words>
  <Application>Microsoft Office PowerPoint</Application>
  <PresentationFormat>On-screen Show 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              شبیه سازی میعان حباب در جریان جوشش فروسرد  تحت تاثیر میدان الکتریکی به روش ترکیبی حجم سیال و سطوح هم تراز  محمد بحرینی مهر 94 MarketCode.ir    </vt:lpstr>
      <vt:lpstr>مقدمه</vt:lpstr>
      <vt:lpstr>مقدمه</vt:lpstr>
      <vt:lpstr>PowerPoint Presentation</vt:lpstr>
      <vt:lpstr>CondLSEHDRiseارائه توانمندیهای حلگر </vt:lpstr>
      <vt:lpstr>CondLSEHDRiseارائه توانمندیهای حلگر </vt:lpstr>
      <vt:lpstr>CondLSEHDRiseارائه توانمندیهای حلگر </vt:lpstr>
      <vt:lpstr>آنچه در حلگر  CondLSEHDRise خواهید آموخت</vt:lpstr>
      <vt:lpstr>الزامات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Mohammad</cp:lastModifiedBy>
  <cp:revision>191</cp:revision>
  <dcterms:created xsi:type="dcterms:W3CDTF">2006-08-16T00:00:00Z</dcterms:created>
  <dcterms:modified xsi:type="dcterms:W3CDTF">2015-10-05T06:05:17Z</dcterms:modified>
</cp:coreProperties>
</file>