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2" r:id="rId1"/>
  </p:sldMasterIdLst>
  <p:notesMasterIdLst>
    <p:notesMasterId r:id="rId11"/>
  </p:notesMasterIdLst>
  <p:sldIdLst>
    <p:sldId id="366" r:id="rId2"/>
    <p:sldId id="354" r:id="rId3"/>
    <p:sldId id="356" r:id="rId4"/>
    <p:sldId id="357" r:id="rId5"/>
    <p:sldId id="368" r:id="rId6"/>
    <p:sldId id="359" r:id="rId7"/>
    <p:sldId id="367" r:id="rId8"/>
    <p:sldId id="362" r:id="rId9"/>
    <p:sldId id="3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2/3/2016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b="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روش </a:t>
            </a:r>
            <a:r>
              <a:rPr lang="fa-IR" sz="3600" b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عددی رو در مختصات عمومی با دقت مرتبه سوم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/>
            </a:r>
            <a:b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محمد فتحی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شهریور94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13" y="435507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824"/>
            <a:ext cx="2958986" cy="141816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57600" y="263236"/>
            <a:ext cx="997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Davat" panose="00000400000000000000" pitchFamily="2" charset="-78"/>
              </a:rPr>
              <a:t>به نام خدا</a:t>
            </a:r>
            <a:endParaRPr lang="en-US" sz="2400" dirty="0">
              <a:cs typeface="B Dava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28600"/>
            <a:ext cx="8229600" cy="555009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just" rtl="1">
              <a:lnSpc>
                <a:spcPct val="150000"/>
              </a:lnSpc>
            </a:pPr>
            <a:r>
              <a:rPr lang="fa-IR" sz="2600" dirty="0" smtClean="0">
                <a:cs typeface="B Titr" panose="00000700000000000000" pitchFamily="2" charset="-78"/>
              </a:rPr>
              <a:t>کد فرترن تهیه شده مربوط به پیاده </a:t>
            </a:r>
            <a:r>
              <a:rPr lang="fa-IR" sz="2600" dirty="0">
                <a:cs typeface="B Titr" panose="00000700000000000000" pitchFamily="2" charset="-78"/>
              </a:rPr>
              <a:t>سازی و استفاده از الگوریتم مبنی بر فیزیک </a:t>
            </a:r>
            <a:r>
              <a:rPr lang="fa-IR" sz="2600" dirty="0" smtClean="0">
                <a:cs typeface="B Titr" panose="00000700000000000000" pitchFamily="2" charset="-78"/>
              </a:rPr>
              <a:t>جریان با دقت مرتبه سوم </a:t>
            </a:r>
            <a:r>
              <a:rPr lang="en-US" sz="2600" dirty="0" err="1" smtClean="0">
                <a:cs typeface="B Titr" panose="00000700000000000000" pitchFamily="2" charset="-78"/>
              </a:rPr>
              <a:t>UpWind</a:t>
            </a:r>
            <a:r>
              <a:rPr lang="fa-IR" sz="2600" dirty="0" smtClean="0">
                <a:cs typeface="B Titr" panose="00000700000000000000" pitchFamily="2" charset="-78"/>
              </a:rPr>
              <a:t> با استفاده از روش </a:t>
            </a:r>
            <a:r>
              <a:rPr lang="fa-IR" sz="2600" dirty="0">
                <a:cs typeface="B Titr" panose="00000700000000000000" pitchFamily="2" charset="-78"/>
              </a:rPr>
              <a:t>عددی </a:t>
            </a:r>
            <a:r>
              <a:rPr lang="fa-IR" sz="2600" dirty="0" smtClean="0">
                <a:cs typeface="B Titr" panose="00000700000000000000" pitchFamily="2" charset="-78"/>
              </a:rPr>
              <a:t>معروف </a:t>
            </a:r>
            <a:r>
              <a:rPr lang="en-US" sz="2600" dirty="0" smtClean="0">
                <a:cs typeface="B Titr" panose="00000700000000000000" pitchFamily="2" charset="-78"/>
              </a:rPr>
              <a:t>Roe</a:t>
            </a:r>
            <a:r>
              <a:rPr lang="fa-IR" sz="2600" dirty="0" smtClean="0">
                <a:cs typeface="B Titr" panose="00000700000000000000" pitchFamily="2" charset="-78"/>
              </a:rPr>
              <a:t> می باشد که </a:t>
            </a:r>
            <a:r>
              <a:rPr lang="fa-IR" sz="2600" dirty="0">
                <a:cs typeface="B Titr" panose="00000700000000000000" pitchFamily="2" charset="-78"/>
              </a:rPr>
              <a:t>دقت آن در حل معادلات حاکم بر حرکت سیال در فضای محاسباتی </a:t>
            </a:r>
            <a:r>
              <a:rPr lang="fa-IR" sz="2600" dirty="0" smtClean="0">
                <a:cs typeface="B Titr" panose="00000700000000000000" pitchFamily="2" charset="-78"/>
              </a:rPr>
              <a:t>عمومی (شبکه مبتنی بر جسم) </a:t>
            </a:r>
            <a:r>
              <a:rPr lang="fa-IR" sz="2600" dirty="0">
                <a:cs typeface="B Titr" panose="00000700000000000000" pitchFamily="2" charset="-78"/>
              </a:rPr>
              <a:t>با استفاده از روش اصلاح آنتروپی بهبود بخشیده شده </a:t>
            </a:r>
            <a:r>
              <a:rPr lang="fa-IR" sz="2600" dirty="0" smtClean="0">
                <a:cs typeface="B Titr" panose="00000700000000000000" pitchFamily="2" charset="-78"/>
              </a:rPr>
              <a:t>است </a:t>
            </a:r>
            <a:r>
              <a:rPr lang="fa-IR" sz="2600" dirty="0">
                <a:cs typeface="B Titr" panose="00000700000000000000" pitchFamily="2" charset="-78"/>
              </a:rPr>
              <a:t>با توجه به استفاده از فضای </a:t>
            </a:r>
            <a:r>
              <a:rPr lang="fa-IR" sz="2600" dirty="0" smtClean="0">
                <a:cs typeface="B Titr" panose="00000700000000000000" pitchFamily="2" charset="-78"/>
              </a:rPr>
              <a:t>محاسباتی </a:t>
            </a:r>
            <a:r>
              <a:rPr lang="fa-IR" sz="2600" dirty="0">
                <a:cs typeface="B Titr" panose="00000700000000000000" pitchFamily="2" charset="-78"/>
              </a:rPr>
              <a:t>با استفاده از نگاشت مناسب قادر به حل مسائل با هندسه های پیچیده می باشد.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استفاده از شبکه مبتنی بر جسم با توزیع نقاط دلخواه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168927"/>
            <a:ext cx="4390543" cy="390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استفاده از خروجی برنامه 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grid2_exe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برای تولید شبکه های ساده </a:t>
            </a:r>
          </a:p>
          <a:p>
            <a:pPr marL="109728" indent="0" algn="ctr" rtl="1">
              <a:buNone/>
            </a:pP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مثل شیپوره های همگرا و واگرا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85274"/>
            <a:ext cx="4019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11026" t="59019" r="9881" b="8771"/>
          <a:stretch/>
        </p:blipFill>
        <p:spPr>
          <a:xfrm>
            <a:off x="3076575" y="4367866"/>
            <a:ext cx="5257801" cy="1905001"/>
          </a:xfrm>
          <a:prstGeom prst="rect">
            <a:avLst/>
          </a:prstGeom>
        </p:spPr>
      </p:pic>
      <p:sp>
        <p:nvSpPr>
          <p:cNvPr id="8" name="Striped Right Arrow 7"/>
          <p:cNvSpPr/>
          <p:nvPr/>
        </p:nvSpPr>
        <p:spPr>
          <a:xfrm rot="3689856">
            <a:off x="5048250" y="3530570"/>
            <a:ext cx="1295400" cy="914400"/>
          </a:xfrm>
          <a:prstGeom prst="striped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پیاده سازی شرایط مرزی مختلف برای یک نازل همگرا-واگرا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3073" name="Picture 6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7" y="2641471"/>
            <a:ext cx="775854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400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جریان در یک نازل مافوق صوت همراه با شوک قائم 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grpSp>
        <p:nvGrpSpPr>
          <p:cNvPr id="9" name="Group 8"/>
          <p:cNvGrpSpPr/>
          <p:nvPr/>
        </p:nvGrpSpPr>
        <p:grpSpPr>
          <a:xfrm>
            <a:off x="1187245" y="2667000"/>
            <a:ext cx="7499555" cy="2057400"/>
            <a:chOff x="1828800" y="2895600"/>
            <a:chExt cx="4305300" cy="1181100"/>
          </a:xfrm>
        </p:grpSpPr>
        <p:pic>
          <p:nvPicPr>
            <p:cNvPr id="1027" name="Picture 68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916" t="19550" r="4398" b="71236"/>
            <a:stretch>
              <a:fillRect/>
            </a:stretch>
          </p:blipFill>
          <p:spPr bwMode="auto">
            <a:xfrm>
              <a:off x="1828800" y="2895600"/>
              <a:ext cx="3886200" cy="466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68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61" t="81808" r="12042" b="11095"/>
            <a:stretch>
              <a:fillRect/>
            </a:stretch>
          </p:blipFill>
          <p:spPr bwMode="auto">
            <a:xfrm>
              <a:off x="1828800" y="3362325"/>
              <a:ext cx="4305300" cy="361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5" name="Picture 68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71" t="82430" r="11931" b="10722"/>
            <a:stretch>
              <a:fillRect/>
            </a:stretch>
          </p:blipFill>
          <p:spPr bwMode="auto">
            <a:xfrm>
              <a:off x="1828800" y="3724275"/>
              <a:ext cx="4305300" cy="3524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2438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3362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28800" y="3724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62400" y="504514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SA" sz="2400" dirty="0">
                <a:cs typeface="B Titr" panose="00000700000000000000" pitchFamily="2" charset="-78"/>
              </a:rPr>
              <a:t>کانتور فشار بر حسب پاسکال، در داخل نازل </a:t>
            </a:r>
            <a:r>
              <a:rPr lang="ar-SA" sz="2400" dirty="0" smtClean="0">
                <a:cs typeface="B Titr" panose="00000700000000000000" pitchFamily="2" charset="-78"/>
              </a:rPr>
              <a:t>همگرا-واگرا</a:t>
            </a:r>
            <a:r>
              <a:rPr lang="fa-IR" sz="2400" dirty="0" smtClean="0">
                <a:cs typeface="B Titr" panose="00000700000000000000" pitchFamily="2" charset="-78"/>
              </a:rPr>
              <a:t>ی مور </a:t>
            </a:r>
            <a:r>
              <a:rPr lang="en-US" sz="2400" dirty="0" smtClean="0">
                <a:cs typeface="B Titr" panose="00000700000000000000" pitchFamily="2" charset="-78"/>
              </a:rPr>
              <a:t>A</a:t>
            </a:r>
            <a:r>
              <a:rPr lang="ar-SA" sz="2400" dirty="0" smtClean="0">
                <a:cs typeface="B Titr" panose="00000700000000000000" pitchFamily="2" charset="-78"/>
              </a:rPr>
              <a:t> </a:t>
            </a:r>
            <a:r>
              <a:rPr lang="fa-IR" sz="2400" dirty="0" smtClean="0">
                <a:cs typeface="B Titr" panose="00000700000000000000" pitchFamily="2" charset="-78"/>
              </a:rPr>
              <a:t>در </a:t>
            </a:r>
            <a:r>
              <a:rPr lang="ar-SA" sz="2400" dirty="0" smtClean="0">
                <a:cs typeface="B Titr" panose="00000700000000000000" pitchFamily="2" charset="-78"/>
              </a:rPr>
              <a:t>دو </a:t>
            </a:r>
            <a:r>
              <a:rPr lang="ar-SA" sz="2400" dirty="0">
                <a:cs typeface="B Titr" panose="00000700000000000000" pitchFamily="2" charset="-78"/>
              </a:rPr>
              <a:t>پس فشار مختلف، پس فشار </a:t>
            </a:r>
            <a:r>
              <a:rPr lang="en-US" sz="2400" dirty="0">
                <a:cs typeface="B Titr" panose="00000700000000000000" pitchFamily="2" charset="-78"/>
              </a:rPr>
              <a:t>20kPa</a:t>
            </a:r>
            <a:r>
              <a:rPr lang="ar-SA" sz="2400" dirty="0">
                <a:cs typeface="B Titr" panose="00000700000000000000" pitchFamily="2" charset="-78"/>
              </a:rPr>
              <a:t> (شکل بالا) و پس فشار </a:t>
            </a:r>
            <a:r>
              <a:rPr lang="en-US" sz="2400" dirty="0">
                <a:cs typeface="B Titr" panose="00000700000000000000" pitchFamily="2" charset="-78"/>
              </a:rPr>
              <a:t>18kPa</a:t>
            </a:r>
            <a:r>
              <a:rPr lang="ar-SA" sz="2400" dirty="0">
                <a:cs typeface="B Titr" panose="00000700000000000000" pitchFamily="2" charset="-78"/>
              </a:rPr>
              <a:t> شکل پایین.</a:t>
            </a:r>
            <a:endParaRPr lang="en-US" sz="2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44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cs typeface="B Titr" panose="00000700000000000000" pitchFamily="2" charset="-78"/>
              </a:rPr>
              <a:t>تغییرات عدد ماخ روی خط مرکزی نازل همگرا-واگرا حاوی شوک و مقایسه نتایج با نرم افزار فلوئنت در دو پس فشار مختلف</a:t>
            </a:r>
            <a:endParaRPr lang="en-US" sz="2400" b="1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7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4000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779" y="2645726"/>
            <a:ext cx="4277847" cy="3316074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 rot="10800000" flipV="1">
            <a:off x="5638800" y="3487783"/>
            <a:ext cx="306506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2400" dirty="0" smtClean="0">
                <a:cs typeface="B Titr" panose="00000700000000000000" pitchFamily="2" charset="-78"/>
              </a:rPr>
              <a:t>خطوط </a:t>
            </a:r>
            <a:r>
              <a:rPr lang="fa-IR" sz="2400" dirty="0">
                <a:cs typeface="B Titr" panose="00000700000000000000" pitchFamily="2" charset="-78"/>
              </a:rPr>
              <a:t>پررنگ مربوط به نتیجه محاسبات به روش عددی رو با دقت مرتبه سوم و نقاط مربوط به نتایج </a:t>
            </a:r>
            <a:r>
              <a:rPr lang="fa-IR" sz="2400" dirty="0" smtClean="0">
                <a:cs typeface="B Titr" panose="00000700000000000000" pitchFamily="2" charset="-78"/>
              </a:rPr>
              <a:t>فلوئنت </a:t>
            </a:r>
            <a:r>
              <a:rPr lang="fa-IR" sz="2400" dirty="0">
                <a:cs typeface="B Titr" panose="00000700000000000000" pitchFamily="2" charset="-78"/>
              </a:rPr>
              <a:t>با دقت مرتبه دوم می­باشد</a:t>
            </a:r>
            <a:r>
              <a:rPr lang="en-US" sz="2400" dirty="0">
                <a:cs typeface="B Titr" panose="000007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20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مجزاسازی معادلات ناویر-استوکس به روش اختلاف محدود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پیاده سازی روش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Roe</a:t>
            </a:r>
            <a:r>
              <a:rPr lang="fa-I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400" b="1" dirty="0" smtClean="0">
                <a:cs typeface="B Titr" panose="00000700000000000000" pitchFamily="2" charset="-78"/>
              </a:rPr>
              <a:t>در یک شبکه با سازمان جسم مبنا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محاسبه گام زمانی موضعی</a:t>
            </a:r>
            <a:r>
              <a:rPr lang="en-US" sz="2400" b="1" dirty="0" smtClean="0"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cs typeface="B Titr" panose="00000700000000000000" pitchFamily="2" charset="-78"/>
              </a:rPr>
              <a:t>در جریان تراکم پذیر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ارتباط معادلات حاکم بر سیال در فضای مختصات عمومی و حقیقی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5- </a:t>
            </a:r>
            <a:r>
              <a:rPr lang="fa-IR" sz="2400" b="1" dirty="0" smtClean="0">
                <a:cs typeface="B Titr" panose="00000700000000000000" pitchFamily="2" charset="-78"/>
              </a:rPr>
              <a:t>محاسبات شار </a:t>
            </a:r>
            <a:r>
              <a:rPr lang="fa-IR" sz="2400" b="1" dirty="0">
                <a:cs typeface="B Titr" panose="00000700000000000000" pitchFamily="2" charset="-78"/>
              </a:rPr>
              <a:t>عددی روش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Roe</a:t>
            </a:r>
            <a:r>
              <a:rPr lang="fa-IR" sz="2400" b="1" dirty="0" smtClean="0">
                <a:cs typeface="B Titr" panose="00000700000000000000" pitchFamily="2" charset="-78"/>
              </a:rPr>
              <a:t> </a:t>
            </a:r>
            <a:r>
              <a:rPr lang="fa-IR" sz="2400" b="1" dirty="0">
                <a:cs typeface="B Titr" panose="00000700000000000000" pitchFamily="2" charset="-78"/>
              </a:rPr>
              <a:t>در مختصات عمومی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استفاده از برنامه </a:t>
            </a:r>
            <a:r>
              <a:rPr lang="en-US" sz="2400" b="1" dirty="0" smtClean="0">
                <a:cs typeface="B Titr" panose="00000700000000000000" pitchFamily="2" charset="-78"/>
              </a:rPr>
              <a:t>grid2_exe</a:t>
            </a:r>
            <a:r>
              <a:rPr lang="fa-IR" sz="2400" b="1" dirty="0" smtClean="0">
                <a:cs typeface="B Titr" panose="00000700000000000000" pitchFamily="2" charset="-78"/>
              </a:rPr>
              <a:t> به منظور تولید شبکه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7- چگونگی </a:t>
            </a:r>
            <a:r>
              <a:rPr lang="fa-IR" sz="2400" b="1" dirty="0" err="1" smtClean="0">
                <a:cs typeface="B Titr" panose="00000700000000000000" pitchFamily="2" charset="-78"/>
              </a:rPr>
              <a:t>بالابردن</a:t>
            </a:r>
            <a:r>
              <a:rPr lang="fa-IR" sz="2400" b="1" dirty="0" smtClean="0">
                <a:cs typeface="B Titr" panose="00000700000000000000" pitchFamily="2" charset="-78"/>
              </a:rPr>
              <a:t> دقت محاسبات تا مرتبه سوم و نیز اصلاح آنتروپی</a:t>
            </a:r>
            <a:endParaRPr lang="fa-IR" sz="2400" b="1" dirty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endParaRPr lang="fa-IR" sz="2400" b="1" dirty="0" smtClean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همه نسخه های کامپایلرهای فرترن قابل اجراست.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ها در همه نسخه های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Tecplot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 قابل مشاهده است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اولیه با 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CFD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و مفاهیمی مانند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Local Time</a:t>
            </a:r>
            <a:r>
              <a:rPr lang="en-US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Stepping, Upwind Methods</a:t>
            </a:r>
            <a:endParaRPr lang="fa-IR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Finite  Volume Methods</a:t>
            </a:r>
          </a:p>
          <a:p>
            <a:pPr algn="r" rtl="1">
              <a:lnSpc>
                <a:spcPct val="200000"/>
              </a:lnSpc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زبانهای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C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یا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Fortran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4794</TotalTime>
  <Words>353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B Davat</vt:lpstr>
      <vt:lpstr>B Titr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                 روش عددی رو در مختصات عمومی با دقت مرتبه سوم    محمد فتحی شهریور94 MarketCode.ir    </vt:lpstr>
      <vt:lpstr> 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amrkzp</cp:lastModifiedBy>
  <cp:revision>198</cp:revision>
  <dcterms:created xsi:type="dcterms:W3CDTF">2006-08-16T00:00:00Z</dcterms:created>
  <dcterms:modified xsi:type="dcterms:W3CDTF">2016-02-03T10:17:16Z</dcterms:modified>
</cp:coreProperties>
</file>