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366" r:id="rId2"/>
    <p:sldId id="354" r:id="rId3"/>
    <p:sldId id="355" r:id="rId4"/>
    <p:sldId id="356" r:id="rId5"/>
    <p:sldId id="367" r:id="rId6"/>
    <p:sldId id="371" r:id="rId7"/>
    <p:sldId id="368" r:id="rId8"/>
    <p:sldId id="378" r:id="rId9"/>
    <p:sldId id="369" r:id="rId10"/>
    <p:sldId id="370" r:id="rId11"/>
    <p:sldId id="357" r:id="rId12"/>
    <p:sldId id="379" r:id="rId13"/>
    <p:sldId id="358" r:id="rId14"/>
    <p:sldId id="362" r:id="rId15"/>
    <p:sldId id="372" r:id="rId16"/>
    <p:sldId id="365" r:id="rId17"/>
    <p:sldId id="3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73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10/5/2015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10/5/2015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10/5/2015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10/5/2015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10/5/2015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10/5/2015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10/5/2015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10/5/2015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10/5/2015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10/5/2015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10/5/2015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10/5/2015</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10/5/2015</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smtClean="0">
                <a:solidFill>
                  <a:srgbClr val="FF0000"/>
                </a:solidFill>
                <a:cs typeface="B Titr" panose="00000700000000000000" pitchFamily="2" charset="-78"/>
              </a:rPr>
              <a:t>شبیه‌سازی عددی اثر اریفیس‌های بیضوی با نسبت منظری متفاوت در شکست جت مایع</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محمد مهدی نصیری</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مرداد 94</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 y="0"/>
            <a:ext cx="1869831" cy="1869831"/>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نتایج شبیه‌سازی جت بیضوی:</a:t>
            </a:r>
          </a:p>
          <a:p>
            <a:pPr algn="ctr" rtl="1"/>
            <a:endParaRPr lang="fa-IR" sz="2400" dirty="0" smtClean="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rtl="1"/>
            <a:r>
              <a:rPr lang="fa-IR" sz="3600" dirty="0" smtClean="0">
                <a:solidFill>
                  <a:srgbClr val="FF0000"/>
                </a:solidFill>
                <a:effectLst/>
                <a:cs typeface="B Titr" panose="00000700000000000000" pitchFamily="2" charset="-78"/>
              </a:rPr>
              <a:t>شبیه‌سازی در نرم‌افزار متن‌باز </a:t>
            </a:r>
            <a:r>
              <a:rPr lang="en-US" sz="3600" dirty="0" err="1" smtClean="0">
                <a:solidFill>
                  <a:srgbClr val="FF0000"/>
                </a:solidFill>
                <a:effectLst/>
                <a:cs typeface="B Titr" panose="00000700000000000000" pitchFamily="2" charset="-78"/>
              </a:rPr>
              <a:t>openFoam</a:t>
            </a:r>
            <a:endParaRPr lang="en-US" sz="3600" dirty="0">
              <a:solidFill>
                <a:srgbClr val="FF0000"/>
              </a:solidFill>
              <a:cs typeface="B Titr"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310" y="2743199"/>
            <a:ext cx="1454265" cy="41078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3073297"/>
            <a:ext cx="1445068" cy="37847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0914" y="2796989"/>
            <a:ext cx="1557517" cy="4061011"/>
          </a:xfrm>
          <a:prstGeom prst="rect">
            <a:avLst/>
          </a:prstGeom>
        </p:spPr>
      </p:pic>
      <p:sp>
        <p:nvSpPr>
          <p:cNvPr id="7" name="TextBox 6"/>
          <p:cNvSpPr txBox="1"/>
          <p:nvPr/>
        </p:nvSpPr>
        <p:spPr>
          <a:xfrm>
            <a:off x="6797715" y="2150658"/>
            <a:ext cx="1683913" cy="646331"/>
          </a:xfrm>
          <a:prstGeom prst="rect">
            <a:avLst/>
          </a:prstGeom>
          <a:noFill/>
        </p:spPr>
        <p:txBody>
          <a:bodyPr wrap="square" rtlCol="0">
            <a:spAutoFit/>
          </a:bodyPr>
          <a:lstStyle/>
          <a:p>
            <a:pPr algn="ctr"/>
            <a:r>
              <a:rPr lang="fa-IR" dirty="0" smtClean="0">
                <a:cs typeface="B Titr" panose="00000700000000000000" pitchFamily="2" charset="-78"/>
              </a:rPr>
              <a:t>نتایج شبیه‌سازی برای تغییر محور</a:t>
            </a:r>
            <a:endParaRPr lang="en-US" dirty="0">
              <a:cs typeface="B Titr" panose="00000700000000000000" pitchFamily="2" charset="-78"/>
            </a:endParaRPr>
          </a:p>
        </p:txBody>
      </p:sp>
      <p:sp>
        <p:nvSpPr>
          <p:cNvPr id="8" name="TextBox 7"/>
          <p:cNvSpPr txBox="1"/>
          <p:nvPr/>
        </p:nvSpPr>
        <p:spPr>
          <a:xfrm>
            <a:off x="3581401" y="2395120"/>
            <a:ext cx="1793090" cy="646331"/>
          </a:xfrm>
          <a:prstGeom prst="rect">
            <a:avLst/>
          </a:prstGeom>
          <a:noFill/>
        </p:spPr>
        <p:txBody>
          <a:bodyPr wrap="square" rtlCol="0">
            <a:spAutoFit/>
          </a:bodyPr>
          <a:lstStyle/>
          <a:p>
            <a:pPr algn="ctr"/>
            <a:r>
              <a:rPr lang="fa-IR" dirty="0" smtClean="0">
                <a:cs typeface="B Titr" panose="00000700000000000000" pitchFamily="2" charset="-78"/>
              </a:rPr>
              <a:t>شبیه‌سازی برای اریفیس‌های متفاوت</a:t>
            </a:r>
            <a:endParaRPr lang="en-US" dirty="0">
              <a:cs typeface="B Titr" panose="00000700000000000000" pitchFamily="2" charset="-78"/>
            </a:endParaRPr>
          </a:p>
        </p:txBody>
      </p:sp>
      <p:sp>
        <p:nvSpPr>
          <p:cNvPr id="9" name="Rectangle 8"/>
          <p:cNvSpPr/>
          <p:nvPr/>
        </p:nvSpPr>
        <p:spPr>
          <a:xfrm>
            <a:off x="509511" y="2034167"/>
            <a:ext cx="2081289" cy="646331"/>
          </a:xfrm>
          <a:prstGeom prst="rect">
            <a:avLst/>
          </a:prstGeom>
        </p:spPr>
        <p:txBody>
          <a:bodyPr wrap="square">
            <a:spAutoFit/>
          </a:bodyPr>
          <a:lstStyle/>
          <a:p>
            <a:pPr algn="ctr"/>
            <a:r>
              <a:rPr lang="fa-IR" dirty="0">
                <a:cs typeface="B Titr" panose="00000700000000000000" pitchFamily="2" charset="-78"/>
              </a:rPr>
              <a:t>شبیه‌سازی برای </a:t>
            </a:r>
            <a:r>
              <a:rPr lang="fa-IR" dirty="0" smtClean="0">
                <a:cs typeface="B Titr" panose="00000700000000000000" pitchFamily="2" charset="-78"/>
              </a:rPr>
              <a:t>وبرهای (سرعت) </a:t>
            </a:r>
            <a:r>
              <a:rPr lang="fa-IR" dirty="0">
                <a:cs typeface="B Titr" panose="00000700000000000000" pitchFamily="2" charset="-78"/>
              </a:rPr>
              <a:t>متفاوت</a:t>
            </a:r>
            <a:endParaRPr lang="en-US" dirty="0">
              <a:cs typeface="B Titr" panose="00000700000000000000" pitchFamily="2" charset="-78"/>
            </a:endParaRPr>
          </a:p>
        </p:txBody>
      </p:sp>
    </p:spTree>
    <p:extLst>
      <p:ext uri="{BB962C8B-B14F-4D97-AF65-F5344CB8AC3E}">
        <p14:creationId xmlns:p14="http://schemas.microsoft.com/office/powerpoint/2010/main" val="2276195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ctr" rtl="1"/>
            <a:r>
              <a:rPr lang="fa-IR" sz="2400" dirty="0" smtClean="0">
                <a:solidFill>
                  <a:srgbClr val="0000FF"/>
                </a:solidFill>
                <a:cs typeface="B Titr" panose="00000700000000000000" pitchFamily="2" charset="-78"/>
              </a:rPr>
              <a:t>نتایج شبیه‌سازی جریان جت دایروی به همراه اغتشاشات</a:t>
            </a:r>
            <a:endParaRPr lang="en-US" sz="2400" dirty="0">
              <a:solidFill>
                <a:srgbClr val="0000FF"/>
              </a:solidFill>
            </a:endParaRPr>
          </a:p>
        </p:txBody>
      </p:sp>
      <p:sp>
        <p:nvSpPr>
          <p:cNvPr id="3" name="Title 2"/>
          <p:cNvSpPr>
            <a:spLocks noGrp="1"/>
          </p:cNvSpPr>
          <p:nvPr>
            <p:ph type="title"/>
          </p:nvPr>
        </p:nvSpPr>
        <p:spPr>
          <a:xfrm>
            <a:off x="457200" y="23446"/>
            <a:ext cx="8229600" cy="1143000"/>
          </a:xfrm>
        </p:spPr>
        <p:txBody>
          <a:bodyPr>
            <a:normAutofit/>
          </a:bodyPr>
          <a:lstStyle/>
          <a:p>
            <a:pPr algn="ctr" rtl="1"/>
            <a:r>
              <a:rPr lang="fa-IR" sz="3600" dirty="0">
                <a:solidFill>
                  <a:srgbClr val="FF0000"/>
                </a:solidFill>
                <a:effectLst/>
                <a:cs typeface="B Titr" panose="00000700000000000000" pitchFamily="2" charset="-78"/>
              </a:rPr>
              <a:t>شبیه‌سازی در نرم‌افزار متن‌باز </a:t>
            </a:r>
            <a:r>
              <a:rPr lang="en-US" sz="3600" dirty="0" err="1">
                <a:solidFill>
                  <a:srgbClr val="FF0000"/>
                </a:solidFill>
                <a:effectLst/>
                <a:cs typeface="B Titr" panose="00000700000000000000" pitchFamily="2" charset="-78"/>
              </a:rPr>
              <a:t>openFoam</a:t>
            </a:r>
            <a:endParaRPr lang="en-US" sz="2800" dirty="0">
              <a:solidFill>
                <a:srgbClr val="FF0000"/>
              </a:solidFill>
              <a:cs typeface="B Titr" panose="000007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599" y="3693578"/>
            <a:ext cx="4136410" cy="17078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90" y="2157404"/>
            <a:ext cx="4361978" cy="3980846"/>
          </a:xfrm>
          <a:prstGeom prst="rect">
            <a:avLst/>
          </a:prstGeom>
        </p:spPr>
      </p:pic>
      <p:sp>
        <p:nvSpPr>
          <p:cNvPr id="7" name="TextBox 6"/>
          <p:cNvSpPr txBox="1"/>
          <p:nvPr/>
        </p:nvSpPr>
        <p:spPr>
          <a:xfrm>
            <a:off x="1447800" y="1776535"/>
            <a:ext cx="2112135" cy="380869"/>
          </a:xfrm>
          <a:prstGeom prst="rect">
            <a:avLst/>
          </a:prstGeom>
          <a:noFill/>
        </p:spPr>
        <p:txBody>
          <a:bodyPr wrap="square" rtlCol="0">
            <a:spAutoFit/>
          </a:bodyPr>
          <a:lstStyle/>
          <a:p>
            <a:r>
              <a:rPr lang="fa-IR" dirty="0" smtClean="0">
                <a:cs typeface="B Titr" panose="00000700000000000000" pitchFamily="2" charset="-78"/>
              </a:rPr>
              <a:t>بررسی طول شکست</a:t>
            </a:r>
            <a:endParaRPr lang="en-US" dirty="0">
              <a:cs typeface="B Titr" panose="00000700000000000000" pitchFamily="2" charset="-78"/>
            </a:endParaRPr>
          </a:p>
        </p:txBody>
      </p:sp>
      <p:sp>
        <p:nvSpPr>
          <p:cNvPr id="8" name="TextBox 7"/>
          <p:cNvSpPr txBox="1"/>
          <p:nvPr/>
        </p:nvSpPr>
        <p:spPr>
          <a:xfrm>
            <a:off x="5774637" y="2588352"/>
            <a:ext cx="2188335" cy="369332"/>
          </a:xfrm>
          <a:prstGeom prst="rect">
            <a:avLst/>
          </a:prstGeom>
          <a:noFill/>
        </p:spPr>
        <p:txBody>
          <a:bodyPr wrap="square" rtlCol="0">
            <a:spAutoFit/>
          </a:bodyPr>
          <a:lstStyle/>
          <a:p>
            <a:r>
              <a:rPr lang="fa-IR" dirty="0" smtClean="0">
                <a:cs typeface="B Titr" panose="00000700000000000000" pitchFamily="2" charset="-78"/>
              </a:rPr>
              <a:t>بررسی لحظه شکست جت</a:t>
            </a:r>
            <a:endParaRPr lang="en-US" dirty="0">
              <a:cs typeface="B Titr" panose="00000700000000000000" pitchFamily="2" charset="-78"/>
            </a:endParaRPr>
          </a:p>
        </p:txBody>
      </p:sp>
    </p:spTree>
    <p:extLst>
      <p:ext uri="{BB962C8B-B14F-4D97-AF65-F5344CB8AC3E}">
        <p14:creationId xmlns:p14="http://schemas.microsoft.com/office/powerpoint/2010/main" val="3235697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ctr" rtl="1"/>
            <a:r>
              <a:rPr lang="fa-IR" sz="2400" dirty="0" smtClean="0">
                <a:solidFill>
                  <a:srgbClr val="0000FF"/>
                </a:solidFill>
                <a:cs typeface="B Titr" panose="00000700000000000000" pitchFamily="2" charset="-78"/>
              </a:rPr>
              <a:t>نتایج شبیه‌سازی جریان جت بیضوی به همراه اغتشاشات</a:t>
            </a:r>
            <a:endParaRPr lang="en-US" sz="2400" dirty="0">
              <a:solidFill>
                <a:srgbClr val="0000FF"/>
              </a:solidFill>
            </a:endParaRPr>
          </a:p>
        </p:txBody>
      </p:sp>
      <p:sp>
        <p:nvSpPr>
          <p:cNvPr id="3" name="Title 2"/>
          <p:cNvSpPr>
            <a:spLocks noGrp="1"/>
          </p:cNvSpPr>
          <p:nvPr>
            <p:ph type="title"/>
          </p:nvPr>
        </p:nvSpPr>
        <p:spPr>
          <a:xfrm>
            <a:off x="457200" y="23446"/>
            <a:ext cx="8229600" cy="1143000"/>
          </a:xfrm>
        </p:spPr>
        <p:txBody>
          <a:bodyPr>
            <a:normAutofit/>
          </a:bodyPr>
          <a:lstStyle/>
          <a:p>
            <a:pPr algn="ctr" rtl="1"/>
            <a:r>
              <a:rPr lang="fa-IR" sz="3600" dirty="0">
                <a:solidFill>
                  <a:srgbClr val="FF0000"/>
                </a:solidFill>
                <a:effectLst/>
                <a:cs typeface="B Titr" panose="00000700000000000000" pitchFamily="2" charset="-78"/>
              </a:rPr>
              <a:t>شبیه‌سازی در نرم‌افزار متن‌باز </a:t>
            </a:r>
            <a:r>
              <a:rPr lang="en-US" sz="3600" dirty="0" err="1">
                <a:solidFill>
                  <a:srgbClr val="FF0000"/>
                </a:solidFill>
                <a:effectLst/>
                <a:cs typeface="B Titr" panose="00000700000000000000" pitchFamily="2" charset="-78"/>
              </a:rPr>
              <a:t>openFoam</a:t>
            </a:r>
            <a:endParaRPr lang="en-US" sz="2800" dirty="0">
              <a:solidFill>
                <a:srgbClr val="FF0000"/>
              </a:solidFill>
              <a:cs typeface="B Titr" panose="00000700000000000000" pitchFamily="2" charset="-78"/>
            </a:endParaRPr>
          </a:p>
        </p:txBody>
      </p:sp>
      <p:sp>
        <p:nvSpPr>
          <p:cNvPr id="7" name="TextBox 6"/>
          <p:cNvSpPr txBox="1"/>
          <p:nvPr/>
        </p:nvSpPr>
        <p:spPr>
          <a:xfrm>
            <a:off x="2286000" y="2008162"/>
            <a:ext cx="2112135" cy="380869"/>
          </a:xfrm>
          <a:prstGeom prst="rect">
            <a:avLst/>
          </a:prstGeom>
          <a:noFill/>
        </p:spPr>
        <p:txBody>
          <a:bodyPr wrap="square" rtlCol="0">
            <a:spAutoFit/>
          </a:bodyPr>
          <a:lstStyle/>
          <a:p>
            <a:r>
              <a:rPr lang="fa-IR" dirty="0" smtClean="0">
                <a:cs typeface="B Titr" panose="00000700000000000000" pitchFamily="2" charset="-78"/>
              </a:rPr>
              <a:t>بررسی طول شکست</a:t>
            </a:r>
            <a:endParaRPr lang="en-US" dirty="0">
              <a:cs typeface="B Titr" panose="00000700000000000000" pitchFamily="2" charset="-78"/>
            </a:endParaRPr>
          </a:p>
        </p:txBody>
      </p:sp>
      <p:sp>
        <p:nvSpPr>
          <p:cNvPr id="8" name="TextBox 7"/>
          <p:cNvSpPr txBox="1"/>
          <p:nvPr/>
        </p:nvSpPr>
        <p:spPr>
          <a:xfrm>
            <a:off x="5638800" y="2008162"/>
            <a:ext cx="2229611" cy="646331"/>
          </a:xfrm>
          <a:prstGeom prst="rect">
            <a:avLst/>
          </a:prstGeom>
          <a:noFill/>
        </p:spPr>
        <p:txBody>
          <a:bodyPr wrap="square" rtlCol="0">
            <a:spAutoFit/>
          </a:bodyPr>
          <a:lstStyle/>
          <a:p>
            <a:r>
              <a:rPr lang="fa-IR" dirty="0" smtClean="0">
                <a:cs typeface="B Titr" panose="00000700000000000000" pitchFamily="2" charset="-78"/>
              </a:rPr>
              <a:t>بررسی سطح مقطع جت مغشوش و غیر مغشوش</a:t>
            </a:r>
            <a:endParaRPr lang="en-US" dirty="0">
              <a:cs typeface="B Titr"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033" y="2707248"/>
            <a:ext cx="4055335" cy="3352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707248"/>
            <a:ext cx="2915124" cy="4150752"/>
          </a:xfrm>
          <a:prstGeom prst="rect">
            <a:avLst/>
          </a:prstGeom>
        </p:spPr>
      </p:pic>
    </p:spTree>
    <p:extLst>
      <p:ext uri="{BB962C8B-B14F-4D97-AF65-F5344CB8AC3E}">
        <p14:creationId xmlns:p14="http://schemas.microsoft.com/office/powerpoint/2010/main" val="264439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lgn="r" rtl="1">
              <a:lnSpc>
                <a:spcPct val="150000"/>
              </a:lnSpc>
              <a:buClr>
                <a:srgbClr val="002060"/>
              </a:buClr>
              <a:buNone/>
            </a:pPr>
            <a:r>
              <a:rPr lang="fa-IR" sz="2900" dirty="0" smtClean="0">
                <a:cs typeface="B Titr" panose="00000700000000000000" pitchFamily="2" charset="-78"/>
              </a:rPr>
              <a:t>1</a:t>
            </a:r>
            <a:r>
              <a:rPr lang="fa-IR" sz="2900" dirty="0">
                <a:cs typeface="B Titr" panose="00000700000000000000" pitchFamily="2" charset="-78"/>
              </a:rPr>
              <a:t>. کاهش طول شکست جت مایع با کاهش نسبت منظری (طول محور فرعی به محور اصلی) دهانه اریفیس.</a:t>
            </a:r>
          </a:p>
          <a:p>
            <a:pPr marL="0" indent="0" algn="r" rtl="1">
              <a:lnSpc>
                <a:spcPct val="150000"/>
              </a:lnSpc>
              <a:buClr>
                <a:srgbClr val="002060"/>
              </a:buClr>
              <a:buNone/>
            </a:pPr>
            <a:r>
              <a:rPr lang="fa-IR" sz="2900" dirty="0">
                <a:cs typeface="B Titr" panose="00000700000000000000" pitchFamily="2" charset="-78"/>
              </a:rPr>
              <a:t>2. افزایش طول شکست جت مایع به ازای افزایش عدد وبر (در مسئله ما، افزایش سرعت)</a:t>
            </a:r>
          </a:p>
          <a:p>
            <a:pPr marL="0" indent="0" algn="r" rtl="1">
              <a:lnSpc>
                <a:spcPct val="150000"/>
              </a:lnSpc>
              <a:buClr>
                <a:srgbClr val="002060"/>
              </a:buClr>
              <a:buNone/>
            </a:pPr>
            <a:r>
              <a:rPr lang="fa-IR" sz="2900" dirty="0">
                <a:cs typeface="B Titr" panose="00000700000000000000" pitchFamily="2" charset="-78"/>
              </a:rPr>
              <a:t>3. حضور پدیده تغییر محور به عنوان مشخصه‌ی جت بیضوی و نحوه‌ی میرایی آن در طول پیشروی جت</a:t>
            </a:r>
          </a:p>
          <a:p>
            <a:pPr marL="0" indent="0" algn="r" rtl="1">
              <a:lnSpc>
                <a:spcPct val="150000"/>
              </a:lnSpc>
              <a:buClr>
                <a:srgbClr val="002060"/>
              </a:buClr>
              <a:buNone/>
            </a:pPr>
            <a:r>
              <a:rPr lang="fa-IR" sz="2900" dirty="0">
                <a:cs typeface="B Titr" panose="00000700000000000000" pitchFamily="2" charset="-78"/>
              </a:rPr>
              <a:t>4. اثرات سهمی‌گونه اعمال اغتشاشات به جریان جت دایروی بر روی طول شکست جت به نحوی که کمترین طول شکست در عدد موج 0/7 رخ خواهد داد.</a:t>
            </a:r>
          </a:p>
          <a:p>
            <a:pPr marL="0" indent="0" algn="r" rtl="1">
              <a:lnSpc>
                <a:spcPct val="150000"/>
              </a:lnSpc>
              <a:buClr>
                <a:srgbClr val="002060"/>
              </a:buClr>
              <a:buNone/>
            </a:pPr>
            <a:r>
              <a:rPr lang="fa-IR" sz="2900" dirty="0">
                <a:cs typeface="B Titr" panose="00000700000000000000" pitchFamily="2" charset="-78"/>
              </a:rPr>
              <a:t>5. یافتن بازه‌ی مناسب برای اعمال اغشاشات به جریان جت دایروی (اعداد موج 0 تا 1/2)</a:t>
            </a:r>
            <a:endParaRPr lang="en-US" sz="2900" dirty="0">
              <a:cs typeface="B Titr" panose="00000700000000000000" pitchFamily="2" charset="-78"/>
            </a:endParaRPr>
          </a:p>
          <a:p>
            <a:pPr marL="0" indent="0" algn="r" rtl="1">
              <a:lnSpc>
                <a:spcPct val="150000"/>
              </a:lnSpc>
              <a:buClr>
                <a:srgbClr val="002060"/>
              </a:buClr>
              <a:buNone/>
            </a:pPr>
            <a:r>
              <a:rPr lang="fa-IR" sz="2900" dirty="0">
                <a:cs typeface="B Titr" panose="00000700000000000000" pitchFamily="2" charset="-78"/>
              </a:rPr>
              <a:t>6. اثرات سهمی‌گونه اعمال اغتشاشات به جریان جت بیضوی بر روی طول شکست جت به نحوی که کمترین طول شکست در عدد موج 1/2 رخ خواهد داد.</a:t>
            </a:r>
          </a:p>
          <a:p>
            <a:pPr marL="0" indent="0" algn="r" rtl="1">
              <a:lnSpc>
                <a:spcPct val="150000"/>
              </a:lnSpc>
              <a:buClr>
                <a:srgbClr val="002060"/>
              </a:buClr>
              <a:buNone/>
            </a:pPr>
            <a:r>
              <a:rPr lang="fa-IR" sz="2900" dirty="0">
                <a:cs typeface="B Titr" panose="00000700000000000000" pitchFamily="2" charset="-78"/>
              </a:rPr>
              <a:t>7. یافتن بازه‌ی مناسب برای اعمال اغشاشات به جریان جت بیضوی (اعداد موج 0 تا 2/4)</a:t>
            </a:r>
            <a:endParaRPr lang="en-US" sz="2900" dirty="0">
              <a:cs typeface="B Titr" panose="00000700000000000000" pitchFamily="2" charset="-78"/>
            </a:endParaRPr>
          </a:p>
          <a:p>
            <a:pPr lvl="0" algn="ctr" rtl="1"/>
            <a:endParaRPr lang="en-US" sz="2400" dirty="0">
              <a:solidFill>
                <a:srgbClr val="0000FF"/>
              </a:solidFill>
            </a:endParaRPr>
          </a:p>
        </p:txBody>
      </p:sp>
      <p:sp>
        <p:nvSpPr>
          <p:cNvPr id="3" name="Title 2"/>
          <p:cNvSpPr>
            <a:spLocks noGrp="1"/>
          </p:cNvSpPr>
          <p:nvPr>
            <p:ph type="title"/>
          </p:nvPr>
        </p:nvSpPr>
        <p:spPr>
          <a:xfrm>
            <a:off x="457200" y="152400"/>
            <a:ext cx="8229600" cy="1143000"/>
          </a:xfrm>
        </p:spPr>
        <p:txBody>
          <a:bodyPr>
            <a:normAutofit/>
          </a:bodyPr>
          <a:lstStyle/>
          <a:p>
            <a:pPr algn="ctr"/>
            <a:r>
              <a:rPr lang="fa-IR" sz="3600" dirty="0" smtClean="0">
                <a:solidFill>
                  <a:srgbClr val="FF0000"/>
                </a:solidFill>
                <a:effectLst/>
                <a:cs typeface="B Titr" panose="00000700000000000000" pitchFamily="2" charset="-78"/>
              </a:rPr>
              <a:t>نتایج حاصل از شبیه‌سازی</a:t>
            </a:r>
            <a:endParaRPr lang="en-US" sz="3600" dirty="0"/>
          </a:p>
        </p:txBody>
      </p:sp>
    </p:spTree>
    <p:extLst>
      <p:ext uri="{BB962C8B-B14F-4D97-AF65-F5344CB8AC3E}">
        <p14:creationId xmlns:p14="http://schemas.microsoft.com/office/powerpoint/2010/main" val="94799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109728" indent="0" algn="r" rtl="1">
              <a:lnSpc>
                <a:spcPct val="150000"/>
              </a:lnSpc>
              <a:buNone/>
            </a:pPr>
            <a:r>
              <a:rPr lang="fa-IR" sz="2400" b="1" dirty="0" smtClean="0">
                <a:cs typeface="B Titr" panose="00000700000000000000" pitchFamily="2" charset="-78"/>
              </a:rPr>
              <a:t>1- نحوه گسسته‌سازی معادلات ناویر-استوکس به روش حجم محدود</a:t>
            </a:r>
          </a:p>
          <a:p>
            <a:pPr marL="109728" indent="0" algn="r" rtl="1">
              <a:lnSpc>
                <a:spcPct val="150000"/>
              </a:lnSpc>
              <a:buNone/>
            </a:pPr>
            <a:r>
              <a:rPr lang="fa-IR" sz="2400" b="1" dirty="0" smtClean="0">
                <a:cs typeface="B Titr" panose="00000700000000000000" pitchFamily="2" charset="-78"/>
              </a:rPr>
              <a:t>2- آشنایی با روش </a:t>
            </a:r>
            <a:r>
              <a:rPr lang="en-US" sz="2400" b="1" dirty="0" smtClean="0">
                <a:cs typeface="B Titr" panose="00000700000000000000" pitchFamily="2" charset="-78"/>
              </a:rPr>
              <a:t>VOF</a:t>
            </a:r>
            <a:r>
              <a:rPr lang="fa-IR" sz="2400" b="1" dirty="0" smtClean="0">
                <a:cs typeface="B Titr" panose="00000700000000000000" pitchFamily="2" charset="-78"/>
              </a:rPr>
              <a:t> برای شبیه‌سازی جریان چندفازی</a:t>
            </a:r>
          </a:p>
          <a:p>
            <a:pPr marL="109728" indent="0" algn="r" rtl="1">
              <a:lnSpc>
                <a:spcPct val="150000"/>
              </a:lnSpc>
              <a:buNone/>
            </a:pPr>
            <a:r>
              <a:rPr lang="fa-IR" sz="2400" b="1" dirty="0" smtClean="0">
                <a:cs typeface="B Titr" panose="00000700000000000000" pitchFamily="2" charset="-78"/>
              </a:rPr>
              <a:t>3- نحوه نوشتن معادلات ناویر- استوکس در نرم‌افزار </a:t>
            </a:r>
            <a:r>
              <a:rPr lang="en-US" sz="2400" b="1" dirty="0" err="1" smtClean="0">
                <a:cs typeface="B Titr" panose="00000700000000000000" pitchFamily="2" charset="-78"/>
              </a:rPr>
              <a:t>openFOAM</a:t>
            </a:r>
            <a:endParaRPr lang="fa-IR" sz="2400" b="1" dirty="0" smtClean="0">
              <a:cs typeface="B Titr" panose="00000700000000000000" pitchFamily="2" charset="-78"/>
            </a:endParaRPr>
          </a:p>
          <a:p>
            <a:pPr marL="109728" indent="0" algn="r" rtl="1">
              <a:lnSpc>
                <a:spcPct val="150000"/>
              </a:lnSpc>
              <a:buNone/>
            </a:pPr>
            <a:r>
              <a:rPr lang="fa-IR" sz="2400" b="1" dirty="0" smtClean="0">
                <a:cs typeface="B Titr" panose="00000700000000000000" pitchFamily="2" charset="-78"/>
              </a:rPr>
              <a:t>4- آشنایی با الگوریتم </a:t>
            </a:r>
            <a:r>
              <a:rPr lang="en-US" sz="2400" b="1" dirty="0" smtClean="0">
                <a:cs typeface="B Titr" panose="00000700000000000000" pitchFamily="2" charset="-78"/>
              </a:rPr>
              <a:t>PISO</a:t>
            </a:r>
            <a:r>
              <a:rPr lang="fa-IR" sz="2400" b="1" dirty="0" smtClean="0">
                <a:cs typeface="B Titr" panose="00000700000000000000" pitchFamily="2" charset="-78"/>
              </a:rPr>
              <a:t> استفاده شده در </a:t>
            </a:r>
            <a:r>
              <a:rPr lang="en-US" sz="2400" b="1" dirty="0" err="1" smtClean="0">
                <a:cs typeface="B Titr" panose="00000700000000000000" pitchFamily="2" charset="-78"/>
              </a:rPr>
              <a:t>openFOAM</a:t>
            </a:r>
            <a:endParaRPr lang="fa-IR" sz="2400" b="1" dirty="0" smtClean="0">
              <a:cs typeface="B Titr" panose="00000700000000000000" pitchFamily="2" charset="-78"/>
            </a:endParaRPr>
          </a:p>
          <a:p>
            <a:pPr marL="109728" indent="0" algn="r" rtl="1">
              <a:lnSpc>
                <a:spcPct val="150000"/>
              </a:lnSpc>
              <a:buNone/>
            </a:pPr>
            <a:r>
              <a:rPr lang="fa-IR" sz="2400" b="1" dirty="0" smtClean="0">
                <a:cs typeface="B Titr" panose="00000700000000000000" pitchFamily="2" charset="-78"/>
              </a:rPr>
              <a:t>5- نحوه اعمال شرط مرزی ورودی غیر یکنواخت و متغیر</a:t>
            </a:r>
          </a:p>
          <a:p>
            <a:pPr marL="109728" indent="0" algn="r" rtl="1">
              <a:lnSpc>
                <a:spcPct val="150000"/>
              </a:lnSpc>
              <a:buNone/>
            </a:pPr>
            <a:r>
              <a:rPr lang="fa-IR" sz="2400" b="1" dirty="0" smtClean="0">
                <a:cs typeface="B Titr" panose="00000700000000000000" pitchFamily="2" charset="-78"/>
              </a:rPr>
              <a:t>6- استفاده از روش اصلاح دینامیک شبکه برای نواحی مهم حل</a:t>
            </a:r>
          </a:p>
          <a:p>
            <a:pPr marL="109728" indent="0" algn="r" rtl="1">
              <a:lnSpc>
                <a:spcPct val="150000"/>
              </a:lnSpc>
              <a:buNone/>
            </a:pPr>
            <a:r>
              <a:rPr lang="fa-IR" sz="2400" b="1" dirty="0" smtClean="0">
                <a:latin typeface="Times New Roman" panose="02020603050405020304" pitchFamily="18" charset="0"/>
                <a:cs typeface="B Titr" panose="00000700000000000000" pitchFamily="2" charset="-78"/>
              </a:rPr>
              <a:t>7- آشنایی مقدماتی برای کار با نرم‌افزار </a:t>
            </a:r>
            <a:r>
              <a:rPr lang="en-US" sz="2400" b="1" dirty="0" err="1" smtClean="0">
                <a:latin typeface="Times New Roman" panose="02020603050405020304" pitchFamily="18" charset="0"/>
                <a:cs typeface="B Titr" panose="00000700000000000000" pitchFamily="2" charset="-78"/>
              </a:rPr>
              <a:t>openFOAM</a:t>
            </a:r>
            <a:endParaRPr lang="en-US" sz="2400" b="1" dirty="0" smtClean="0">
              <a:latin typeface="Times New Roman" panose="02020603050405020304" pitchFamily="18" charset="0"/>
              <a:cs typeface="B Titr" panose="00000700000000000000" pitchFamily="2" charset="-78"/>
            </a:endParaRPr>
          </a:p>
          <a:p>
            <a:pPr marL="109728" indent="0" algn="r" rtl="1">
              <a:lnSpc>
                <a:spcPct val="150000"/>
              </a:lnSpc>
              <a:buNone/>
            </a:pPr>
            <a:r>
              <a:rPr lang="fa-IR" sz="2400" b="1" dirty="0" smtClean="0">
                <a:latin typeface="Times New Roman" panose="02020603050405020304" pitchFamily="18" charset="0"/>
                <a:cs typeface="B Titr" panose="00000700000000000000" pitchFamily="2" charset="-78"/>
              </a:rPr>
              <a:t>8- </a:t>
            </a:r>
            <a:r>
              <a:rPr lang="fa-IR" sz="2400" b="1" dirty="0">
                <a:latin typeface="Times New Roman" panose="02020603050405020304" pitchFamily="18" charset="0"/>
                <a:cs typeface="B Titr" panose="00000700000000000000" pitchFamily="2" charset="-78"/>
              </a:rPr>
              <a:t>آشنایی مقدماتی برای کار با نرم‌افزار </a:t>
            </a:r>
            <a:r>
              <a:rPr lang="en-US" sz="2400" b="1" dirty="0" err="1">
                <a:latin typeface="Times New Roman" panose="02020603050405020304" pitchFamily="18" charset="0"/>
                <a:cs typeface="B Titr" panose="00000700000000000000" pitchFamily="2" charset="-78"/>
              </a:rPr>
              <a:t>paraView</a:t>
            </a:r>
            <a:endParaRPr lang="en-US" sz="2400" b="1" dirty="0">
              <a:latin typeface="Times New Roman" panose="02020603050405020304" pitchFamily="18" charset="0"/>
              <a:cs typeface="B Titr" panose="00000700000000000000" pitchFamily="2" charset="-78"/>
            </a:endParaRPr>
          </a:p>
          <a:p>
            <a:pPr marL="109728" indent="0" algn="r" rtl="1">
              <a:lnSpc>
                <a:spcPct val="150000"/>
              </a:lnSpc>
              <a:buNone/>
            </a:pPr>
            <a:endParaRPr lang="en-US" sz="2400" b="1" dirty="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تحقیق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r" rtl="1"/>
            <a:r>
              <a:rPr lang="fa-IR" sz="2400" dirty="0" smtClean="0">
                <a:cs typeface="B Titr" panose="00000700000000000000" pitchFamily="2" charset="-78"/>
              </a:rPr>
              <a:t>با توجه به نوع هندسه ایجاد شده ( هندسه کارتزین به شکل مکعب مستطیل)، و با توجه به نوع تعریف شرط مرزی ورودی، امکان استفاده از این روش برای شبیه‌سازی بسیاری از مسائل مربوط به جریان چند فازی امکان پذیر می‌باشد که در ادامه به چند مورد از آنها اشاره خواهد شد.</a:t>
            </a:r>
          </a:p>
          <a:p>
            <a:pPr algn="r" rtl="1"/>
            <a:endParaRPr lang="fa-IR" sz="2400" dirty="0">
              <a:cs typeface="B Titr" panose="00000700000000000000" pitchFamily="2" charset="-78"/>
            </a:endParaRPr>
          </a:p>
          <a:p>
            <a:pPr algn="r" rtl="1"/>
            <a:r>
              <a:rPr lang="fa-IR" sz="2400" dirty="0" smtClean="0">
                <a:cs typeface="B Titr" panose="00000700000000000000" pitchFamily="2" charset="-78"/>
              </a:rPr>
              <a:t>شکست جریان‌های جت دوفازی ( تک فازی با مشخصات متفاوت)</a:t>
            </a:r>
          </a:p>
          <a:p>
            <a:pPr algn="r" rtl="1"/>
            <a:r>
              <a:rPr lang="fa-IR" sz="2400" dirty="0" smtClean="0">
                <a:cs typeface="B Titr" panose="00000700000000000000" pitchFamily="2" charset="-78"/>
              </a:rPr>
              <a:t>جریان‌های چندفازی موسوم به </a:t>
            </a:r>
            <a:r>
              <a:rPr lang="en-US" sz="2400" dirty="0" err="1" smtClean="0">
                <a:cs typeface="B Titr" panose="00000700000000000000" pitchFamily="2" charset="-78"/>
              </a:rPr>
              <a:t>crossFlow</a:t>
            </a:r>
            <a:endParaRPr lang="en-US" sz="2400" dirty="0" smtClean="0">
              <a:cs typeface="B Titr" panose="00000700000000000000" pitchFamily="2" charset="-78"/>
            </a:endParaRPr>
          </a:p>
          <a:p>
            <a:pPr algn="r" rtl="1"/>
            <a:r>
              <a:rPr lang="fa-IR" sz="2400" dirty="0" smtClean="0">
                <a:cs typeface="B Titr" panose="00000700000000000000" pitchFamily="2" charset="-78"/>
              </a:rPr>
              <a:t>جریان‌های حاصل از برخورد چندین جریان جت با یکدیگر</a:t>
            </a:r>
          </a:p>
          <a:p>
            <a:pPr algn="r" rtl="1"/>
            <a:r>
              <a:rPr lang="fa-IR" sz="2400" dirty="0" smtClean="0">
                <a:cs typeface="B Titr" panose="00000700000000000000" pitchFamily="2" charset="-78"/>
              </a:rPr>
              <a:t>برخی مسائل مربوط به بررسی قطرات </a:t>
            </a:r>
            <a:endParaRPr lang="en-US" sz="2400" dirty="0"/>
          </a:p>
        </p:txBody>
      </p:sp>
      <p:sp>
        <p:nvSpPr>
          <p:cNvPr id="3" name="Title 2"/>
          <p:cNvSpPr>
            <a:spLocks noGrp="1"/>
          </p:cNvSpPr>
          <p:nvPr>
            <p:ph type="title"/>
          </p:nvPr>
        </p:nvSpPr>
        <p:spPr>
          <a:xfrm>
            <a:off x="457200" y="23446"/>
            <a:ext cx="8229600" cy="1143000"/>
          </a:xfrm>
        </p:spPr>
        <p:txBody>
          <a:bodyPr>
            <a:normAutofit/>
          </a:bodyPr>
          <a:lstStyle/>
          <a:p>
            <a:pPr algn="ctr" rtl="1"/>
            <a:r>
              <a:rPr lang="fa-IR" sz="3600" dirty="0" smtClean="0">
                <a:solidFill>
                  <a:srgbClr val="FF0000"/>
                </a:solidFill>
                <a:effectLst/>
                <a:cs typeface="B Titr" panose="00000700000000000000" pitchFamily="2" charset="-78"/>
              </a:rPr>
              <a:t>کاربردهای دیگر</a:t>
            </a:r>
            <a:endParaRPr lang="en-US"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1881480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150000"/>
              </a:lnSpc>
            </a:pPr>
            <a:r>
              <a:rPr lang="fa-IR" sz="2400" b="1" dirty="0">
                <a:latin typeface="Times New Roman" panose="02020603050405020304" pitchFamily="18" charset="0"/>
                <a:cs typeface="B Titr" panose="00000700000000000000" pitchFamily="2" charset="-78"/>
              </a:rPr>
              <a:t>1- </a:t>
            </a:r>
            <a:r>
              <a:rPr lang="fa-IR" sz="2400" b="1" dirty="0">
                <a:cs typeface="B Titr" panose="00000700000000000000" pitchFamily="2" charset="-78"/>
              </a:rPr>
              <a:t>آشنایی با مفاهیم اولیه </a:t>
            </a:r>
            <a:r>
              <a:rPr lang="en-US" sz="2400" b="1" dirty="0">
                <a:cs typeface="B Titr" panose="00000700000000000000" pitchFamily="2" charset="-78"/>
              </a:rPr>
              <a:t>CFD</a:t>
            </a:r>
            <a:endParaRPr lang="fa-IR" sz="2400" b="1" dirty="0">
              <a:cs typeface="B Titr" panose="00000700000000000000" pitchFamily="2" charset="-78"/>
            </a:endParaRPr>
          </a:p>
          <a:p>
            <a:pPr algn="r" rtl="1">
              <a:lnSpc>
                <a:spcPct val="150000"/>
              </a:lnSpc>
            </a:pPr>
            <a:r>
              <a:rPr lang="fa-IR" sz="2400" b="1" dirty="0" smtClean="0">
                <a:latin typeface="Times New Roman" panose="02020603050405020304" pitchFamily="18" charset="0"/>
                <a:cs typeface="B Titr" panose="00000700000000000000" pitchFamily="2" charset="-78"/>
              </a:rPr>
              <a:t>2- </a:t>
            </a:r>
            <a:r>
              <a:rPr lang="fa-IR" sz="2400" b="1" dirty="0">
                <a:cs typeface="B Titr" panose="00000700000000000000" pitchFamily="2" charset="-78"/>
              </a:rPr>
              <a:t>آشنایی با کدنویسی به زبان </a:t>
            </a:r>
            <a:r>
              <a:rPr lang="en-US" sz="2400" b="1" dirty="0">
                <a:cs typeface="B Titr" panose="00000700000000000000" pitchFamily="2" charset="-78"/>
              </a:rPr>
              <a:t>C++</a:t>
            </a:r>
          </a:p>
          <a:p>
            <a:pPr algn="r" rtl="1">
              <a:lnSpc>
                <a:spcPct val="150000"/>
              </a:lnSpc>
            </a:pPr>
            <a:r>
              <a:rPr lang="fa-IR" sz="2400" b="1" dirty="0" smtClean="0">
                <a:latin typeface="Times New Roman" panose="02020603050405020304" pitchFamily="18" charset="0"/>
                <a:cs typeface="B Titr" panose="00000700000000000000" pitchFamily="2" charset="-78"/>
              </a:rPr>
              <a:t>3- </a:t>
            </a:r>
            <a:r>
              <a:rPr lang="fa-IR" sz="2400" b="1" dirty="0">
                <a:cs typeface="B Titr" panose="00000700000000000000" pitchFamily="2" charset="-78"/>
              </a:rPr>
              <a:t>آشنایی با مفاهیم جریان‌های چندفازی</a:t>
            </a:r>
            <a:endParaRPr lang="en-US" sz="2400" b="1" dirty="0">
              <a:cs typeface="B Titr" panose="00000700000000000000" pitchFamily="2" charset="-78"/>
            </a:endParaRPr>
          </a:p>
          <a:p>
            <a:pPr algn="r" rtl="1">
              <a:lnSpc>
                <a:spcPct val="200000"/>
              </a:lnSpc>
            </a:pPr>
            <a:r>
              <a:rPr lang="fa-IR" sz="2400" b="1" dirty="0">
                <a:latin typeface="Times New Roman" panose="02020603050405020304" pitchFamily="18" charset="0"/>
                <a:cs typeface="B Titr" panose="00000700000000000000" pitchFamily="2" charset="-78"/>
              </a:rPr>
              <a:t>4</a:t>
            </a:r>
            <a:r>
              <a:rPr lang="fa-IR" sz="2400" b="1" dirty="0" smtClean="0">
                <a:latin typeface="Times New Roman" panose="02020603050405020304" pitchFamily="18" charset="0"/>
                <a:cs typeface="B Titr" panose="00000700000000000000" pitchFamily="2" charset="-78"/>
              </a:rPr>
              <a:t>- </a:t>
            </a:r>
            <a:r>
              <a:rPr lang="fa-IR" sz="2400" b="1" dirty="0">
                <a:cs typeface="B Titr" panose="00000700000000000000" pitchFamily="2" charset="-78"/>
              </a:rPr>
              <a:t>آشنایی با نحوه کار در نرم‌افزار </a:t>
            </a:r>
            <a:r>
              <a:rPr lang="en-US" sz="2400" b="1" dirty="0" err="1">
                <a:cs typeface="B Titr" panose="00000700000000000000" pitchFamily="2" charset="-78"/>
              </a:rPr>
              <a:t>paraview</a:t>
            </a:r>
            <a:endParaRPr lang="en-US" sz="2400" b="1" dirty="0">
              <a:cs typeface="B Titr" panose="00000700000000000000" pitchFamily="2" charset="-78"/>
            </a:endParaRPr>
          </a:p>
          <a:p>
            <a:pPr algn="r" rtl="1">
              <a:lnSpc>
                <a:spcPct val="200000"/>
              </a:lnSpc>
            </a:pPr>
            <a:endParaRPr lang="en-US" sz="2400" b="1" dirty="0" smtClean="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sz="2400" b="1" dirty="0">
                <a:latin typeface="Times New Roman" panose="02020603050405020304" pitchFamily="18" charset="0"/>
                <a:cs typeface="B Titr" panose="00000700000000000000" pitchFamily="2" charset="-78"/>
              </a:rPr>
              <a:t>1- </a:t>
            </a:r>
            <a:r>
              <a:rPr lang="fa-IR" sz="2400" b="1" dirty="0">
                <a:cs typeface="B Titr" panose="00000700000000000000" pitchFamily="2" charset="-78"/>
              </a:rPr>
              <a:t>شبیه سازی عددی شکست جت مایع برای اریفیس‌های بیضوی با نسبت منظری </a:t>
            </a:r>
            <a:r>
              <a:rPr lang="fa-IR" sz="2400" b="1" dirty="0" smtClean="0">
                <a:cs typeface="B Titr" panose="00000700000000000000" pitchFamily="2" charset="-78"/>
              </a:rPr>
              <a:t>متفاوت،مجله مکانیک تربیت مدرس، دوره 15، شماره 9، آذر 1394، صفحه 341-352</a:t>
            </a:r>
            <a:r>
              <a:rPr lang="en-US" sz="1800" dirty="0" smtClean="0">
                <a:cs typeface="B Titr" panose="00000700000000000000" pitchFamily="2" charset="-78"/>
              </a:rPr>
              <a:t> </a:t>
            </a:r>
          </a:p>
          <a:p>
            <a:pPr algn="r" rtl="1"/>
            <a:endParaRPr lang="en-US" sz="2400" dirty="0" smtClean="0"/>
          </a:p>
          <a:p>
            <a:pPr algn="l"/>
            <a:r>
              <a:rPr lang="en-US" sz="2400" b="1" dirty="0" smtClean="0">
                <a:latin typeface="Times New Roman" panose="02020603050405020304" pitchFamily="18" charset="0"/>
                <a:cs typeface="B Titr" panose="00000700000000000000" pitchFamily="2" charset="-78"/>
              </a:rPr>
              <a:t>2- </a:t>
            </a:r>
            <a:r>
              <a:rPr lang="fa-IR" sz="2400" b="1" dirty="0" smtClean="0">
                <a:latin typeface="Times New Roman" panose="02020603050405020304" pitchFamily="18" charset="0"/>
                <a:cs typeface="B Titr" panose="00000700000000000000" pitchFamily="2" charset="-78"/>
              </a:rPr>
              <a:t> </a:t>
            </a:r>
            <a:r>
              <a:rPr lang="en-US" sz="2400" dirty="0"/>
              <a:t>Modeling the Instability and Breakup of Elliptical Liquid Jets, International Journal of Multiphase </a:t>
            </a:r>
            <a:r>
              <a:rPr lang="en-US" sz="2400" dirty="0" smtClean="0"/>
              <a:t>Flow</a:t>
            </a:r>
          </a:p>
          <a:p>
            <a:pPr algn="r" rtl="1"/>
            <a:r>
              <a:rPr lang="en-US" sz="1600" dirty="0" smtClean="0">
                <a:cs typeface="B Titr" panose="00000700000000000000" pitchFamily="2" charset="-78"/>
              </a:rPr>
              <a:t> </a:t>
            </a:r>
            <a:r>
              <a:rPr lang="fa-IR" sz="2000" dirty="0">
                <a:cs typeface="B Titr" panose="00000700000000000000" pitchFamily="2" charset="-78"/>
              </a:rPr>
              <a:t>(در دست داوری)</a:t>
            </a:r>
            <a:endParaRPr lang="en-US" sz="2800" dirty="0">
              <a:cs typeface="B Titr" panose="00000700000000000000" pitchFamily="2" charset="-78"/>
            </a:endParaRPr>
          </a:p>
          <a:p>
            <a:pPr algn="l"/>
            <a:endParaRPr lang="en-US" sz="3200" dirty="0"/>
          </a:p>
          <a:p>
            <a:pPr algn="r" rtl="1">
              <a:lnSpc>
                <a:spcPct val="150000"/>
              </a:lnSpc>
            </a:pPr>
            <a:r>
              <a:rPr lang="fa-IR" sz="2400" b="1" dirty="0" smtClean="0">
                <a:latin typeface="Times New Roman" panose="02020603050405020304" pitchFamily="18" charset="0"/>
                <a:cs typeface="B Titr" panose="00000700000000000000" pitchFamily="2" charset="-78"/>
              </a:rPr>
              <a:t>3- </a:t>
            </a:r>
            <a:r>
              <a:rPr lang="fa-IR" sz="2400" dirty="0" smtClean="0">
                <a:cs typeface="B Titr" panose="00000700000000000000" pitchFamily="2" charset="-78"/>
              </a:rPr>
              <a:t>شبیه‌سازی </a:t>
            </a:r>
            <a:r>
              <a:rPr lang="fa-IR" sz="2400" dirty="0">
                <a:cs typeface="B Titr" panose="00000700000000000000" pitchFamily="2" charset="-78"/>
              </a:rPr>
              <a:t>عددی اثر اریفیس‌های بیضوی در شکست جت </a:t>
            </a:r>
            <a:r>
              <a:rPr lang="fa-IR" sz="2400" dirty="0" smtClean="0">
                <a:cs typeface="B Titr" panose="00000700000000000000" pitchFamily="2" charset="-78"/>
              </a:rPr>
              <a:t>مایع، شانزدهمین کنفرانس دینامیک شاره‌ها، آبان 94 (در دست داوری) </a:t>
            </a:r>
            <a:endParaRPr lang="en-US" sz="2400" b="1" dirty="0" smtClean="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مقالات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380031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77500" lnSpcReduction="20000"/>
          </a:bodyPr>
          <a:lstStyle/>
          <a:p>
            <a:endParaRPr lang="en-US" dirty="0" smtClean="0"/>
          </a:p>
          <a:p>
            <a:endParaRPr lang="en-US" dirty="0"/>
          </a:p>
          <a:p>
            <a:pPr algn="just" rtl="1">
              <a:lnSpc>
                <a:spcPct val="150000"/>
              </a:lnSpc>
            </a:pPr>
            <a:r>
              <a:rPr lang="fa-IR" sz="2800" dirty="0">
                <a:cs typeface="B Titr" panose="00000700000000000000" pitchFamily="2" charset="-78"/>
              </a:rPr>
              <a:t>جریان جت چندفازی، جریانی است که  بر اثر تزریق یک  سیال مایع از طریق یک اریفیس، در سیالی گازی به وجود می‌آید. در واقع مهمترین </a:t>
            </a:r>
            <a:r>
              <a:rPr lang="fa-IR" sz="2800" dirty="0" smtClean="0">
                <a:cs typeface="B Titr" panose="00000700000000000000" pitchFamily="2" charset="-78"/>
              </a:rPr>
              <a:t>اثر</a:t>
            </a:r>
            <a:r>
              <a:rPr lang="en-US" sz="2800" dirty="0" smtClean="0">
                <a:cs typeface="B Titr" panose="00000700000000000000" pitchFamily="2" charset="-78"/>
              </a:rPr>
              <a:t> </a:t>
            </a:r>
            <a:r>
              <a:rPr lang="fa-IR" sz="2800" dirty="0" smtClean="0">
                <a:cs typeface="B Titr" panose="00000700000000000000" pitchFamily="2" charset="-78"/>
              </a:rPr>
              <a:t> پیدایش قطرات از جریان جت مایع و </a:t>
            </a:r>
            <a:r>
              <a:rPr lang="fa-IR" sz="2800" dirty="0">
                <a:cs typeface="B Titr" panose="00000700000000000000" pitchFamily="2" charset="-78"/>
              </a:rPr>
              <a:t>افزایش یافتن سطح مجموع ذرات مایع نسبت به سطح مایع پیوسته می‌باشد .</a:t>
            </a:r>
            <a:endParaRPr lang="en-US" sz="2800" dirty="0">
              <a:cs typeface="B Titr" panose="00000700000000000000" pitchFamily="2" charset="-78"/>
            </a:endParaRPr>
          </a:p>
          <a:p>
            <a:pPr algn="just" rtl="1">
              <a:lnSpc>
                <a:spcPct val="150000"/>
              </a:lnSpc>
            </a:pPr>
            <a:r>
              <a:rPr lang="fa-IR" sz="3000" dirty="0" smtClean="0">
                <a:cs typeface="B Titr" panose="00000700000000000000" pitchFamily="2" charset="-78"/>
              </a:rPr>
              <a:t>به صورت کلی تحقیقات در مورد جریان جت مایع، به بررسی مشخصات کلی جریان و عوامل موثر بر آن می‌پردازند. یکی از این مشخصات، طول شکست جریان جت است و یکی از ساده‌ترین روش‌ها برای دستکاری مشخصات جت مایع استفاده از اریفیس‌های با سطح مقطع غیر دایروی است. البته لازم به ذکر است که اکثر تحقیقات صورت گرفته بر روی این موضوع مربوط به سال‌های 2009 به بعد می‌باشند.</a:t>
            </a:r>
            <a:endParaRPr lang="en-US" sz="3000" dirty="0"/>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fontScale="92500" lnSpcReduction="20000"/>
          </a:bodyPr>
          <a:lstStyle/>
          <a:p>
            <a:pPr marL="0" indent="0" algn="justLow" rtl="1">
              <a:lnSpc>
                <a:spcPct val="200000"/>
              </a:lnSpc>
              <a:buClr>
                <a:srgbClr val="C00000"/>
              </a:buClr>
              <a:buNone/>
            </a:pPr>
            <a:r>
              <a:rPr lang="fa-IR" sz="2400" dirty="0">
                <a:cs typeface="B Titr" panose="00000700000000000000" pitchFamily="2" charset="-78"/>
              </a:rPr>
              <a:t>در این </a:t>
            </a:r>
            <a:r>
              <a:rPr lang="ar-SA" sz="2400" dirty="0">
                <a:cs typeface="B Titr" panose="00000700000000000000" pitchFamily="2" charset="-78"/>
              </a:rPr>
              <a:t>شبیه سازی</a:t>
            </a:r>
            <a:r>
              <a:rPr lang="fa-IR" sz="2400" dirty="0">
                <a:cs typeface="B Titr" panose="00000700000000000000" pitchFamily="2" charset="-78"/>
              </a:rPr>
              <a:t> با استفاده از نرم افزار </a:t>
            </a:r>
            <a:r>
              <a:rPr lang="en-US" sz="2400" dirty="0" err="1">
                <a:cs typeface="B Titr" panose="00000700000000000000" pitchFamily="2" charset="-78"/>
              </a:rPr>
              <a:t>openFOAM</a:t>
            </a:r>
            <a:r>
              <a:rPr lang="fa-IR" sz="2400" dirty="0">
                <a:cs typeface="B Titr" panose="00000700000000000000" pitchFamily="2" charset="-78"/>
              </a:rPr>
              <a:t> جریان جت خروجی از اریفیس‌های با سطح مقطع بیضوی مدل‌سازی گردیده است و مشخصه‌های آن در شرایط مختلف مورد بررسی وارزیابی قرار گرفته است. طول شکست جت، پدیده تغییر محور و دامنه اغتشاشات موثر بر این جریانات از جمله‌ی این </a:t>
            </a:r>
            <a:r>
              <a:rPr lang="fa-IR" sz="2400" dirty="0" smtClean="0">
                <a:cs typeface="B Titr" panose="00000700000000000000" pitchFamily="2" charset="-78"/>
              </a:rPr>
              <a:t>مشخصات </a:t>
            </a:r>
            <a:r>
              <a:rPr lang="fa-IR" sz="2400" dirty="0">
                <a:cs typeface="B Titr" panose="00000700000000000000" pitchFamily="2" charset="-78"/>
              </a:rPr>
              <a:t>هستند.</a:t>
            </a:r>
            <a:r>
              <a:rPr lang="ar-SA" sz="2400" dirty="0">
                <a:cs typeface="B Titr" panose="00000700000000000000" pitchFamily="2" charset="-78"/>
              </a:rPr>
              <a:t> </a:t>
            </a:r>
            <a:r>
              <a:rPr lang="fa-IR" sz="2400" dirty="0" smtClean="0">
                <a:cs typeface="B Titr" panose="00000700000000000000" pitchFamily="2" charset="-78"/>
              </a:rPr>
              <a:t>همچنین در ادامه این پژوهش، بررسی اریفیس‌های با سطح مقطع‌های مستطیلی، مربعی و مثلثی نیز در دست بررسی می‌باشند.</a:t>
            </a:r>
            <a:endParaRPr lang="fa-IR" sz="2400" dirty="0">
              <a:cs typeface="B Titr" panose="00000700000000000000" pitchFamily="2" charset="-78"/>
            </a:endParaRPr>
          </a:p>
          <a:p>
            <a:pPr algn="just" rtl="1">
              <a:lnSpc>
                <a:spcPct val="150000"/>
              </a:lnSpc>
            </a:pPr>
            <a:r>
              <a:rPr lang="fa-IR" sz="2400" dirty="0" smtClean="0">
                <a:solidFill>
                  <a:srgbClr val="00B050"/>
                </a:solidFill>
                <a:cs typeface="B Titr" panose="00000700000000000000" pitchFamily="2" charset="-78"/>
              </a:rPr>
              <a:t>مقالات مستخرج از اين پژوهش، يك مقاله علمي پژوهشي (پذیرفته شده ولی چاپ نشده) یک مقاله پژوهشی (در دست داوری) و یک مقاله كنفرانسي (در دست داوری) بوده است.</a:t>
            </a:r>
            <a:endParaRPr lang="en-US" sz="2400" dirty="0">
              <a:solidFill>
                <a:srgbClr val="00B050"/>
              </a:solidFill>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هندسه مسئله مورد بررسی در نرم‌افزار </a:t>
            </a:r>
            <a:r>
              <a:rPr lang="en-US" sz="2400" dirty="0" err="1" smtClean="0">
                <a:solidFill>
                  <a:srgbClr val="0000FF"/>
                </a:solidFill>
                <a:cs typeface="B Titr" panose="00000700000000000000" pitchFamily="2" charset="-78"/>
              </a:rPr>
              <a:t>openFoam</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rtl="1"/>
            <a:r>
              <a:rPr lang="fa-IR" sz="3600" dirty="0" smtClean="0">
                <a:solidFill>
                  <a:srgbClr val="FF0000"/>
                </a:solidFill>
                <a:effectLst/>
                <a:cs typeface="B Titr" panose="00000700000000000000" pitchFamily="2" charset="-78"/>
              </a:rPr>
              <a:t>شبیه‌سازی در نرم‌افزار متن‌باز </a:t>
            </a:r>
            <a:r>
              <a:rPr lang="en-US" sz="3600" dirty="0" err="1" smtClean="0">
                <a:solidFill>
                  <a:srgbClr val="FF0000"/>
                </a:solidFill>
                <a:effectLst/>
                <a:cs typeface="B Titr" panose="00000700000000000000" pitchFamily="2" charset="-78"/>
              </a:rPr>
              <a:t>openFoam</a:t>
            </a:r>
            <a:endParaRPr lang="en-US" sz="3600" dirty="0">
              <a:solidFill>
                <a:srgbClr val="FF0000"/>
              </a:solidFill>
              <a:cs typeface="B Titr" panose="00000700000000000000" pitchFamily="2" charset="-78"/>
            </a:endParaRPr>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3154907" cy="4389437"/>
          </a:xfrm>
          <a:prstGeom prst="rect">
            <a:avLst/>
          </a:prstGeom>
        </p:spPr>
      </p:pic>
      <p:sp>
        <p:nvSpPr>
          <p:cNvPr id="4" name="Rectangle 3"/>
          <p:cNvSpPr/>
          <p:nvPr/>
        </p:nvSpPr>
        <p:spPr>
          <a:xfrm>
            <a:off x="3459707" y="2133600"/>
            <a:ext cx="4572000" cy="3901068"/>
          </a:xfrm>
          <a:prstGeom prst="rect">
            <a:avLst/>
          </a:prstGeom>
        </p:spPr>
        <p:txBody>
          <a:bodyPr>
            <a:spAutoFit/>
          </a:bodyPr>
          <a:lstStyle/>
          <a:p>
            <a:pPr algn="justLow" rtl="1">
              <a:lnSpc>
                <a:spcPct val="200000"/>
              </a:lnSpc>
              <a:buClr>
                <a:srgbClr val="C00000"/>
              </a:buClr>
            </a:pPr>
            <a:r>
              <a:rPr lang="fa-IR" dirty="0">
                <a:cs typeface="B Titr" panose="00000700000000000000" pitchFamily="2" charset="-78"/>
              </a:rPr>
              <a:t>دامنه‌ی حل ما مکعب مستطیلی به ابعاد 5×50×5 میلی‌متر می‌باشد که به صورت کارتزین و با فاصله‌ی </a:t>
            </a:r>
            <a:r>
              <a:rPr lang="fa-IR" dirty="0" smtClean="0">
                <a:cs typeface="B Titr" panose="00000700000000000000" pitchFamily="2" charset="-78"/>
              </a:rPr>
              <a:t>0.1 </a:t>
            </a:r>
            <a:r>
              <a:rPr lang="fa-IR" dirty="0">
                <a:cs typeface="B Titr" panose="00000700000000000000" pitchFamily="2" charset="-78"/>
              </a:rPr>
              <a:t>میلی‌متر شبکه بندی شده است. در لحظه اول تمامی محیط حوزه را سیال گازی هوا پر کرده است  و سیال مایع تنها از طریق اریفیس ورودی به آن وارد می‌شود. این شبیه‌سازی به ازای ورود سیال با سرعت‌های 2، 4 و6/9 متر بر ثانیه صورت پذیرفته است. </a:t>
            </a:r>
            <a:endParaRPr lang="en-US" dirty="0">
              <a:cs typeface="B Titr" panose="00000700000000000000" pitchFamily="2" charset="-78"/>
            </a:endParaRPr>
          </a:p>
        </p:txBody>
      </p:sp>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هندسه مسئله مورد بررسی در نرم‌افزار </a:t>
            </a:r>
            <a:r>
              <a:rPr lang="en-US" sz="2400" dirty="0" smtClean="0">
                <a:solidFill>
                  <a:srgbClr val="0000FF"/>
                </a:solidFill>
                <a:cs typeface="B Titr" panose="00000700000000000000" pitchFamily="2" charset="-78"/>
              </a:rPr>
              <a:t>OpenFoam</a:t>
            </a:r>
            <a:endParaRPr lang="fa-IR" sz="2400" dirty="0" smtClean="0">
              <a:solidFill>
                <a:srgbClr val="0000FF"/>
              </a:solidFill>
              <a:cs typeface="B Titr" panose="00000700000000000000" pitchFamily="2" charset="-78"/>
            </a:endParaRPr>
          </a:p>
          <a:p>
            <a:pPr algn="ctr" rtl="1"/>
            <a:endParaRPr lang="fa-IR" sz="2400" dirty="0" smtClean="0">
              <a:solidFill>
                <a:srgbClr val="0000FF"/>
              </a:solidFill>
              <a:cs typeface="B Titr" panose="00000700000000000000" pitchFamily="2" charset="-78"/>
            </a:endParaRPr>
          </a:p>
          <a:p>
            <a:pPr algn="just" rtl="1"/>
            <a:r>
              <a:rPr lang="fa-IR" sz="2400" dirty="0" smtClean="0">
                <a:cs typeface="B Titr" panose="00000700000000000000" pitchFamily="2" charset="-78"/>
              </a:rPr>
              <a:t>یکی از مهمترین نکات این پژوهش، نحوه‌ی ایجاد هندسه اولیه حل برای مسئله می‌باشد چرا که با توجه به ورودی دایروی و بیضوی برای هندسه حل و با توجه به روش‌های رایج برای ایجاد شبکه چهاروجهی در این نوع اشکال، شاهد مش‌های با ابعاد متفاوت در هندسه خواهیم بود مخصوصا در نقاطی که از اهمیت کمتری برای حل برخوردار هستند و استفاده از روش شبکه دینامیک نیز بر بار محاسباتی به شدت خواهد افزود. ضمن اینکه در مورد ورودی های بیضوی، با توجه به بالا رفتن </a:t>
            </a:r>
            <a:r>
              <a:rPr lang="en-US" sz="2400" dirty="0" err="1" smtClean="0">
                <a:cs typeface="B Titr" panose="00000700000000000000" pitchFamily="2" charset="-78"/>
              </a:rPr>
              <a:t>skewness</a:t>
            </a:r>
            <a:r>
              <a:rPr lang="fa-IR" sz="2400" dirty="0" smtClean="0">
                <a:cs typeface="B Titr" panose="00000700000000000000" pitchFamily="2" charset="-78"/>
              </a:rPr>
              <a:t> عملا امکان استفاده از روش‌های قدیمی مقدور نمیباشد.</a:t>
            </a:r>
          </a:p>
        </p:txBody>
      </p:sp>
      <p:sp>
        <p:nvSpPr>
          <p:cNvPr id="3" name="Title 2"/>
          <p:cNvSpPr>
            <a:spLocks noGrp="1"/>
          </p:cNvSpPr>
          <p:nvPr>
            <p:ph type="title"/>
          </p:nvPr>
        </p:nvSpPr>
        <p:spPr/>
        <p:txBody>
          <a:bodyPr>
            <a:normAutofit/>
          </a:bodyPr>
          <a:lstStyle/>
          <a:p>
            <a:pPr algn="ctr" rtl="1"/>
            <a:r>
              <a:rPr lang="fa-IR" sz="3600" dirty="0" smtClean="0">
                <a:solidFill>
                  <a:srgbClr val="FF0000"/>
                </a:solidFill>
                <a:effectLst/>
                <a:cs typeface="B Titr" panose="00000700000000000000" pitchFamily="2" charset="-78"/>
              </a:rPr>
              <a:t>شبیه‌سازی در نرم‌افزار متن‌باز </a:t>
            </a:r>
            <a:r>
              <a:rPr lang="en-US" sz="3600" dirty="0" err="1" smtClean="0">
                <a:solidFill>
                  <a:srgbClr val="FF0000"/>
                </a:solidFill>
                <a:effectLst/>
                <a:cs typeface="B Titr" panose="00000700000000000000" pitchFamily="2" charset="-78"/>
              </a:rPr>
              <a:t>openFoam</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715479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هندسه مسئله مورد بررسی در نرم‌افزار </a:t>
            </a:r>
            <a:r>
              <a:rPr lang="en-US" sz="2400" dirty="0" smtClean="0">
                <a:solidFill>
                  <a:srgbClr val="0000FF"/>
                </a:solidFill>
                <a:cs typeface="B Titr" panose="00000700000000000000" pitchFamily="2" charset="-78"/>
              </a:rPr>
              <a:t>OpenFoam</a:t>
            </a:r>
            <a:endParaRPr lang="fa-IR" sz="2400" dirty="0" smtClean="0">
              <a:solidFill>
                <a:srgbClr val="0000FF"/>
              </a:solidFill>
              <a:cs typeface="B Titr" panose="00000700000000000000" pitchFamily="2" charset="-78"/>
            </a:endParaRPr>
          </a:p>
          <a:p>
            <a:pPr algn="ctr" rtl="1"/>
            <a:endParaRPr lang="fa-IR" sz="2400" dirty="0" smtClean="0">
              <a:solidFill>
                <a:srgbClr val="0000FF"/>
              </a:solidFill>
              <a:cs typeface="B Titr" panose="00000700000000000000" pitchFamily="2" charset="-78"/>
            </a:endParaRPr>
          </a:p>
          <a:p>
            <a:pPr algn="just" rtl="1"/>
            <a:r>
              <a:rPr lang="fa-IR" sz="2400" dirty="0" smtClean="0">
                <a:cs typeface="B Titr" panose="00000700000000000000" pitchFamily="2" charset="-78"/>
              </a:rPr>
              <a:t>به همین دلیل، در این تحقیق سعی بر آن شد که با تعریف یک شبکه کاملا یکسان برای تمام هندسه، و با کمک استفاده از یک ورودی غیر یکنواخت برای مرز ورودی، اقدام به رفع این مشکل نماییم.</a:t>
            </a:r>
          </a:p>
          <a:p>
            <a:pPr algn="just" rtl="1"/>
            <a:endParaRPr lang="fa-IR" sz="2400" dirty="0">
              <a:cs typeface="B Titr" panose="00000700000000000000" pitchFamily="2" charset="-78"/>
            </a:endParaRPr>
          </a:p>
          <a:p>
            <a:pPr algn="just" rtl="1"/>
            <a:r>
              <a:rPr lang="fa-IR" sz="2400" dirty="0" smtClean="0">
                <a:cs typeface="B Titr" panose="00000700000000000000" pitchFamily="2" charset="-78"/>
              </a:rPr>
              <a:t>ضمنا با توجه به حساسیت بسیار بالای محاسبات در ناحیه مرز مشترک سیال مایع و گاز، از روش اصلاح دینامیک شبکه، برای شبیه‌سازی استفاده گردیده است که تصویر زیر یک نمونه </a:t>
            </a:r>
            <a:r>
              <a:rPr lang="fa-IR" sz="2400" dirty="0" smtClean="0">
                <a:solidFill>
                  <a:srgbClr val="FF0000"/>
                </a:solidFill>
                <a:cs typeface="B Titr" panose="00000700000000000000" pitchFamily="2" charset="-78"/>
              </a:rPr>
              <a:t>از کاربرد آن می‌باشد.</a:t>
            </a:r>
          </a:p>
          <a:p>
            <a:pPr algn="r" rtl="1"/>
            <a:endParaRPr lang="en-US" sz="2400" dirty="0">
              <a:cs typeface="B Titr" panose="00000700000000000000" pitchFamily="2" charset="-78"/>
            </a:endParaRPr>
          </a:p>
        </p:txBody>
      </p:sp>
      <p:sp>
        <p:nvSpPr>
          <p:cNvPr id="3" name="Title 2"/>
          <p:cNvSpPr>
            <a:spLocks noGrp="1"/>
          </p:cNvSpPr>
          <p:nvPr>
            <p:ph type="title"/>
          </p:nvPr>
        </p:nvSpPr>
        <p:spPr/>
        <p:txBody>
          <a:bodyPr>
            <a:normAutofit/>
          </a:bodyPr>
          <a:lstStyle/>
          <a:p>
            <a:pPr algn="ctr" rtl="1"/>
            <a:r>
              <a:rPr lang="fa-IR" sz="3600" dirty="0" smtClean="0">
                <a:solidFill>
                  <a:srgbClr val="FF0000"/>
                </a:solidFill>
                <a:effectLst/>
                <a:cs typeface="B Titr" panose="00000700000000000000" pitchFamily="2" charset="-78"/>
              </a:rPr>
              <a:t>شبیه‌سازی در نرم‌افزار متن‌باز </a:t>
            </a:r>
            <a:r>
              <a:rPr lang="en-US" sz="3600" dirty="0" err="1" smtClean="0">
                <a:solidFill>
                  <a:srgbClr val="FF0000"/>
                </a:solidFill>
                <a:effectLst/>
                <a:cs typeface="B Titr" panose="00000700000000000000" pitchFamily="2" charset="-78"/>
              </a:rPr>
              <a:t>openFoam</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1266908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نمونه ‌های شبکه‌ی ایجاد شده در مرز ورودی دایروی</a:t>
            </a:r>
          </a:p>
        </p:txBody>
      </p:sp>
      <p:sp>
        <p:nvSpPr>
          <p:cNvPr id="3" name="Title 2"/>
          <p:cNvSpPr>
            <a:spLocks noGrp="1"/>
          </p:cNvSpPr>
          <p:nvPr>
            <p:ph type="title"/>
          </p:nvPr>
        </p:nvSpPr>
        <p:spPr/>
        <p:txBody>
          <a:bodyPr>
            <a:normAutofit/>
          </a:bodyPr>
          <a:lstStyle/>
          <a:p>
            <a:pPr algn="ctr" rtl="1"/>
            <a:r>
              <a:rPr lang="fa-IR" sz="3600" dirty="0" smtClean="0">
                <a:solidFill>
                  <a:srgbClr val="FF0000"/>
                </a:solidFill>
                <a:effectLst/>
                <a:cs typeface="B Titr" panose="00000700000000000000" pitchFamily="2" charset="-78"/>
              </a:rPr>
              <a:t>شبیه‌سازی در نرم‌افزار متن‌باز </a:t>
            </a:r>
            <a:r>
              <a:rPr lang="en-US" sz="3600" dirty="0" err="1" smtClean="0">
                <a:solidFill>
                  <a:srgbClr val="FF0000"/>
                </a:solidFill>
                <a:effectLst/>
                <a:cs typeface="B Titr" panose="00000700000000000000" pitchFamily="2" charset="-78"/>
              </a:rPr>
              <a:t>openFoam</a:t>
            </a:r>
            <a:endParaRPr lang="en-US" sz="3600" dirty="0">
              <a:solidFill>
                <a:srgbClr val="FF0000"/>
              </a:solidFill>
              <a:cs typeface="B Titr" panose="000007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133600"/>
            <a:ext cx="2397313" cy="194514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12" y="4267200"/>
            <a:ext cx="2632088" cy="1860997"/>
          </a:xfrm>
          <a:prstGeom prst="rect">
            <a:avLst/>
          </a:prstGeom>
        </p:spPr>
      </p:pic>
      <p:cxnSp>
        <p:nvCxnSpPr>
          <p:cNvPr id="9" name="Straight Arrow Connector 8"/>
          <p:cNvCxnSpPr/>
          <p:nvPr/>
        </p:nvCxnSpPr>
        <p:spPr>
          <a:xfrm>
            <a:off x="1808256" y="3106170"/>
            <a:ext cx="1198657" cy="1770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169" y="4755825"/>
            <a:ext cx="1696743" cy="369332"/>
          </a:xfrm>
          <a:prstGeom prst="rect">
            <a:avLst/>
          </a:prstGeom>
          <a:noFill/>
        </p:spPr>
        <p:txBody>
          <a:bodyPr wrap="square" rtlCol="0">
            <a:spAutoFit/>
          </a:bodyPr>
          <a:lstStyle/>
          <a:p>
            <a:r>
              <a:rPr lang="fa-IR" dirty="0" smtClean="0">
                <a:latin typeface="Titr" panose="00000700000000000000" pitchFamily="2" charset="-78"/>
                <a:cs typeface="Titr" panose="00000700000000000000" pitchFamily="2" charset="-78"/>
              </a:rPr>
              <a:t>مش غیر یکنواخت</a:t>
            </a:r>
            <a:endParaRPr lang="en-US" dirty="0">
              <a:latin typeface="Titr" panose="00000700000000000000" pitchFamily="2" charset="-78"/>
              <a:cs typeface="Titr" panose="000007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032343"/>
            <a:ext cx="2177020" cy="204639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4267200"/>
            <a:ext cx="2834148" cy="1740092"/>
          </a:xfrm>
          <a:prstGeom prst="rect">
            <a:avLst/>
          </a:prstGeom>
        </p:spPr>
      </p:pic>
      <p:cxnSp>
        <p:nvCxnSpPr>
          <p:cNvPr id="11" name="Straight Arrow Connector 10"/>
          <p:cNvCxnSpPr/>
          <p:nvPr/>
        </p:nvCxnSpPr>
        <p:spPr>
          <a:xfrm>
            <a:off x="5672542" y="3106170"/>
            <a:ext cx="1446039" cy="2018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89818" y="2763355"/>
            <a:ext cx="1863712" cy="923330"/>
          </a:xfrm>
          <a:prstGeom prst="rect">
            <a:avLst/>
          </a:prstGeom>
          <a:noFill/>
        </p:spPr>
        <p:txBody>
          <a:bodyPr wrap="square" rtlCol="0">
            <a:spAutoFit/>
          </a:bodyPr>
          <a:lstStyle/>
          <a:p>
            <a:pPr algn="r"/>
            <a:r>
              <a:rPr lang="fa-IR" dirty="0" smtClean="0">
                <a:latin typeface="Titr" panose="00000700000000000000" pitchFamily="2" charset="-78"/>
                <a:cs typeface="Titr" panose="00000700000000000000" pitchFamily="2" charset="-78"/>
              </a:rPr>
              <a:t>مش یکنواخت به همراه اصلاح شبکه دینامیک</a:t>
            </a:r>
            <a:endParaRPr lang="en-US" dirty="0">
              <a:latin typeface="Titr" panose="00000700000000000000" pitchFamily="2" charset="-78"/>
              <a:cs typeface="Titr" panose="00000700000000000000" pitchFamily="2" charset="-78"/>
            </a:endParaRPr>
          </a:p>
        </p:txBody>
      </p:sp>
    </p:spTree>
    <p:extLst>
      <p:ext uri="{BB962C8B-B14F-4D97-AF65-F5344CB8AC3E}">
        <p14:creationId xmlns:p14="http://schemas.microsoft.com/office/powerpoint/2010/main" val="37008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نمونه ‌های شبکه‌ی ایجاد شده در مرز ورودی</a:t>
            </a:r>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 بیضوی</a:t>
            </a:r>
          </a:p>
        </p:txBody>
      </p:sp>
      <p:sp>
        <p:nvSpPr>
          <p:cNvPr id="3" name="Title 2"/>
          <p:cNvSpPr>
            <a:spLocks noGrp="1"/>
          </p:cNvSpPr>
          <p:nvPr>
            <p:ph type="title"/>
          </p:nvPr>
        </p:nvSpPr>
        <p:spPr/>
        <p:txBody>
          <a:bodyPr>
            <a:normAutofit/>
          </a:bodyPr>
          <a:lstStyle/>
          <a:p>
            <a:pPr algn="ctr" rtl="1"/>
            <a:r>
              <a:rPr lang="fa-IR" sz="3600" dirty="0" smtClean="0">
                <a:solidFill>
                  <a:srgbClr val="FF0000"/>
                </a:solidFill>
                <a:effectLst/>
                <a:cs typeface="B Titr" panose="00000700000000000000" pitchFamily="2" charset="-78"/>
              </a:rPr>
              <a:t>شبیه‌سازی در نرم‌افزار متن‌باز </a:t>
            </a:r>
            <a:r>
              <a:rPr lang="en-US" sz="3600" dirty="0" err="1" smtClean="0">
                <a:solidFill>
                  <a:srgbClr val="FF0000"/>
                </a:solidFill>
                <a:effectLst/>
                <a:cs typeface="B Titr" panose="00000700000000000000" pitchFamily="2" charset="-78"/>
              </a:rPr>
              <a:t>openFoam</a:t>
            </a:r>
            <a:endParaRPr lang="en-US" sz="3600" dirty="0">
              <a:solidFill>
                <a:srgbClr val="FF0000"/>
              </a:solidFill>
              <a:cs typeface="B Titr" panose="00000700000000000000" pitchFamily="2" charset="-78"/>
            </a:endParaRPr>
          </a:p>
        </p:txBody>
      </p:sp>
      <p:sp>
        <p:nvSpPr>
          <p:cNvPr id="10" name="TextBox 9"/>
          <p:cNvSpPr txBox="1"/>
          <p:nvPr/>
        </p:nvSpPr>
        <p:spPr>
          <a:xfrm>
            <a:off x="228600" y="4851287"/>
            <a:ext cx="1863712" cy="369332"/>
          </a:xfrm>
          <a:prstGeom prst="rect">
            <a:avLst/>
          </a:prstGeom>
          <a:noFill/>
        </p:spPr>
        <p:txBody>
          <a:bodyPr wrap="square" rtlCol="0">
            <a:spAutoFit/>
          </a:bodyPr>
          <a:lstStyle/>
          <a:p>
            <a:pPr algn="r"/>
            <a:r>
              <a:rPr lang="fa-IR" dirty="0" smtClean="0">
                <a:latin typeface="Titr" panose="00000700000000000000" pitchFamily="2" charset="-78"/>
                <a:cs typeface="Titr" panose="00000700000000000000" pitchFamily="2" charset="-78"/>
              </a:rPr>
              <a:t>مش غیر یکنواخت</a:t>
            </a:r>
            <a:endParaRPr lang="en-US" dirty="0">
              <a:latin typeface="Titr" panose="00000700000000000000" pitchFamily="2" charset="-78"/>
              <a:cs typeface="Titr"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07" y="2362200"/>
            <a:ext cx="2281237" cy="2120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4876800"/>
            <a:ext cx="2777597" cy="1514123"/>
          </a:xfrm>
          <a:prstGeom prst="rect">
            <a:avLst/>
          </a:prstGeom>
        </p:spPr>
      </p:pic>
      <p:cxnSp>
        <p:nvCxnSpPr>
          <p:cNvPr id="11" name="Straight Arrow Connector 10"/>
          <p:cNvCxnSpPr/>
          <p:nvPr/>
        </p:nvCxnSpPr>
        <p:spPr>
          <a:xfrm>
            <a:off x="1615925" y="3422322"/>
            <a:ext cx="1889275" cy="22164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2317480"/>
            <a:ext cx="2248753" cy="21756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1272" y="4827224"/>
            <a:ext cx="2819400" cy="1592826"/>
          </a:xfrm>
          <a:prstGeom prst="rect">
            <a:avLst/>
          </a:prstGeom>
        </p:spPr>
      </p:pic>
      <p:sp>
        <p:nvSpPr>
          <p:cNvPr id="12" name="TextBox 11"/>
          <p:cNvSpPr txBox="1"/>
          <p:nvPr/>
        </p:nvSpPr>
        <p:spPr>
          <a:xfrm>
            <a:off x="6459544" y="3200400"/>
            <a:ext cx="1863712" cy="923330"/>
          </a:xfrm>
          <a:prstGeom prst="rect">
            <a:avLst/>
          </a:prstGeom>
          <a:noFill/>
        </p:spPr>
        <p:txBody>
          <a:bodyPr wrap="square" rtlCol="0">
            <a:spAutoFit/>
          </a:bodyPr>
          <a:lstStyle/>
          <a:p>
            <a:pPr algn="r"/>
            <a:r>
              <a:rPr lang="fa-IR" dirty="0" smtClean="0">
                <a:latin typeface="Titr" panose="00000700000000000000" pitchFamily="2" charset="-78"/>
                <a:cs typeface="Titr" panose="00000700000000000000" pitchFamily="2" charset="-78"/>
              </a:rPr>
              <a:t>مش یکنواخت به همراه اصلاح شبکه دینامیک</a:t>
            </a:r>
            <a:endParaRPr lang="en-US" dirty="0">
              <a:latin typeface="Titr" panose="00000700000000000000" pitchFamily="2" charset="-78"/>
              <a:cs typeface="Titr" panose="00000700000000000000" pitchFamily="2" charset="-78"/>
            </a:endParaRPr>
          </a:p>
        </p:txBody>
      </p:sp>
      <p:cxnSp>
        <p:nvCxnSpPr>
          <p:cNvPr id="13" name="Straight Arrow Connector 12"/>
          <p:cNvCxnSpPr/>
          <p:nvPr/>
        </p:nvCxnSpPr>
        <p:spPr>
          <a:xfrm>
            <a:off x="5316648" y="3385966"/>
            <a:ext cx="1889275" cy="22164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113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گام‌های شبیه‌سازی :</a:t>
            </a:r>
          </a:p>
          <a:p>
            <a:pPr algn="r" rtl="1"/>
            <a:r>
              <a:rPr lang="fa-IR" sz="2400" b="1" dirty="0">
                <a:cs typeface="B Titr" panose="00000700000000000000" pitchFamily="2" charset="-78"/>
              </a:rPr>
              <a:t>1. شبیه‌سازی جریان جت بیضوی با سرعت‌های مختلف و با نسبت منظری‌های متفاوت</a:t>
            </a:r>
            <a:endParaRPr lang="en-US" sz="2400" b="1" dirty="0">
              <a:cs typeface="B Titr" panose="00000700000000000000" pitchFamily="2" charset="-78"/>
            </a:endParaRPr>
          </a:p>
          <a:p>
            <a:pPr algn="ctr" rtl="1"/>
            <a:endParaRPr lang="fa-IR" sz="2400" dirty="0" smtClean="0">
              <a:solidFill>
                <a:srgbClr val="0000FF"/>
              </a:solidFill>
              <a:cs typeface="B Titr" panose="00000700000000000000" pitchFamily="2" charset="-78"/>
            </a:endParaRPr>
          </a:p>
          <a:p>
            <a:pPr algn="r" rtl="1"/>
            <a:r>
              <a:rPr lang="fa-IR" sz="2400" b="1" dirty="0">
                <a:cs typeface="B Titr" panose="00000700000000000000" pitchFamily="2" charset="-78"/>
              </a:rPr>
              <a:t>2. شبیه‌سازی جریان جت دایروی به همراه اعمال اغتشاشات خارجی به سطح جت</a:t>
            </a:r>
            <a:endParaRPr lang="en-US" sz="2400" b="1" dirty="0">
              <a:cs typeface="B Titr" panose="00000700000000000000" pitchFamily="2" charset="-78"/>
            </a:endParaRPr>
          </a:p>
          <a:p>
            <a:pPr algn="ctr" rtl="1"/>
            <a:endParaRPr lang="fa-IR" sz="2400" dirty="0" smtClean="0">
              <a:solidFill>
                <a:srgbClr val="0000FF"/>
              </a:solidFill>
              <a:cs typeface="B Titr" panose="00000700000000000000" pitchFamily="2" charset="-78"/>
            </a:endParaRPr>
          </a:p>
          <a:p>
            <a:pPr algn="r" rtl="1"/>
            <a:r>
              <a:rPr lang="fa-IR" sz="2400" b="1" dirty="0">
                <a:cs typeface="B Titr" panose="00000700000000000000" pitchFamily="2" charset="-78"/>
              </a:rPr>
              <a:t>3. شبیه‌سازی جریان جت بیضوی به همراه اعمال اغتشاشات خارجی به سطح آن                     (ترکیب حالات 1 و2)</a:t>
            </a:r>
          </a:p>
          <a:p>
            <a:pPr algn="ctr" rtl="1"/>
            <a:endParaRPr lang="fa-IR" sz="2400" dirty="0" smtClean="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rtl="1"/>
            <a:r>
              <a:rPr lang="fa-IR" sz="3600" dirty="0" smtClean="0">
                <a:solidFill>
                  <a:srgbClr val="FF0000"/>
                </a:solidFill>
                <a:effectLst/>
                <a:cs typeface="B Titr" panose="00000700000000000000" pitchFamily="2" charset="-78"/>
              </a:rPr>
              <a:t>شبیه‌سازی در نرم‌افزار متن‌باز </a:t>
            </a:r>
            <a:r>
              <a:rPr lang="en-US" sz="3600" dirty="0" err="1" smtClean="0">
                <a:solidFill>
                  <a:srgbClr val="FF0000"/>
                </a:solidFill>
                <a:effectLst/>
                <a:cs typeface="B Titr" panose="00000700000000000000" pitchFamily="2" charset="-78"/>
              </a:rPr>
              <a:t>openFoam</a:t>
            </a:r>
            <a:endParaRPr lang="en-US" sz="3600" dirty="0">
              <a:solidFill>
                <a:srgbClr val="FF0000"/>
              </a:solidFill>
              <a:cs typeface="B Titr" panose="00000700000000000000" pitchFamily="2" charset="-78"/>
            </a:endParaRPr>
          </a:p>
        </p:txBody>
      </p:sp>
      <p:sp>
        <p:nvSpPr>
          <p:cNvPr id="4" name="Rectangle 3"/>
          <p:cNvSpPr/>
          <p:nvPr/>
        </p:nvSpPr>
        <p:spPr>
          <a:xfrm>
            <a:off x="3886200" y="5424652"/>
            <a:ext cx="4572000" cy="646331"/>
          </a:xfrm>
          <a:prstGeom prst="rect">
            <a:avLst/>
          </a:prstGeom>
        </p:spPr>
        <p:txBody>
          <a:bodyPr>
            <a:spAutoFit/>
          </a:bodyPr>
          <a:lstStyle/>
          <a:p>
            <a:pPr algn="r" rtl="1"/>
            <a:r>
              <a:rPr lang="fa-IR" b="1" dirty="0" smtClean="0">
                <a:cs typeface="B Titr" panose="00000700000000000000" pitchFamily="2" charset="-78"/>
              </a:rPr>
              <a:t>نمونه کدهای نوشته شده برای هندسه‌های متفاوت و درحالات مختلف، در قسمت پیوست ذکر گردیده است.</a:t>
            </a:r>
            <a:endParaRPr lang="fa-IR" b="1" dirty="0">
              <a:cs typeface="B Titr" panose="00000700000000000000" pitchFamily="2" charset="-78"/>
            </a:endParaRPr>
          </a:p>
        </p:txBody>
      </p:sp>
    </p:spTree>
    <p:extLst>
      <p:ext uri="{BB962C8B-B14F-4D97-AF65-F5344CB8AC3E}">
        <p14:creationId xmlns:p14="http://schemas.microsoft.com/office/powerpoint/2010/main" val="3509230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4268</TotalTime>
  <Words>1148</Words>
  <Application>Microsoft Office PowerPoint</Application>
  <PresentationFormat>On-screen Show (4:3)</PresentationFormat>
  <Paragraphs>86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            شبیه‌سازی عددی اثر اریفیس‌های بیضوی با نسبت منظری متفاوت در شکست جت مایع  محمد مهدی نصیری مرداد 94 MarketCode.ir    </vt:lpstr>
      <vt:lpstr> </vt:lpstr>
      <vt:lpstr>PowerPoint Presentation</vt:lpstr>
      <vt:lpstr>شبیه‌سازی در نرم‌افزار متن‌باز openFoam</vt:lpstr>
      <vt:lpstr>شبیه‌سازی در نرم‌افزار متن‌باز openFoam</vt:lpstr>
      <vt:lpstr>شبیه‌سازی در نرم‌افزار متن‌باز openFoam</vt:lpstr>
      <vt:lpstr>شبیه‌سازی در نرم‌افزار متن‌باز openFoam</vt:lpstr>
      <vt:lpstr>شبیه‌سازی در نرم‌افزار متن‌باز openFoam</vt:lpstr>
      <vt:lpstr>شبیه‌سازی در نرم‌افزار متن‌باز openFoam</vt:lpstr>
      <vt:lpstr>شبیه‌سازی در نرم‌افزار متن‌باز openFoam</vt:lpstr>
      <vt:lpstr>شبیه‌سازی در نرم‌افزار متن‌باز openFoam</vt:lpstr>
      <vt:lpstr>شبیه‌سازی در نرم‌افزار متن‌باز openFoam</vt:lpstr>
      <vt:lpstr>نتایج حاصل از شبیه‌سازی</vt:lpstr>
      <vt:lpstr>آنچه در این تحقیق خواهید آموخت</vt:lpstr>
      <vt:lpstr>کاربردهای دیگر</vt:lpstr>
      <vt:lpstr>نکات و الزامات</vt:lpstr>
      <vt:lpstr>مقالات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sadegh</cp:lastModifiedBy>
  <cp:revision>207</cp:revision>
  <dcterms:created xsi:type="dcterms:W3CDTF">2006-08-16T00:00:00Z</dcterms:created>
  <dcterms:modified xsi:type="dcterms:W3CDTF">2015-10-05T06:32:48Z</dcterms:modified>
</cp:coreProperties>
</file>