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5"/>
  </p:notesMasterIdLst>
  <p:sldIdLst>
    <p:sldId id="332" r:id="rId2"/>
    <p:sldId id="257" r:id="rId3"/>
    <p:sldId id="268" r:id="rId4"/>
    <p:sldId id="317" r:id="rId5"/>
    <p:sldId id="318" r:id="rId6"/>
    <p:sldId id="320" r:id="rId7"/>
    <p:sldId id="323" r:id="rId8"/>
    <p:sldId id="324" r:id="rId9"/>
    <p:sldId id="325" r:id="rId10"/>
    <p:sldId id="326" r:id="rId11"/>
    <p:sldId id="327" r:id="rId12"/>
    <p:sldId id="330" r:id="rId13"/>
    <p:sldId id="33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9AFE9F"/>
    <a:srgbClr val="B0F5A7"/>
    <a:srgbClr val="5DA1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43" autoAdjust="0"/>
    <p:restoredTop sz="94337" autoAdjust="0"/>
  </p:normalViewPr>
  <p:slideViewPr>
    <p:cSldViewPr snapToGrid="0">
      <p:cViewPr>
        <p:scale>
          <a:sx n="60" d="100"/>
          <a:sy n="60" d="100"/>
        </p:scale>
        <p:origin x="-1194" y="-288"/>
      </p:cViewPr>
      <p:guideLst>
        <p:guide orient="horz" pos="2160"/>
        <p:guide pos="3840"/>
      </p:guideLst>
    </p:cSldViewPr>
  </p:slideViewPr>
  <p:outlineViewPr>
    <p:cViewPr>
      <p:scale>
        <a:sx n="33" d="100"/>
        <a:sy n="33" d="100"/>
      </p:scale>
      <p:origin x="0" y="-8226"/>
    </p:cViewPr>
  </p:outlineViewPr>
  <p:notesTextViewPr>
    <p:cViewPr>
      <p:scale>
        <a:sx n="1" d="1"/>
        <a:sy n="1" d="1"/>
      </p:scale>
      <p:origin x="0" y="0"/>
    </p:cViewPr>
  </p:notesTextViewPr>
  <p:sorterViewPr>
    <p:cViewPr>
      <p:scale>
        <a:sx n="100" d="100"/>
        <a:sy n="100" d="100"/>
      </p:scale>
      <p:origin x="0" y="-83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10" Type="http://schemas.openxmlformats.org/officeDocument/2006/relationships/image" Target="../media/image15.wmf"/><Relationship Id="rId4" Type="http://schemas.openxmlformats.org/officeDocument/2006/relationships/image" Target="../media/image9.wmf"/><Relationship Id="rId9"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181125-3E44-4947-B156-E2A4C82EBBF9}" type="datetimeFigureOut">
              <a:rPr lang="en-US" smtClean="0"/>
              <a:t>7/29/2015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241348-6C4B-4EA2-AC05-0AC47DCBBE7F}" type="slidenum">
              <a:rPr lang="en-US" smtClean="0"/>
              <a:t>‹#›</a:t>
            </a:fld>
            <a:endParaRPr lang="en-US"/>
          </a:p>
        </p:txBody>
      </p:sp>
    </p:spTree>
    <p:extLst>
      <p:ext uri="{BB962C8B-B14F-4D97-AF65-F5344CB8AC3E}">
        <p14:creationId xmlns:p14="http://schemas.microsoft.com/office/powerpoint/2010/main" val="2216668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241348-6C4B-4EA2-AC05-0AC47DCBBE7F}" type="slidenum">
              <a:rPr lang="en-US" smtClean="0"/>
              <a:t>3</a:t>
            </a:fld>
            <a:endParaRPr lang="en-US"/>
          </a:p>
        </p:txBody>
      </p:sp>
    </p:spTree>
    <p:extLst>
      <p:ext uri="{BB962C8B-B14F-4D97-AF65-F5344CB8AC3E}">
        <p14:creationId xmlns:p14="http://schemas.microsoft.com/office/powerpoint/2010/main" val="21347501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FB22C03-2917-442E-9BF3-B3DAEA62E0C4}" type="datetimeFigureOut">
              <a:rPr lang="en-US" smtClean="0"/>
              <a:t>7/29/2015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A0DE185-BF3C-4640-8744-1C0718CE961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B22C03-2917-442E-9BF3-B3DAEA62E0C4}" type="datetimeFigureOut">
              <a:rPr lang="en-US" smtClean="0"/>
              <a:t>7/29/2015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0DE185-BF3C-4640-8744-1C0718CE961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B22C03-2917-442E-9BF3-B3DAEA62E0C4}" type="datetimeFigureOut">
              <a:rPr lang="en-US" smtClean="0"/>
              <a:t>7/29/2015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0DE185-BF3C-4640-8744-1C0718CE961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B22C03-2917-442E-9BF3-B3DAEA62E0C4}" type="datetimeFigureOut">
              <a:rPr lang="en-US" smtClean="0"/>
              <a:t>7/29/2015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0DE185-BF3C-4640-8744-1C0718CE961A}"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FB22C03-2917-442E-9BF3-B3DAEA62E0C4}" type="datetimeFigureOut">
              <a:rPr lang="en-US" smtClean="0"/>
              <a:t>7/29/2015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0DE185-BF3C-4640-8744-1C0718CE961A}" type="slidenum">
              <a:rPr lang="en-US" smtClean="0"/>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B22C03-2917-442E-9BF3-B3DAEA62E0C4}" type="datetimeFigureOut">
              <a:rPr lang="en-US" smtClean="0"/>
              <a:t>7/29/2015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A0DE185-BF3C-4640-8744-1C0718CE961A}"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FB22C03-2917-442E-9BF3-B3DAEA62E0C4}" type="datetimeFigureOut">
              <a:rPr lang="en-US" smtClean="0"/>
              <a:t>7/29/2015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A0DE185-BF3C-4640-8744-1C0718CE961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FB22C03-2917-442E-9BF3-B3DAEA62E0C4}" type="datetimeFigureOut">
              <a:rPr lang="en-US" smtClean="0"/>
              <a:t>7/29/2015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A0DE185-BF3C-4640-8744-1C0718CE961A}"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FB22C03-2917-442E-9BF3-B3DAEA62E0C4}" type="datetimeFigureOut">
              <a:rPr lang="en-US" smtClean="0"/>
              <a:t>7/29/2015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A0DE185-BF3C-4640-8744-1C0718CE961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EFB22C03-2917-442E-9BF3-B3DAEA62E0C4}" type="datetimeFigureOut">
              <a:rPr lang="en-US" smtClean="0"/>
              <a:t>7/29/2015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A0DE185-BF3C-4640-8744-1C0718CE961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FB22C03-2917-442E-9BF3-B3DAEA62E0C4}" type="datetimeFigureOut">
              <a:rPr lang="en-US" smtClean="0"/>
              <a:t>7/29/2015</a:t>
            </a:fld>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A0DE185-BF3C-4640-8744-1C0718CE961A}" type="slidenum">
              <a:rPr lang="en-US" smtClean="0"/>
              <a:t>‹#›</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5"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5"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EFB22C03-2917-442E-9BF3-B3DAEA62E0C4}" type="datetimeFigureOut">
              <a:rPr lang="en-US" smtClean="0"/>
              <a:t>7/29/2015</a:t>
            </a:fld>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5A0DE185-BF3C-4640-8744-1C0718CE961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29.tiff"/><Relationship Id="rId3" Type="http://schemas.openxmlformats.org/officeDocument/2006/relationships/image" Target="../media/image24.png"/><Relationship Id="rId7" Type="http://schemas.openxmlformats.org/officeDocument/2006/relationships/image" Target="../media/image28.tif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7.tiff"/><Relationship Id="rId11" Type="http://schemas.openxmlformats.org/officeDocument/2006/relationships/image" Target="../media/image23.wmf"/><Relationship Id="rId5" Type="http://schemas.openxmlformats.org/officeDocument/2006/relationships/image" Target="../media/image26.tiff"/><Relationship Id="rId10" Type="http://schemas.openxmlformats.org/officeDocument/2006/relationships/oleObject" Target="../embeddings/oleObject13.bin"/><Relationship Id="rId4" Type="http://schemas.openxmlformats.org/officeDocument/2006/relationships/image" Target="../media/image25.png"/><Relationship Id="rId9" Type="http://schemas.openxmlformats.org/officeDocument/2006/relationships/image" Target="../media/image30.tif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oleObject" Target="../embeddings/oleObject5.bin"/><Relationship Id="rId18" Type="http://schemas.openxmlformats.org/officeDocument/2006/relationships/image" Target="../media/image12.wmf"/><Relationship Id="rId3" Type="http://schemas.openxmlformats.org/officeDocument/2006/relationships/oleObject" Target="../embeddings/oleObject1.bin"/><Relationship Id="rId21" Type="http://schemas.openxmlformats.org/officeDocument/2006/relationships/oleObject" Target="../embeddings/oleObject9.bin"/><Relationship Id="rId7" Type="http://schemas.openxmlformats.org/officeDocument/2006/relationships/oleObject" Target="../embeddings/oleObject3.bin"/><Relationship Id="rId12" Type="http://schemas.openxmlformats.org/officeDocument/2006/relationships/image" Target="../media/image9.wmf"/><Relationship Id="rId17" Type="http://schemas.openxmlformats.org/officeDocument/2006/relationships/oleObject" Target="../embeddings/oleObject7.bin"/><Relationship Id="rId2" Type="http://schemas.openxmlformats.org/officeDocument/2006/relationships/slideLayout" Target="../slideLayouts/slideLayout2.xml"/><Relationship Id="rId16" Type="http://schemas.openxmlformats.org/officeDocument/2006/relationships/image" Target="../media/image11.wmf"/><Relationship Id="rId20" Type="http://schemas.openxmlformats.org/officeDocument/2006/relationships/image" Target="../media/image13.wmf"/><Relationship Id="rId1" Type="http://schemas.openxmlformats.org/officeDocument/2006/relationships/vmlDrawing" Target="../drawings/vmlDrawing1.vml"/><Relationship Id="rId6" Type="http://schemas.openxmlformats.org/officeDocument/2006/relationships/image" Target="../media/image7.wmf"/><Relationship Id="rId11" Type="http://schemas.openxmlformats.org/officeDocument/2006/relationships/oleObject" Target="../embeddings/oleObject4.bin"/><Relationship Id="rId24" Type="http://schemas.openxmlformats.org/officeDocument/2006/relationships/image" Target="../media/image15.wmf"/><Relationship Id="rId5" Type="http://schemas.openxmlformats.org/officeDocument/2006/relationships/oleObject" Target="../embeddings/oleObject2.bin"/><Relationship Id="rId15" Type="http://schemas.openxmlformats.org/officeDocument/2006/relationships/oleObject" Target="../embeddings/oleObject6.bin"/><Relationship Id="rId23" Type="http://schemas.openxmlformats.org/officeDocument/2006/relationships/oleObject" Target="../embeddings/oleObject10.bin"/><Relationship Id="rId10" Type="http://schemas.openxmlformats.org/officeDocument/2006/relationships/image" Target="../media/image17.png"/><Relationship Id="rId19" Type="http://schemas.openxmlformats.org/officeDocument/2006/relationships/oleObject" Target="../embeddings/oleObject8.bin"/><Relationship Id="rId4" Type="http://schemas.openxmlformats.org/officeDocument/2006/relationships/image" Target="../media/image6.wmf"/><Relationship Id="rId14" Type="http://schemas.openxmlformats.org/officeDocument/2006/relationships/image" Target="../media/image10.wmf"/><Relationship Id="rId22" Type="http://schemas.openxmlformats.org/officeDocument/2006/relationships/image" Target="../media/image14.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7.wmf"/><Relationship Id="rId5" Type="http://schemas.openxmlformats.org/officeDocument/2006/relationships/oleObject" Target="../embeddings/oleObject12.bin"/><Relationship Id="rId4" Type="http://schemas.openxmlformats.org/officeDocument/2006/relationships/image" Target="../media/image16.wmf"/></Relationships>
</file>

<file path=ppt/slides/_rels/slide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rtl="1">
              <a:buNone/>
            </a:pPr>
            <a:endParaRPr lang="en-US" sz="2800" dirty="0" smtClean="0">
              <a:solidFill>
                <a:schemeClr val="accent2"/>
              </a:solidFill>
              <a:cs typeface="B Titr" pitchFamily="2" charset="-78"/>
            </a:endParaRPr>
          </a:p>
          <a:p>
            <a:pPr marL="109728" indent="0" algn="ctr" rtl="1">
              <a:buNone/>
            </a:pPr>
            <a:r>
              <a:rPr lang="fa-IR" sz="2800" dirty="0" smtClean="0">
                <a:solidFill>
                  <a:srgbClr val="FF0000"/>
                </a:solidFill>
                <a:cs typeface="B Titr" pitchFamily="2" charset="-78"/>
              </a:rPr>
              <a:t>پیاده </a:t>
            </a:r>
            <a:r>
              <a:rPr lang="fa-IR" sz="2800" dirty="0">
                <a:solidFill>
                  <a:srgbClr val="FF0000"/>
                </a:solidFill>
                <a:cs typeface="B Titr" pitchFamily="2" charset="-78"/>
              </a:rPr>
              <a:t>سازی معادله انرژی و مدل انتقال جرم در حلگر </a:t>
            </a:r>
            <a:r>
              <a:rPr lang="fa-IR" sz="2800" dirty="0" smtClean="0">
                <a:solidFill>
                  <a:srgbClr val="FF0000"/>
                </a:solidFill>
                <a:cs typeface="B Titr" pitchFamily="2" charset="-78"/>
              </a:rPr>
              <a:t>اینترفوم</a:t>
            </a:r>
            <a:endParaRPr lang="en-US" sz="2800" dirty="0" smtClean="0">
              <a:solidFill>
                <a:srgbClr val="FF0000"/>
              </a:solidFill>
              <a:cs typeface="B Titr" pitchFamily="2" charset="-78"/>
            </a:endParaRPr>
          </a:p>
          <a:p>
            <a:pPr marL="109728" indent="0" algn="ctr" rtl="1">
              <a:buNone/>
            </a:pPr>
            <a:r>
              <a:rPr lang="en-US" sz="2800" dirty="0">
                <a:solidFill>
                  <a:srgbClr val="FF0000"/>
                </a:solidFill>
                <a:cs typeface="B Titr" pitchFamily="2" charset="-78"/>
              </a:rPr>
              <a:t/>
            </a:r>
            <a:br>
              <a:rPr lang="en-US" sz="2800" dirty="0">
                <a:solidFill>
                  <a:srgbClr val="FF0000"/>
                </a:solidFill>
                <a:cs typeface="B Titr" pitchFamily="2" charset="-78"/>
              </a:rPr>
            </a:br>
            <a:r>
              <a:rPr lang="fa-IR" sz="2800" dirty="0">
                <a:solidFill>
                  <a:srgbClr val="FF0000"/>
                </a:solidFill>
                <a:cs typeface="B Titr" pitchFamily="2" charset="-78"/>
              </a:rPr>
              <a:t>جهت شبیه سازی پدیده میعان</a:t>
            </a:r>
            <a:r>
              <a:rPr lang="en-US" sz="2800" dirty="0">
                <a:solidFill>
                  <a:srgbClr val="FF0000"/>
                </a:solidFill>
                <a:latin typeface="Times New Roman" pitchFamily="18" charset="0"/>
                <a:cs typeface="B Titr" pitchFamily="2" charset="-78"/>
              </a:rPr>
              <a:t>(</a:t>
            </a:r>
            <a:r>
              <a:rPr lang="en-US" sz="2800" dirty="0" err="1">
                <a:solidFill>
                  <a:srgbClr val="FF0000"/>
                </a:solidFill>
                <a:latin typeface="Times New Roman" pitchFamily="18" charset="0"/>
                <a:cs typeface="B Titr" pitchFamily="2" charset="-78"/>
              </a:rPr>
              <a:t>CondVOFFoam</a:t>
            </a:r>
            <a:r>
              <a:rPr lang="en-US" sz="2800" dirty="0">
                <a:solidFill>
                  <a:srgbClr val="FF0000"/>
                </a:solidFill>
                <a:latin typeface="Times New Roman" pitchFamily="18" charset="0"/>
                <a:cs typeface="B Titr" pitchFamily="2" charset="-78"/>
              </a:rPr>
              <a:t>)</a:t>
            </a:r>
            <a:r>
              <a:rPr lang="en-US" sz="2800" dirty="0">
                <a:solidFill>
                  <a:srgbClr val="FF0000"/>
                </a:solidFill>
                <a:cs typeface="B Titr" pitchFamily="2" charset="-78"/>
              </a:rPr>
              <a:t/>
            </a:r>
            <a:br>
              <a:rPr lang="en-US" sz="2800" dirty="0">
                <a:solidFill>
                  <a:srgbClr val="FF0000"/>
                </a:solidFill>
                <a:cs typeface="B Titr" pitchFamily="2" charset="-78"/>
              </a:rPr>
            </a:br>
            <a:r>
              <a:rPr lang="en-US" sz="2800" dirty="0">
                <a:solidFill>
                  <a:schemeClr val="bg1"/>
                </a:solidFill>
                <a:cs typeface="B Titr" pitchFamily="2" charset="-78"/>
              </a:rPr>
              <a:t/>
            </a:r>
            <a:br>
              <a:rPr lang="en-US" sz="2800" dirty="0">
                <a:solidFill>
                  <a:schemeClr val="bg1"/>
                </a:solidFill>
                <a:cs typeface="B Titr" pitchFamily="2" charset="-78"/>
              </a:rPr>
            </a:br>
            <a:r>
              <a:rPr lang="fa-IR" sz="2800" dirty="0">
                <a:solidFill>
                  <a:srgbClr val="00B050"/>
                </a:solidFill>
                <a:cs typeface="B Titr" pitchFamily="2" charset="-78"/>
              </a:rPr>
              <a:t>محمد بحرینی</a:t>
            </a:r>
            <a:r>
              <a:rPr lang="en-US" sz="2800" dirty="0">
                <a:cs typeface="B Titr" pitchFamily="2" charset="-78"/>
              </a:rPr>
              <a:t/>
            </a:r>
            <a:br>
              <a:rPr lang="en-US" sz="2800" dirty="0">
                <a:cs typeface="B Titr" pitchFamily="2" charset="-78"/>
              </a:rPr>
            </a:br>
            <a:r>
              <a:rPr lang="fa-IR" sz="2800" dirty="0">
                <a:solidFill>
                  <a:srgbClr val="FF0000"/>
                </a:solidFill>
                <a:cs typeface="B Titr" panose="00000700000000000000" pitchFamily="2" charset="-78"/>
              </a:rPr>
              <a:t/>
            </a:r>
            <a:br>
              <a:rPr lang="fa-IR" sz="2800" dirty="0">
                <a:solidFill>
                  <a:srgbClr val="FF0000"/>
                </a:solidFill>
                <a:cs typeface="B Titr" panose="00000700000000000000" pitchFamily="2" charset="-78"/>
              </a:rPr>
            </a:br>
            <a:r>
              <a:rPr lang="fa-IR" sz="2800" dirty="0">
                <a:solidFill>
                  <a:srgbClr val="00B050"/>
                </a:solidFill>
                <a:cs typeface="B Titr" pitchFamily="2" charset="-78"/>
              </a:rPr>
              <a:t>تیر94</a:t>
            </a:r>
            <a:r>
              <a:rPr lang="en-US" sz="2400" dirty="0">
                <a:solidFill>
                  <a:srgbClr val="00B050"/>
                </a:solidFill>
                <a:cs typeface="B Nazanin" pitchFamily="2" charset="-78"/>
              </a:rPr>
              <a:t/>
            </a:r>
            <a:br>
              <a:rPr lang="en-US" sz="2400" dirty="0">
                <a:solidFill>
                  <a:srgbClr val="00B050"/>
                </a:solidFill>
                <a:cs typeface="B Nazanin" pitchFamily="2" charset="-78"/>
              </a:rPr>
            </a:br>
            <a:endParaRPr lang="en-US" dirty="0"/>
          </a:p>
        </p:txBody>
      </p:sp>
      <p:sp>
        <p:nvSpPr>
          <p:cNvPr id="3" name="Title 2"/>
          <p:cNvSpPr>
            <a:spLocks noGrp="1"/>
          </p:cNvSpPr>
          <p:nvPr>
            <p:ph type="title"/>
          </p:nvPr>
        </p:nvSpPr>
        <p:spPr/>
        <p:txBody>
          <a:bodyPr/>
          <a:lstStyle/>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38762" y="430924"/>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603" y="155676"/>
            <a:ext cx="1869831" cy="1654079"/>
          </a:xfrm>
          <a:prstGeom prst="rect">
            <a:avLst/>
          </a:prstGeom>
        </p:spPr>
      </p:pic>
      <p:sp>
        <p:nvSpPr>
          <p:cNvPr id="6" name="Rectangle 5"/>
          <p:cNvSpPr/>
          <p:nvPr/>
        </p:nvSpPr>
        <p:spPr>
          <a:xfrm>
            <a:off x="5011889" y="5561865"/>
            <a:ext cx="2654894" cy="553998"/>
          </a:xfrm>
          <a:prstGeom prst="rect">
            <a:avLst/>
          </a:prstGeom>
        </p:spPr>
        <p:txBody>
          <a:bodyPr wrap="none">
            <a:spAutoFit/>
          </a:bodyPr>
          <a:lstStyle/>
          <a:p>
            <a:r>
              <a:rPr lang="en-US" sz="3000" b="1" dirty="0">
                <a:solidFill>
                  <a:srgbClr val="0000FF"/>
                </a:solidFill>
                <a:latin typeface="Times New Roman" panose="02020603050405020304" pitchFamily="18" charset="0"/>
                <a:cs typeface="Times New Roman" panose="02020603050405020304" pitchFamily="18" charset="0"/>
              </a:rPr>
              <a:t>MarketCode.ir</a:t>
            </a:r>
            <a:endParaRPr lang="en-US" sz="3000" b="1" dirty="0"/>
          </a:p>
        </p:txBody>
      </p:sp>
    </p:spTree>
    <p:extLst>
      <p:ext uri="{BB962C8B-B14F-4D97-AF65-F5344CB8AC3E}">
        <p14:creationId xmlns:p14="http://schemas.microsoft.com/office/powerpoint/2010/main" val="1786226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340069"/>
            <a:ext cx="11104179" cy="4984531"/>
          </a:xfrm>
        </p:spPr>
        <p:txBody>
          <a:bodyPr>
            <a:normAutofit/>
          </a:bodyPr>
          <a:lstStyle/>
          <a:p>
            <a:pPr algn="r" rtl="1">
              <a:lnSpc>
                <a:spcPct val="200000"/>
              </a:lnSpc>
              <a:buClrTx/>
              <a:buFont typeface="Wingdings" pitchFamily="2" charset="2"/>
              <a:buChar char="§"/>
            </a:pPr>
            <a:r>
              <a:rPr lang="fa-IR" sz="2400" dirty="0" smtClean="0">
                <a:cs typeface="B Titr" pitchFamily="2" charset="-78"/>
              </a:rPr>
              <a:t>نحوه گسسته سازی معادلات ناویر استوکس همراه با انتقال جرم</a:t>
            </a:r>
            <a:endParaRPr lang="en-US" sz="2400" dirty="0" smtClean="0">
              <a:cs typeface="B Titr" pitchFamily="2" charset="-78"/>
            </a:endParaRPr>
          </a:p>
          <a:p>
            <a:pPr algn="r" rtl="1">
              <a:lnSpc>
                <a:spcPct val="200000"/>
              </a:lnSpc>
              <a:buClrTx/>
              <a:buFont typeface="Wingdings" pitchFamily="2" charset="2"/>
              <a:buChar char="§"/>
            </a:pPr>
            <a:r>
              <a:rPr lang="fa-IR" sz="2400" dirty="0" smtClean="0">
                <a:cs typeface="B Titr" pitchFamily="2" charset="-78"/>
              </a:rPr>
              <a:t>نحوه پیاده سازی</a:t>
            </a:r>
            <a:r>
              <a:rPr lang="en-US" sz="2400" dirty="0" smtClean="0">
                <a:cs typeface="B Titr" pitchFamily="2" charset="-78"/>
              </a:rPr>
              <a:t> </a:t>
            </a:r>
            <a:r>
              <a:rPr lang="fa-IR" sz="2400" dirty="0" smtClean="0">
                <a:cs typeface="B Titr" pitchFamily="2" charset="-78"/>
              </a:rPr>
              <a:t>معادله انرژی</a:t>
            </a:r>
          </a:p>
          <a:p>
            <a:pPr algn="r" rtl="1">
              <a:lnSpc>
                <a:spcPct val="200000"/>
              </a:lnSpc>
              <a:buClrTx/>
              <a:buFont typeface="Wingdings" pitchFamily="2" charset="2"/>
              <a:buChar char="§"/>
            </a:pPr>
            <a:r>
              <a:rPr lang="fa-IR" sz="2400" dirty="0" smtClean="0">
                <a:cs typeface="B Titr" pitchFamily="2" charset="-78"/>
              </a:rPr>
              <a:t>نحوه پیاده سازی مدل انتقال جرم</a:t>
            </a:r>
          </a:p>
          <a:p>
            <a:pPr algn="just" rtl="1">
              <a:lnSpc>
                <a:spcPct val="200000"/>
              </a:lnSpc>
              <a:buClrTx/>
              <a:buFont typeface="Wingdings" pitchFamily="2" charset="2"/>
              <a:buChar char="§"/>
            </a:pPr>
            <a:r>
              <a:rPr lang="fa-IR" sz="2400" dirty="0" smtClean="0">
                <a:cs typeface="B Titr" pitchFamily="2" charset="-78"/>
              </a:rPr>
              <a:t>نحوه </a:t>
            </a:r>
            <a:r>
              <a:rPr lang="fa-IR" sz="2400" dirty="0">
                <a:cs typeface="B Titr" pitchFamily="2" charset="-78"/>
              </a:rPr>
              <a:t>اعمال شرایط مرزی در کد متن باز اپن </a:t>
            </a:r>
            <a:r>
              <a:rPr lang="fa-IR" sz="2400" dirty="0" smtClean="0">
                <a:cs typeface="B Titr" pitchFamily="2" charset="-78"/>
              </a:rPr>
              <a:t>فوم</a:t>
            </a:r>
          </a:p>
          <a:p>
            <a:pPr algn="just" rtl="1">
              <a:lnSpc>
                <a:spcPct val="200000"/>
              </a:lnSpc>
              <a:buClrTx/>
              <a:buFont typeface="Wingdings" pitchFamily="2" charset="2"/>
              <a:buChar char="§"/>
            </a:pPr>
            <a:r>
              <a:rPr lang="fa-IR" sz="2400" dirty="0" smtClean="0">
                <a:cs typeface="B Titr" pitchFamily="2" charset="-78"/>
              </a:rPr>
              <a:t>پیاده سازی کد </a:t>
            </a:r>
            <a:r>
              <a:rPr lang="en-US" sz="2400" dirty="0" smtClean="0">
                <a:latin typeface="Times New Roman" pitchFamily="18" charset="0"/>
                <a:cs typeface="B Titr" pitchFamily="2" charset="-78"/>
              </a:rPr>
              <a:t>Swak4Foam</a:t>
            </a:r>
            <a:r>
              <a:rPr lang="fa-IR" sz="2400" dirty="0" smtClean="0">
                <a:cs typeface="B Titr" pitchFamily="2" charset="-78"/>
              </a:rPr>
              <a:t> جهت خروجی گرفتن از نتایج</a:t>
            </a:r>
            <a:endParaRPr lang="fa-IR" sz="2400" dirty="0">
              <a:cs typeface="B Titr" pitchFamily="2" charset="-78"/>
            </a:endParaRPr>
          </a:p>
          <a:p>
            <a:pPr algn="just" rtl="1">
              <a:lnSpc>
                <a:spcPct val="200000"/>
              </a:lnSpc>
              <a:buClrTx/>
              <a:buFont typeface="Wingdings" pitchFamily="2" charset="2"/>
              <a:buChar char="§"/>
            </a:pPr>
            <a:r>
              <a:rPr lang="fa-IR" sz="2400" dirty="0" smtClean="0">
                <a:cs typeface="B Titr" pitchFamily="2" charset="-78"/>
              </a:rPr>
              <a:t>نحوه </a:t>
            </a:r>
            <a:r>
              <a:rPr lang="fa-IR" sz="2400" dirty="0">
                <a:cs typeface="B Titr" pitchFamily="2" charset="-78"/>
              </a:rPr>
              <a:t>شبکه بندی مسئله در کد متن باز اپن فوم</a:t>
            </a:r>
            <a:endParaRPr lang="en-US" sz="2400" dirty="0">
              <a:cs typeface="B Titr" pitchFamily="2" charset="-78"/>
            </a:endParaRPr>
          </a:p>
          <a:p>
            <a:pPr>
              <a:buClrTx/>
              <a:buFont typeface="Wingdings" pitchFamily="2" charset="2"/>
              <a:buChar char="§"/>
            </a:pPr>
            <a:endParaRPr lang="fa-IR" sz="2400" dirty="0" smtClean="0">
              <a:cs typeface="B Nazanin" pitchFamily="2" charset="-78"/>
            </a:endParaRPr>
          </a:p>
          <a:p>
            <a:pPr marL="0" indent="0">
              <a:buClrTx/>
              <a:buNone/>
            </a:pPr>
            <a:endParaRPr lang="en-US" sz="2400" dirty="0">
              <a:cs typeface="B Nazanin" pitchFamily="2" charset="-78"/>
            </a:endParaRPr>
          </a:p>
        </p:txBody>
      </p:sp>
      <p:sp>
        <p:nvSpPr>
          <p:cNvPr id="7" name="Title 1"/>
          <p:cNvSpPr txBox="1">
            <a:spLocks/>
          </p:cNvSpPr>
          <p:nvPr/>
        </p:nvSpPr>
        <p:spPr>
          <a:xfrm>
            <a:off x="710707" y="626770"/>
            <a:ext cx="10972800" cy="655789"/>
          </a:xfrm>
          <a:prstGeom prst="rect">
            <a:avLst/>
          </a:prstGeom>
        </p:spPr>
        <p:txBody>
          <a:bodyPr vert="horz" lIns="0" rIns="0" bIns="0" anchor="b">
            <a:norm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fa-IR" sz="2400" b="1" dirty="0" smtClean="0">
                <a:solidFill>
                  <a:srgbClr val="FF0000"/>
                </a:solidFill>
                <a:cs typeface="B Titr" pitchFamily="2" charset="-78"/>
              </a:rPr>
              <a:t>آنچه در این مستند خواهید آموخت</a:t>
            </a:r>
            <a:endParaRPr lang="en-US" sz="2400" b="1" dirty="0">
              <a:solidFill>
                <a:srgbClr val="FF0000"/>
              </a:solidFill>
              <a:latin typeface="+mn-lt"/>
              <a:ea typeface="+mn-ea"/>
              <a:cs typeface="B Titr" pitchFamily="2" charset="-78"/>
            </a:endParaRPr>
          </a:p>
        </p:txBody>
      </p:sp>
    </p:spTree>
    <p:extLst>
      <p:ext uri="{BB962C8B-B14F-4D97-AF65-F5344CB8AC3E}">
        <p14:creationId xmlns:p14="http://schemas.microsoft.com/office/powerpoint/2010/main" val="4189701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710707" y="626770"/>
            <a:ext cx="10972800" cy="655789"/>
          </a:xfrm>
          <a:prstGeom prst="rect">
            <a:avLst/>
          </a:prstGeom>
        </p:spPr>
        <p:txBody>
          <a:bodyPr vert="horz" lIns="0" rIns="0" bIns="0" anchor="b">
            <a:norm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fa-IR" sz="2400" b="1" dirty="0" smtClean="0">
                <a:solidFill>
                  <a:srgbClr val="FF0000"/>
                </a:solidFill>
                <a:cs typeface="B Titr" pitchFamily="2" charset="-78"/>
              </a:rPr>
              <a:t>اعتبار سنجی حلگر </a:t>
            </a:r>
            <a:r>
              <a:rPr lang="en-US" sz="2400" b="1" dirty="0" smtClean="0">
                <a:solidFill>
                  <a:srgbClr val="FF0000"/>
                </a:solidFill>
                <a:latin typeface="Times New Roman" pitchFamily="18" charset="0"/>
                <a:cs typeface="Times New Roman" pitchFamily="18" charset="0"/>
              </a:rPr>
              <a:t>CondVOFFoam</a:t>
            </a:r>
            <a:endParaRPr lang="en-US" sz="2400" b="1" dirty="0">
              <a:solidFill>
                <a:srgbClr val="FF0000"/>
              </a:solidFill>
              <a:latin typeface="+mn-lt"/>
              <a:ea typeface="+mn-ea"/>
              <a:cs typeface="B Titr" pitchFamily="2" charset="-78"/>
            </a:endParaRPr>
          </a:p>
        </p:txBody>
      </p:sp>
      <p:sp>
        <p:nvSpPr>
          <p:cNvPr id="5" name="Rectangle 4"/>
          <p:cNvSpPr/>
          <p:nvPr/>
        </p:nvSpPr>
        <p:spPr>
          <a:xfrm>
            <a:off x="6197107" y="1728524"/>
            <a:ext cx="5533827" cy="2131353"/>
          </a:xfrm>
          <a:prstGeom prst="rect">
            <a:avLst/>
          </a:prstGeom>
        </p:spPr>
        <p:txBody>
          <a:bodyPr wrap="square">
            <a:spAutoFit/>
          </a:bodyPr>
          <a:lstStyle/>
          <a:p>
            <a:pPr marL="342900" indent="-342900" algn="r" rtl="1">
              <a:lnSpc>
                <a:spcPct val="150000"/>
              </a:lnSpc>
              <a:spcBef>
                <a:spcPct val="0"/>
              </a:spcBef>
              <a:buFont typeface="Wingdings" pitchFamily="2" charset="2"/>
              <a:buChar char="ü"/>
              <a:defRPr/>
            </a:pPr>
            <a:r>
              <a:rPr lang="fa-IR" sz="2400" dirty="0" smtClean="0">
                <a:solidFill>
                  <a:srgbClr val="0070C0"/>
                </a:solidFill>
                <a:ea typeface="Calibri"/>
                <a:cs typeface="B Titr" pitchFamily="2" charset="-78"/>
              </a:rPr>
              <a:t>آزمون</a:t>
            </a:r>
            <a:r>
              <a:rPr lang="en-US" sz="2400" dirty="0" smtClean="0">
                <a:solidFill>
                  <a:srgbClr val="0070C0"/>
                </a:solidFill>
                <a:ea typeface="Calibri"/>
                <a:cs typeface="B Titr" pitchFamily="2" charset="-78"/>
              </a:rPr>
              <a:t> </a:t>
            </a:r>
            <a:r>
              <a:rPr lang="fa-IR" sz="2400" dirty="0" smtClean="0">
                <a:solidFill>
                  <a:srgbClr val="0070C0"/>
                </a:solidFill>
                <a:ea typeface="Calibri"/>
                <a:cs typeface="B Titr" pitchFamily="2" charset="-78"/>
              </a:rPr>
              <a:t>استفان (حالت میعان)</a:t>
            </a:r>
          </a:p>
          <a:p>
            <a:pPr marL="457200" indent="-457200" algn="r" rtl="1">
              <a:lnSpc>
                <a:spcPct val="150000"/>
              </a:lnSpc>
              <a:spcBef>
                <a:spcPct val="0"/>
              </a:spcBef>
              <a:buFont typeface="Wingdings" pitchFamily="2" charset="2"/>
              <a:buChar char="ü"/>
              <a:defRPr/>
            </a:pPr>
            <a:r>
              <a:rPr lang="fa-IR" sz="2200" cap="all" dirty="0">
                <a:solidFill>
                  <a:srgbClr val="0070C0"/>
                </a:solidFill>
                <a:latin typeface="Calibri Light"/>
                <a:cs typeface="B Titr" pitchFamily="2" charset="-78"/>
              </a:rPr>
              <a:t>مقایسه با حل </a:t>
            </a:r>
            <a:r>
              <a:rPr lang="fa-IR" sz="2200" cap="all" dirty="0" smtClean="0">
                <a:solidFill>
                  <a:srgbClr val="0070C0"/>
                </a:solidFill>
                <a:latin typeface="Calibri Light"/>
                <a:cs typeface="B Titr" pitchFamily="2" charset="-78"/>
              </a:rPr>
              <a:t>تحلیلی سطح </a:t>
            </a:r>
            <a:r>
              <a:rPr lang="fa-IR" sz="2200" cap="all" dirty="0">
                <a:solidFill>
                  <a:srgbClr val="0070C0"/>
                </a:solidFill>
                <a:latin typeface="Calibri Light"/>
                <a:cs typeface="B Titr" pitchFamily="2" charset="-78"/>
              </a:rPr>
              <a:t>مشترک در دمای اشباع</a:t>
            </a:r>
          </a:p>
          <a:p>
            <a:pPr marL="342900" indent="-342900" algn="r" rtl="1">
              <a:lnSpc>
                <a:spcPct val="150000"/>
              </a:lnSpc>
              <a:spcBef>
                <a:spcPct val="0"/>
              </a:spcBef>
              <a:buFont typeface="Wingdings" pitchFamily="2" charset="2"/>
              <a:buChar char="ü"/>
              <a:defRPr/>
            </a:pPr>
            <a:endParaRPr lang="fa-IR" sz="2400" dirty="0" smtClean="0">
              <a:solidFill>
                <a:srgbClr val="0070C0"/>
              </a:solidFill>
              <a:ea typeface="Calibri"/>
              <a:cs typeface="B Nazanin"/>
            </a:endParaRPr>
          </a:p>
          <a:p>
            <a:pPr marL="342900" indent="-342900" algn="r" rtl="1">
              <a:lnSpc>
                <a:spcPct val="150000"/>
              </a:lnSpc>
              <a:spcBef>
                <a:spcPct val="0"/>
              </a:spcBef>
              <a:buFont typeface="Wingdings" pitchFamily="2" charset="2"/>
              <a:buChar char="ü"/>
              <a:defRPr/>
            </a:pPr>
            <a:endParaRPr lang="fa-IR" sz="2000" cap="all" dirty="0">
              <a:solidFill>
                <a:srgbClr val="0070C0"/>
              </a:solidFill>
              <a:latin typeface="Calibri Light"/>
              <a:cs typeface="B Nazanin" pitchFamily="2" charset="-78"/>
            </a:endParaRPr>
          </a:p>
        </p:txBody>
      </p:sp>
      <p:pic>
        <p:nvPicPr>
          <p:cNvPr id="23" name="Picture 22" descr="C:\Users\Mohammad\Desktop\ss.PNG"/>
          <p:cNvPicPr/>
          <p:nvPr/>
        </p:nvPicPr>
        <p:blipFill>
          <a:blip r:embed="rId3">
            <a:extLst>
              <a:ext uri="{28A0092B-C50C-407E-A947-70E740481C1C}">
                <a14:useLocalDpi xmlns:a14="http://schemas.microsoft.com/office/drawing/2010/main" val="0"/>
              </a:ext>
            </a:extLst>
          </a:blip>
          <a:srcRect/>
          <a:stretch>
            <a:fillRect/>
          </a:stretch>
        </p:blipFill>
        <p:spPr bwMode="auto">
          <a:xfrm>
            <a:off x="2679119" y="3673366"/>
            <a:ext cx="2886109" cy="2852644"/>
          </a:xfrm>
          <a:prstGeom prst="rect">
            <a:avLst/>
          </a:prstGeom>
          <a:noFill/>
          <a:ln>
            <a:noFill/>
          </a:ln>
        </p:spPr>
      </p:pic>
      <p:pic>
        <p:nvPicPr>
          <p:cNvPr id="24" name="Picture 23" descr="C:\Users\Mohammad\Desktop\aa.PNG"/>
          <p:cNvPicPr/>
          <p:nvPr/>
        </p:nvPicPr>
        <p:blipFill>
          <a:blip r:embed="rId4">
            <a:extLst>
              <a:ext uri="{28A0092B-C50C-407E-A947-70E740481C1C}">
                <a14:useLocalDpi xmlns:a14="http://schemas.microsoft.com/office/drawing/2010/main" val="0"/>
              </a:ext>
            </a:extLst>
          </a:blip>
          <a:srcRect/>
          <a:stretch>
            <a:fillRect/>
          </a:stretch>
        </p:blipFill>
        <p:spPr bwMode="auto">
          <a:xfrm>
            <a:off x="6936827" y="3673366"/>
            <a:ext cx="2924175" cy="2852643"/>
          </a:xfrm>
          <a:prstGeom prst="rect">
            <a:avLst/>
          </a:prstGeom>
          <a:noFill/>
          <a:ln>
            <a:noFill/>
          </a:ln>
        </p:spPr>
      </p:pic>
      <p:pic>
        <p:nvPicPr>
          <p:cNvPr id="25" name="Picture 24" descr="C:\Users\Mohammad\Desktop\PayanNameWriting\Seasons\Season4\picture\Stephan\condensation\condensationk=0.1\alpha\pic.0000.tif"/>
          <p:cNvPicPr/>
          <p:nvPr/>
        </p:nvPicPr>
        <p:blipFill>
          <a:blip r:embed="rId5">
            <a:extLst>
              <a:ext uri="{28A0092B-C50C-407E-A947-70E740481C1C}">
                <a14:useLocalDpi xmlns:a14="http://schemas.microsoft.com/office/drawing/2010/main" val="0"/>
              </a:ext>
            </a:extLst>
          </a:blip>
          <a:srcRect/>
          <a:stretch>
            <a:fillRect/>
          </a:stretch>
        </p:blipFill>
        <p:spPr bwMode="auto">
          <a:xfrm>
            <a:off x="1256347" y="1282559"/>
            <a:ext cx="3226435" cy="228600"/>
          </a:xfrm>
          <a:prstGeom prst="rect">
            <a:avLst/>
          </a:prstGeom>
          <a:noFill/>
          <a:ln>
            <a:noFill/>
          </a:ln>
        </p:spPr>
      </p:pic>
      <p:pic>
        <p:nvPicPr>
          <p:cNvPr id="26" name="Picture 25" descr="C:\Users\Mohammad\Desktop\PayanNameWriting\Seasons\Season4\picture\Stephan\condensation\condensationk=0.1\alpha\pic.0005.tif"/>
          <p:cNvPicPr/>
          <p:nvPr/>
        </p:nvPicPr>
        <p:blipFill>
          <a:blip r:embed="rId6">
            <a:extLst>
              <a:ext uri="{28A0092B-C50C-407E-A947-70E740481C1C}">
                <a14:useLocalDpi xmlns:a14="http://schemas.microsoft.com/office/drawing/2010/main" val="0"/>
              </a:ext>
            </a:extLst>
          </a:blip>
          <a:srcRect/>
          <a:stretch>
            <a:fillRect/>
          </a:stretch>
        </p:blipFill>
        <p:spPr bwMode="auto">
          <a:xfrm>
            <a:off x="1215707" y="1626077"/>
            <a:ext cx="3267075" cy="222885"/>
          </a:xfrm>
          <a:prstGeom prst="rect">
            <a:avLst/>
          </a:prstGeom>
          <a:noFill/>
          <a:ln>
            <a:noFill/>
          </a:ln>
        </p:spPr>
      </p:pic>
      <p:pic>
        <p:nvPicPr>
          <p:cNvPr id="27" name="Picture 26" descr="C:\Users\Mohammad\Desktop\PayanNameWriting\Seasons\Season4\picture\Stephan\condensation\condensationk=0.1\alpha\pic.0010.tif"/>
          <p:cNvPicPr/>
          <p:nvPr/>
        </p:nvPicPr>
        <p:blipFill>
          <a:blip r:embed="rId7">
            <a:extLst>
              <a:ext uri="{28A0092B-C50C-407E-A947-70E740481C1C}">
                <a14:useLocalDpi xmlns:a14="http://schemas.microsoft.com/office/drawing/2010/main" val="0"/>
              </a:ext>
            </a:extLst>
          </a:blip>
          <a:srcRect/>
          <a:stretch>
            <a:fillRect/>
          </a:stretch>
        </p:blipFill>
        <p:spPr bwMode="auto">
          <a:xfrm>
            <a:off x="1235709" y="2001399"/>
            <a:ext cx="3267710" cy="238125"/>
          </a:xfrm>
          <a:prstGeom prst="rect">
            <a:avLst/>
          </a:prstGeom>
          <a:noFill/>
          <a:ln>
            <a:noFill/>
          </a:ln>
        </p:spPr>
      </p:pic>
      <p:pic>
        <p:nvPicPr>
          <p:cNvPr id="28" name="Picture 27" descr="C:\Users\Mohammad\Desktop\PayanNameWriting\Seasons\Season4\picture\Stephan\condensation\condensationk=0.1\alpha\pic.0015.tif"/>
          <p:cNvPicPr/>
          <p:nvPr/>
        </p:nvPicPr>
        <p:blipFill>
          <a:blip r:embed="rId8">
            <a:extLst>
              <a:ext uri="{28A0092B-C50C-407E-A947-70E740481C1C}">
                <a14:useLocalDpi xmlns:a14="http://schemas.microsoft.com/office/drawing/2010/main" val="0"/>
              </a:ext>
            </a:extLst>
          </a:blip>
          <a:srcRect/>
          <a:stretch>
            <a:fillRect/>
          </a:stretch>
        </p:blipFill>
        <p:spPr bwMode="auto">
          <a:xfrm>
            <a:off x="1215072" y="2405960"/>
            <a:ext cx="3267710" cy="230505"/>
          </a:xfrm>
          <a:prstGeom prst="rect">
            <a:avLst/>
          </a:prstGeom>
          <a:noFill/>
          <a:ln>
            <a:noFill/>
          </a:ln>
        </p:spPr>
      </p:pic>
      <p:pic>
        <p:nvPicPr>
          <p:cNvPr id="29" name="Picture 28" descr="C:\Users\Mohammad\Desktop\PayanNameWriting\Seasons\Season4\picture\Stephan\condensation\condensationk=0.1\alpha\pic.0020.tif"/>
          <p:cNvPicPr/>
          <p:nvPr/>
        </p:nvPicPr>
        <p:blipFill>
          <a:blip r:embed="rId9">
            <a:extLst>
              <a:ext uri="{28A0092B-C50C-407E-A947-70E740481C1C}">
                <a14:useLocalDpi xmlns:a14="http://schemas.microsoft.com/office/drawing/2010/main" val="0"/>
              </a:ext>
            </a:extLst>
          </a:blip>
          <a:srcRect/>
          <a:stretch>
            <a:fillRect/>
          </a:stretch>
        </p:blipFill>
        <p:spPr bwMode="auto">
          <a:xfrm>
            <a:off x="1235709" y="2801423"/>
            <a:ext cx="3267710" cy="214630"/>
          </a:xfrm>
          <a:prstGeom prst="rect">
            <a:avLst/>
          </a:prstGeom>
          <a:noFill/>
          <a:ln>
            <a:noFill/>
          </a:ln>
        </p:spPr>
      </p:pic>
      <p:sp>
        <p:nvSpPr>
          <p:cNvPr id="4" name="Rectangle 1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101706288"/>
              </p:ext>
            </p:extLst>
          </p:nvPr>
        </p:nvGraphicFramePr>
        <p:xfrm>
          <a:off x="2130584" y="3213243"/>
          <a:ext cx="1471836" cy="331163"/>
        </p:xfrm>
        <a:graphic>
          <a:graphicData uri="http://schemas.openxmlformats.org/presentationml/2006/ole">
            <mc:AlternateContent xmlns:mc="http://schemas.openxmlformats.org/markup-compatibility/2006">
              <mc:Choice xmlns:v="urn:schemas-microsoft-com:vml" Requires="v">
                <p:oleObj spid="_x0000_s5143" name="Equation" r:id="rId10" imgW="1143000" imgH="254000" progId="Equation.DSMT4">
                  <p:embed/>
                </p:oleObj>
              </mc:Choice>
              <mc:Fallback>
                <p:oleObj name="Equation" r:id="rId10" imgW="1143000" imgH="254000" progId="Equation.DSMT4">
                  <p:embed/>
                  <p:pic>
                    <p:nvPicPr>
                      <p:cNvPr id="0" name="Object 1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130584" y="3213243"/>
                        <a:ext cx="1471836" cy="331163"/>
                      </a:xfrm>
                      <a:prstGeom prst="rect">
                        <a:avLst/>
                      </a:prstGeom>
                      <a:noFill/>
                    </p:spPr>
                  </p:pic>
                </p:oleObj>
              </mc:Fallback>
            </mc:AlternateContent>
          </a:graphicData>
        </a:graphic>
      </p:graphicFrame>
    </p:spTree>
    <p:extLst>
      <p:ext uri="{BB962C8B-B14F-4D97-AF65-F5344CB8AC3E}">
        <p14:creationId xmlns:p14="http://schemas.microsoft.com/office/powerpoint/2010/main" val="22319070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710707" y="626770"/>
            <a:ext cx="10972800" cy="655789"/>
          </a:xfrm>
          <a:prstGeom prst="rect">
            <a:avLst/>
          </a:prstGeom>
        </p:spPr>
        <p:txBody>
          <a:bodyPr vert="horz" lIns="0" rIns="0" bIns="0" anchor="b">
            <a:norm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fa-IR" sz="2400" b="1" dirty="0" smtClean="0">
                <a:solidFill>
                  <a:srgbClr val="FF0000"/>
                </a:solidFill>
                <a:cs typeface="B Titr" pitchFamily="2" charset="-78"/>
              </a:rPr>
              <a:t>مقالات ارائه شده با این حلگر</a:t>
            </a:r>
            <a:endParaRPr lang="en-US" sz="2400" b="1" dirty="0">
              <a:solidFill>
                <a:srgbClr val="FF0000"/>
              </a:solidFill>
              <a:latin typeface="+mn-lt"/>
              <a:ea typeface="+mn-ea"/>
              <a:cs typeface="B Titr" pitchFamily="2" charset="-78"/>
            </a:endParaRPr>
          </a:p>
        </p:txBody>
      </p:sp>
      <p:sp>
        <p:nvSpPr>
          <p:cNvPr id="5" name="Rectangle 4"/>
          <p:cNvSpPr/>
          <p:nvPr/>
        </p:nvSpPr>
        <p:spPr>
          <a:xfrm>
            <a:off x="710707" y="1728524"/>
            <a:ext cx="11020227" cy="1569660"/>
          </a:xfrm>
          <a:prstGeom prst="rect">
            <a:avLst/>
          </a:prstGeom>
        </p:spPr>
        <p:txBody>
          <a:bodyPr wrap="square">
            <a:spAutoFit/>
          </a:bodyPr>
          <a:lstStyle/>
          <a:p>
            <a:pPr algn="r" rtl="1">
              <a:spcBef>
                <a:spcPct val="0"/>
              </a:spcBef>
              <a:defRPr/>
            </a:pPr>
            <a:endParaRPr lang="fa-IR" sz="2800" dirty="0" smtClean="0">
              <a:solidFill>
                <a:srgbClr val="00B0F0"/>
              </a:solidFill>
              <a:ea typeface="Calibri"/>
              <a:cs typeface="B Nazanin"/>
            </a:endParaRPr>
          </a:p>
          <a:p>
            <a:pPr>
              <a:spcBef>
                <a:spcPct val="0"/>
              </a:spcBef>
              <a:defRPr/>
            </a:pPr>
            <a:r>
              <a:rPr lang="en-US" sz="2400" cap="all" dirty="0" smtClean="0">
                <a:solidFill>
                  <a:srgbClr val="00B0F0"/>
                </a:solidFill>
                <a:latin typeface="Times New Roman" pitchFamily="18" charset="0"/>
                <a:cs typeface="Times New Roman" pitchFamily="18" charset="0"/>
              </a:rPr>
              <a:t>1-</a:t>
            </a:r>
            <a:r>
              <a:rPr lang="en-US" sz="2400" dirty="0">
                <a:solidFill>
                  <a:srgbClr val="00B0F0"/>
                </a:solidFill>
                <a:latin typeface="Times New Roman" pitchFamily="18" charset="0"/>
                <a:cs typeface="Times New Roman" pitchFamily="18" charset="0"/>
              </a:rPr>
              <a:t>Development of a phase change model for volume-of-fluid method in </a:t>
            </a:r>
            <a:r>
              <a:rPr lang="en-US" sz="2400" dirty="0" smtClean="0">
                <a:solidFill>
                  <a:srgbClr val="00B0F0"/>
                </a:solidFill>
                <a:latin typeface="Times New Roman" pitchFamily="18" charset="0"/>
                <a:cs typeface="Times New Roman" pitchFamily="18" charset="0"/>
              </a:rPr>
              <a:t>OpenFOAM</a:t>
            </a:r>
          </a:p>
          <a:p>
            <a:pPr>
              <a:spcBef>
                <a:spcPct val="0"/>
              </a:spcBef>
              <a:defRPr/>
            </a:pPr>
            <a:r>
              <a:rPr lang="en-US" sz="2400" dirty="0">
                <a:solidFill>
                  <a:srgbClr val="00B0F0"/>
                </a:solidFill>
                <a:latin typeface="Times New Roman" pitchFamily="18" charset="0"/>
                <a:cs typeface="Times New Roman" pitchFamily="18" charset="0"/>
              </a:rPr>
              <a:t>Submitted at Journal of Heat and Mass Transfer Research</a:t>
            </a:r>
          </a:p>
          <a:p>
            <a:pPr>
              <a:spcBef>
                <a:spcPct val="0"/>
              </a:spcBef>
              <a:defRPr/>
            </a:pPr>
            <a:endParaRPr lang="fa-IR" sz="2000" cap="all" dirty="0">
              <a:solidFill>
                <a:srgbClr val="00B0F0"/>
              </a:solidFill>
              <a:latin typeface="Times New Roman" pitchFamily="18" charset="0"/>
              <a:cs typeface="Times New Roman" pitchFamily="18" charset="0"/>
            </a:endParaRPr>
          </a:p>
        </p:txBody>
      </p:sp>
      <p:sp>
        <p:nvSpPr>
          <p:cNvPr id="4" name="Rectangle 1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7274291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95435" y="488731"/>
            <a:ext cx="10468864" cy="110358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fa-IR" smtClean="0">
                <a:solidFill>
                  <a:srgbClr val="FF0000"/>
                </a:solidFill>
                <a:cs typeface="B Titr" panose="00000700000000000000" pitchFamily="2" charset="-78"/>
              </a:rPr>
              <a:t>الزامات</a:t>
            </a:r>
            <a:endParaRPr lang="en-US" dirty="0"/>
          </a:p>
        </p:txBody>
      </p:sp>
      <p:sp>
        <p:nvSpPr>
          <p:cNvPr id="5" name="Subtitle 2"/>
          <p:cNvSpPr txBox="1">
            <a:spLocks/>
          </p:cNvSpPr>
          <p:nvPr/>
        </p:nvSpPr>
        <p:spPr>
          <a:xfrm>
            <a:off x="947683" y="1749973"/>
            <a:ext cx="10472928" cy="3389586"/>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rtl="1">
              <a:lnSpc>
                <a:spcPct val="150000"/>
              </a:lnSpc>
            </a:pPr>
            <a:r>
              <a:rPr lang="fa-IR" sz="2400" b="1" dirty="0" smtClean="0">
                <a:cs typeface="B Titr" panose="00000700000000000000" pitchFamily="2" charset="-78"/>
              </a:rPr>
              <a:t>1- آشنایی اولیه با مفاهیم  </a:t>
            </a:r>
            <a:r>
              <a:rPr lang="en-US" sz="2400" b="1" dirty="0" smtClean="0">
                <a:latin typeface="Times New Roman" pitchFamily="18" charset="0"/>
                <a:cs typeface="B Titr" pitchFamily="2" charset="-78"/>
              </a:rPr>
              <a:t>CFD</a:t>
            </a:r>
            <a:r>
              <a:rPr lang="fa-IR" sz="2400" b="1" dirty="0" smtClean="0">
                <a:latin typeface="Times New Roman" pitchFamily="18" charset="0"/>
                <a:cs typeface="B Titr" pitchFamily="2" charset="-78"/>
              </a:rPr>
              <a:t> </a:t>
            </a:r>
            <a:endParaRPr lang="en-US" sz="2400" b="1" dirty="0" smtClean="0">
              <a:latin typeface="Times New Roman" pitchFamily="18" charset="0"/>
              <a:cs typeface="B Titr" pitchFamily="2" charset="-78"/>
            </a:endParaRPr>
          </a:p>
          <a:p>
            <a:pPr algn="just" rtl="1">
              <a:lnSpc>
                <a:spcPct val="150000"/>
              </a:lnSpc>
            </a:pPr>
            <a:r>
              <a:rPr lang="fa-IR" sz="2400" b="1" dirty="0" smtClean="0">
                <a:cs typeface="B Titr" panose="00000700000000000000" pitchFamily="2" charset="-78"/>
              </a:rPr>
              <a:t>2- آشنایی با زبان </a:t>
            </a:r>
            <a:r>
              <a:rPr lang="en-US" sz="2400" b="1" dirty="0" smtClean="0">
                <a:latin typeface="Times New Roman" pitchFamily="18" charset="0"/>
                <a:cs typeface="B Titr" pitchFamily="2" charset="-78"/>
              </a:rPr>
              <a:t>C++</a:t>
            </a:r>
          </a:p>
          <a:p>
            <a:pPr algn="r" rtl="1">
              <a:lnSpc>
                <a:spcPct val="150000"/>
              </a:lnSpc>
            </a:pPr>
            <a:r>
              <a:rPr lang="fa-IR" sz="2400" b="1" dirty="0" smtClean="0">
                <a:cs typeface="B Titr" panose="00000700000000000000" pitchFamily="2" charset="-78"/>
              </a:rPr>
              <a:t>3-آشنایی اولیه با سیستم عامل لینوکس</a:t>
            </a:r>
            <a:endParaRPr lang="en-US" sz="2400" b="1" dirty="0" smtClean="0">
              <a:cs typeface="B Titr" panose="00000700000000000000" pitchFamily="2" charset="-78"/>
            </a:endParaRPr>
          </a:p>
          <a:p>
            <a:pPr algn="just" rtl="1">
              <a:lnSpc>
                <a:spcPct val="150000"/>
              </a:lnSpc>
            </a:pPr>
            <a:r>
              <a:rPr lang="fa-IR" sz="2400" b="1" dirty="0" smtClean="0">
                <a:cs typeface="B Titr" panose="00000700000000000000" pitchFamily="2" charset="-78"/>
              </a:rPr>
              <a:t>4- آشنایی با</a:t>
            </a:r>
            <a:r>
              <a:rPr lang="en-US" sz="2400" b="1" dirty="0" smtClean="0">
                <a:cs typeface="B Titr" panose="00000700000000000000" pitchFamily="2" charset="-78"/>
              </a:rPr>
              <a:t> </a:t>
            </a:r>
            <a:r>
              <a:rPr lang="fa-IR" sz="2400" b="1" dirty="0" smtClean="0">
                <a:cs typeface="B Titr" panose="00000700000000000000" pitchFamily="2" charset="-78"/>
              </a:rPr>
              <a:t>مفاهیم جریان های دوفازی </a:t>
            </a:r>
          </a:p>
          <a:p>
            <a:pPr algn="r" rtl="1">
              <a:lnSpc>
                <a:spcPct val="150000"/>
              </a:lnSpc>
            </a:pPr>
            <a:r>
              <a:rPr lang="fa-IR" sz="2400" b="1" dirty="0" smtClean="0">
                <a:cs typeface="B Titr" panose="00000700000000000000" pitchFamily="2" charset="-78"/>
              </a:rPr>
              <a:t>5- آشنایی با مدل های انتقال جرم</a:t>
            </a:r>
            <a:endParaRPr lang="en-US" sz="2400" b="1" dirty="0" smtClean="0">
              <a:cs typeface="B Titr" panose="00000700000000000000" pitchFamily="2" charset="-78"/>
            </a:endParaRPr>
          </a:p>
          <a:p>
            <a:pPr algn="r" rtl="1">
              <a:lnSpc>
                <a:spcPct val="150000"/>
              </a:lnSpc>
            </a:pPr>
            <a:r>
              <a:rPr lang="fa-IR" sz="2400" b="1" dirty="0" smtClean="0">
                <a:cs typeface="B Titr" panose="00000700000000000000" pitchFamily="2" charset="-78"/>
              </a:rPr>
              <a:t>6- این حلگر بر روی نسخه 2.1.1 اپن فوم پیاده سازی شده است.</a:t>
            </a:r>
            <a:endParaRPr lang="en-US" sz="2400" dirty="0"/>
          </a:p>
        </p:txBody>
      </p:sp>
    </p:spTree>
    <p:extLst>
      <p:ext uri="{BB962C8B-B14F-4D97-AF65-F5344CB8AC3E}">
        <p14:creationId xmlns:p14="http://schemas.microsoft.com/office/powerpoint/2010/main" val="2266119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algn="just" rtl="1">
              <a:lnSpc>
                <a:spcPct val="150000"/>
              </a:lnSpc>
              <a:buClrTx/>
              <a:buFont typeface="Wingdings" pitchFamily="2" charset="2"/>
              <a:buChar char="§"/>
            </a:pPr>
            <a:r>
              <a:rPr lang="fa-IR" sz="2400" dirty="0">
                <a:cs typeface="B Titr" pitchFamily="2" charset="-78"/>
              </a:rPr>
              <a:t>میعان بر روی سطح زمانی رخ می­دهد که دمای سطح کم‌تر از دمای اشباع بخار مجاور باشد. در حالت کلی دو نوع میعان بر روی سطح رخ می­دهد</a:t>
            </a:r>
            <a:r>
              <a:rPr lang="fa-IR" sz="2400" dirty="0" smtClean="0">
                <a:cs typeface="B Titr" pitchFamily="2" charset="-78"/>
              </a:rPr>
              <a:t>:</a:t>
            </a:r>
          </a:p>
          <a:p>
            <a:pPr marL="0" indent="0" algn="just" rtl="1">
              <a:lnSpc>
                <a:spcPct val="150000"/>
              </a:lnSpc>
              <a:buClrTx/>
              <a:buNone/>
            </a:pPr>
            <a:r>
              <a:rPr lang="fa-IR" sz="2400" dirty="0" smtClean="0">
                <a:solidFill>
                  <a:srgbClr val="0070C0"/>
                </a:solidFill>
                <a:cs typeface="B Titr" pitchFamily="2" charset="-78"/>
              </a:rPr>
              <a:t>1- </a:t>
            </a:r>
            <a:r>
              <a:rPr lang="fa-IR" sz="2400" dirty="0" smtClean="0">
                <a:solidFill>
                  <a:srgbClr val="0070C0"/>
                </a:solidFill>
                <a:cs typeface="B Titr" pitchFamily="2" charset="-78"/>
              </a:rPr>
              <a:t>فیلم میعان</a:t>
            </a:r>
          </a:p>
          <a:p>
            <a:pPr marL="0" indent="0" algn="just">
              <a:lnSpc>
                <a:spcPct val="150000"/>
              </a:lnSpc>
              <a:buClrTx/>
              <a:buNone/>
            </a:pPr>
            <a:endParaRPr lang="en-US" dirty="0">
              <a:cs typeface="B Nazanin" pitchFamily="2" charset="-78"/>
            </a:endParaRPr>
          </a:p>
        </p:txBody>
      </p:sp>
      <p:sp>
        <p:nvSpPr>
          <p:cNvPr id="2" name="Title 1"/>
          <p:cNvSpPr>
            <a:spLocks noGrp="1"/>
          </p:cNvSpPr>
          <p:nvPr>
            <p:ph type="title"/>
          </p:nvPr>
        </p:nvSpPr>
        <p:spPr>
          <a:xfrm>
            <a:off x="9662085" y="1126151"/>
            <a:ext cx="2201010" cy="529937"/>
          </a:xfrm>
        </p:spPr>
        <p:txBody>
          <a:bodyPr>
            <a:noAutofit/>
          </a:bodyPr>
          <a:lstStyle/>
          <a:p>
            <a:pPr algn="r"/>
            <a:r>
              <a:rPr lang="fa-IR" sz="2400" b="1" dirty="0" smtClean="0">
                <a:solidFill>
                  <a:srgbClr val="0070C0"/>
                </a:solidFill>
                <a:cs typeface="B Titr" pitchFamily="2" charset="-78"/>
              </a:rPr>
              <a:t>میعان چیست؟</a:t>
            </a:r>
            <a:endParaRPr lang="en-US" sz="2400" b="1" dirty="0">
              <a:solidFill>
                <a:srgbClr val="0070C0"/>
              </a:solidFill>
              <a:cs typeface="B Titr" pitchFamily="2" charset="-78"/>
            </a:endParaRPr>
          </a:p>
        </p:txBody>
      </p:sp>
      <p:sp>
        <p:nvSpPr>
          <p:cNvPr id="4" name="Title 1"/>
          <p:cNvSpPr txBox="1">
            <a:spLocks/>
          </p:cNvSpPr>
          <p:nvPr/>
        </p:nvSpPr>
        <p:spPr>
          <a:xfrm>
            <a:off x="10762590" y="447694"/>
            <a:ext cx="975845" cy="529937"/>
          </a:xfrm>
          <a:prstGeom prst="rect">
            <a:avLst/>
          </a:prstGeom>
        </p:spPr>
        <p:txBody>
          <a:bodyPr vert="horz" lIns="0" rIns="0" bIns="0" anchor="b">
            <a:no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fa-IR" sz="2400" b="1" dirty="0" smtClean="0">
                <a:solidFill>
                  <a:srgbClr val="FF0000"/>
                </a:solidFill>
                <a:cs typeface="B Titr" pitchFamily="2" charset="-78"/>
              </a:rPr>
              <a:t>مقدمه</a:t>
            </a:r>
            <a:endParaRPr lang="en-US" sz="2400" b="1" dirty="0">
              <a:solidFill>
                <a:srgbClr val="FF0000"/>
              </a:solidFill>
              <a:cs typeface="B Titr" pitchFamily="2" charset="-78"/>
            </a:endParaRPr>
          </a:p>
        </p:txBody>
      </p:sp>
      <p:sp>
        <p:nvSpPr>
          <p:cNvPr id="3" name="Rectangle 2"/>
          <p:cNvSpPr/>
          <p:nvPr/>
        </p:nvSpPr>
        <p:spPr>
          <a:xfrm>
            <a:off x="4265874" y="3655395"/>
            <a:ext cx="7211424" cy="2123658"/>
          </a:xfrm>
          <a:prstGeom prst="rect">
            <a:avLst/>
          </a:prstGeom>
        </p:spPr>
        <p:txBody>
          <a:bodyPr wrap="square">
            <a:spAutoFit/>
          </a:bodyPr>
          <a:lstStyle/>
          <a:p>
            <a:pPr algn="just" rtl="1">
              <a:lnSpc>
                <a:spcPct val="150000"/>
              </a:lnSpc>
            </a:pPr>
            <a:r>
              <a:rPr lang="fa-IR" sz="2200" dirty="0" smtClean="0">
                <a:cs typeface="B Titr" pitchFamily="2" charset="-78"/>
              </a:rPr>
              <a:t>در </a:t>
            </a:r>
            <a:r>
              <a:rPr lang="fa-IR" sz="2200" dirty="0">
                <a:cs typeface="B Titr" pitchFamily="2" charset="-78"/>
              </a:rPr>
              <a:t>این حالت تمام سطح پوشیده از میعانات می­شود که جریانی پیوسته روی سطح می­باشد و یک مقاومت انتقال حرارتی بین بخار و سطح ایجاد می­کند. در این حالت استفاده از سطوح عمودی کوتاه و یا استوانه­های افقی سبب می‌شود که مقاومت حرارتی کاهش یابد</a:t>
            </a:r>
            <a:r>
              <a:rPr lang="fa-IR" sz="2200" dirty="0" smtClean="0">
                <a:cs typeface="B Titr" pitchFamily="2" charset="-78"/>
              </a:rPr>
              <a:t>.</a:t>
            </a:r>
            <a:endParaRPr lang="en-US" sz="2200" dirty="0">
              <a:cs typeface="B Titr" pitchFamily="2" charset="-78"/>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5961" y="3421117"/>
            <a:ext cx="1690172" cy="2448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2347204"/>
      </p:ext>
    </p:extLst>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963930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TextBox 11"/>
          <p:cNvSpPr txBox="1"/>
          <p:nvPr/>
        </p:nvSpPr>
        <p:spPr>
          <a:xfrm>
            <a:off x="10925503" y="747412"/>
            <a:ext cx="1006490" cy="461665"/>
          </a:xfrm>
          <a:prstGeom prst="rect">
            <a:avLst/>
          </a:prstGeom>
          <a:noFill/>
        </p:spPr>
        <p:txBody>
          <a:bodyPr wrap="square" rtlCol="0">
            <a:spAutoFit/>
          </a:bodyPr>
          <a:lstStyle/>
          <a:p>
            <a:pPr algn="r" rtl="1"/>
            <a:r>
              <a:rPr lang="fa-IR" sz="2400" b="1" dirty="0" smtClean="0">
                <a:solidFill>
                  <a:srgbClr val="FF0000"/>
                </a:solidFill>
                <a:cs typeface="B Titr" pitchFamily="2" charset="-78"/>
              </a:rPr>
              <a:t>میعان</a:t>
            </a:r>
            <a:endParaRPr lang="en-US" sz="2400" b="1" dirty="0">
              <a:solidFill>
                <a:srgbClr val="FF0000"/>
              </a:solidFill>
              <a:cs typeface="B Titr" pitchFamily="2" charset="-78"/>
            </a:endParaRPr>
          </a:p>
        </p:txBody>
      </p:sp>
      <p:sp>
        <p:nvSpPr>
          <p:cNvPr id="2" name="Rectangle 35"/>
          <p:cNvSpPr>
            <a:spLocks noChangeArrowheads="1"/>
          </p:cNvSpPr>
          <p:nvPr/>
        </p:nvSpPr>
        <p:spPr bwMode="auto">
          <a:xfrm>
            <a:off x="3771536" y="1792432"/>
            <a:ext cx="20642945" cy="0"/>
          </a:xfrm>
          <a:prstGeom prst="rect">
            <a:avLst/>
          </a:prstGeom>
          <a:noFill/>
          <a:ln>
            <a:noFill/>
          </a:ln>
          <a:effectLst>
            <a:outerShdw dist="35921" dir="2700000" algn="ctr" rotWithShape="0">
              <a:schemeClr val="bg2"/>
            </a:outerShdw>
            <a:reflection blurRad="6350" stA="50000" endA="300" endPos="38500" dist="508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spAutoFit/>
          </a:bodyPr>
          <a:lstStyle/>
          <a:p>
            <a:endParaRPr lang="en-US"/>
          </a:p>
        </p:txBody>
      </p:sp>
      <p:sp>
        <p:nvSpPr>
          <p:cNvPr id="5" name="Rectangle 37"/>
          <p:cNvSpPr>
            <a:spLocks noChangeArrowheads="1"/>
          </p:cNvSpPr>
          <p:nvPr/>
        </p:nvSpPr>
        <p:spPr bwMode="auto">
          <a:xfrm>
            <a:off x="8432223" y="1792432"/>
            <a:ext cx="12192000" cy="0"/>
          </a:xfrm>
          <a:prstGeom prst="rect">
            <a:avLst/>
          </a:prstGeom>
          <a:noFill/>
          <a:ln>
            <a:noFill/>
          </a:ln>
          <a:effectLst>
            <a:outerShdw dist="35921" dir="2700000" algn="ctr" rotWithShape="0">
              <a:schemeClr val="bg2"/>
            </a:outerShdw>
            <a:reflection blurRad="6350" stA="50000" endA="275" endPos="40000" dist="1016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39"/>
          <p:cNvSpPr>
            <a:spLocks noChangeArrowheads="1"/>
          </p:cNvSpPr>
          <p:nvPr/>
        </p:nvSpPr>
        <p:spPr bwMode="auto">
          <a:xfrm>
            <a:off x="9032488" y="1792432"/>
            <a:ext cx="12192000" cy="0"/>
          </a:xfrm>
          <a:prstGeom prst="rect">
            <a:avLst/>
          </a:prstGeom>
          <a:noFill/>
          <a:ln>
            <a:noFill/>
          </a:ln>
          <a:effectLst/>
          <a:scene3d>
            <a:camera prst="isometricOffAxis2Left"/>
            <a:lightRig rig="threePt" dir="t"/>
          </a:scene3d>
          <a:sp3d>
            <a:bevelT w="6350" prst="artDeco"/>
            <a:bevelB w="114300" prst="artDeco"/>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TextBox 3"/>
          <p:cNvSpPr txBox="1"/>
          <p:nvPr/>
        </p:nvSpPr>
        <p:spPr>
          <a:xfrm>
            <a:off x="8348903" y="1330767"/>
            <a:ext cx="3644900" cy="461665"/>
          </a:xfrm>
          <a:prstGeom prst="rect">
            <a:avLst/>
          </a:prstGeom>
          <a:noFill/>
        </p:spPr>
        <p:txBody>
          <a:bodyPr wrap="square" rtlCol="0">
            <a:spAutoFit/>
          </a:bodyPr>
          <a:lstStyle/>
          <a:p>
            <a:pPr algn="r"/>
            <a:r>
              <a:rPr lang="fa-IR" sz="2400" b="1" dirty="0" smtClean="0">
                <a:solidFill>
                  <a:srgbClr val="FF0000"/>
                </a:solidFill>
                <a:cs typeface="B Titr" pitchFamily="2" charset="-78"/>
              </a:rPr>
              <a:t>میعان قطره ای</a:t>
            </a:r>
            <a:endParaRPr lang="en-US" sz="2400" b="1" dirty="0">
              <a:solidFill>
                <a:srgbClr val="FF0000"/>
              </a:solidFill>
              <a:cs typeface="B Titr" pitchFamily="2" charset="-78"/>
            </a:endParaRPr>
          </a:p>
        </p:txBody>
      </p:sp>
      <p:sp>
        <p:nvSpPr>
          <p:cNvPr id="3" name="Rectangle 2"/>
          <p:cNvSpPr/>
          <p:nvPr/>
        </p:nvSpPr>
        <p:spPr>
          <a:xfrm>
            <a:off x="4745421" y="1897679"/>
            <a:ext cx="7186572" cy="2215991"/>
          </a:xfrm>
          <a:prstGeom prst="rect">
            <a:avLst/>
          </a:prstGeom>
        </p:spPr>
        <p:txBody>
          <a:bodyPr wrap="square">
            <a:spAutoFit/>
          </a:bodyPr>
          <a:lstStyle/>
          <a:p>
            <a:pPr algn="just" rtl="1">
              <a:lnSpc>
                <a:spcPct val="150000"/>
              </a:lnSpc>
            </a:pPr>
            <a:r>
              <a:rPr lang="fa-IR" sz="2400" dirty="0">
                <a:cs typeface="B Nazanin" pitchFamily="2" charset="-78"/>
              </a:rPr>
              <a:t> </a:t>
            </a:r>
            <a:r>
              <a:rPr lang="fa-IR" sz="2200" dirty="0">
                <a:cs typeface="B Titr" pitchFamily="2" charset="-78"/>
              </a:rPr>
              <a:t>در این حالت سطح پوشیده از قطره­هایی است که از چند میکرومتر که در حالت عادی قابل رؤیت نیست تا قطره‌هایی که با چشم غیرمسلح هم می­توان دید. در این حالت مقاومت حرارتی تا حد زیادی نسبت به حالت قبل به دلیل عدم وجود یک فیلم پیوسته کاهش می­یابد</a:t>
            </a:r>
            <a:r>
              <a:rPr lang="fa-IR" sz="2400" dirty="0">
                <a:cs typeface="B Nazanin" pitchFamily="2" charset="-78"/>
              </a:rPr>
              <a:t>.</a:t>
            </a:r>
            <a:endParaRPr lang="en-US" sz="2400" dirty="0">
              <a:cs typeface="B Nazanin" pitchFamily="2" charset="-78"/>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699" y="1209077"/>
            <a:ext cx="2181225" cy="4020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5099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790" y="182613"/>
            <a:ext cx="10972800" cy="597174"/>
          </a:xfrm>
        </p:spPr>
        <p:txBody>
          <a:bodyPr>
            <a:normAutofit fontScale="90000"/>
          </a:bodyPr>
          <a:lstStyle/>
          <a:p>
            <a:pPr algn="r"/>
            <a:r>
              <a:rPr lang="fa-IR" sz="2700" b="1" dirty="0" smtClean="0">
                <a:solidFill>
                  <a:srgbClr val="FF0000"/>
                </a:solidFill>
                <a:cs typeface="B Titr" pitchFamily="2" charset="-78"/>
              </a:rPr>
              <a:t>میعان</a:t>
            </a:r>
            <a:r>
              <a:rPr lang="en-US" sz="2400" b="1" dirty="0">
                <a:cs typeface="B Titr" pitchFamily="2" charset="-78"/>
              </a:rPr>
              <a:t/>
            </a:r>
            <a:br>
              <a:rPr lang="en-US" sz="2400" b="1" dirty="0">
                <a:cs typeface="B Titr" pitchFamily="2" charset="-78"/>
              </a:rPr>
            </a:br>
            <a:endParaRPr lang="en-US" sz="2400" b="1" dirty="0">
              <a:solidFill>
                <a:schemeClr val="tx1"/>
              </a:solidFill>
              <a:latin typeface="+mn-lt"/>
              <a:ea typeface="+mn-ea"/>
              <a:cs typeface="B Titr" pitchFamily="2" charset="-78"/>
            </a:endParaRPr>
          </a:p>
        </p:txBody>
      </p:sp>
      <p:sp>
        <p:nvSpPr>
          <p:cNvPr id="7" name="TextBox 6"/>
          <p:cNvSpPr txBox="1"/>
          <p:nvPr/>
        </p:nvSpPr>
        <p:spPr>
          <a:xfrm>
            <a:off x="8103476" y="584614"/>
            <a:ext cx="3608114" cy="461665"/>
          </a:xfrm>
          <a:prstGeom prst="rect">
            <a:avLst/>
          </a:prstGeom>
          <a:noFill/>
        </p:spPr>
        <p:txBody>
          <a:bodyPr wrap="square" rtlCol="0">
            <a:spAutoFit/>
          </a:bodyPr>
          <a:lstStyle/>
          <a:p>
            <a:pPr algn="r"/>
            <a:r>
              <a:rPr lang="fa-IR" sz="2400" b="1" dirty="0" smtClean="0">
                <a:solidFill>
                  <a:srgbClr val="0070C0"/>
                </a:solidFill>
                <a:cs typeface="B Titr" pitchFamily="2" charset="-78"/>
              </a:rPr>
              <a:t>مقایسه میعان فیلمی و قطره ای</a:t>
            </a:r>
            <a:endParaRPr lang="en-US" sz="2400" b="1" dirty="0">
              <a:solidFill>
                <a:srgbClr val="0070C0"/>
              </a:solidFill>
              <a:cs typeface="B Titr" pitchFamily="2" charset="-78"/>
            </a:endParaRPr>
          </a:p>
        </p:txBody>
      </p:sp>
      <p:sp>
        <p:nvSpPr>
          <p:cNvPr id="3" name="Rectangle 2"/>
          <p:cNvSpPr/>
          <p:nvPr/>
        </p:nvSpPr>
        <p:spPr>
          <a:xfrm>
            <a:off x="520263" y="1115095"/>
            <a:ext cx="11207093" cy="5032147"/>
          </a:xfrm>
          <a:prstGeom prst="rect">
            <a:avLst/>
          </a:prstGeom>
        </p:spPr>
        <p:txBody>
          <a:bodyPr wrap="square">
            <a:spAutoFit/>
          </a:bodyPr>
          <a:lstStyle/>
          <a:p>
            <a:pPr algn="just" rtl="1">
              <a:lnSpc>
                <a:spcPct val="150000"/>
              </a:lnSpc>
            </a:pPr>
            <a:r>
              <a:rPr lang="ar-SA" sz="2400" dirty="0">
                <a:cs typeface="B Titr" pitchFamily="2" charset="-78"/>
              </a:rPr>
              <a:t>از نظر آهنگ انتقال گرما و میعان زیاد، میعان قطره‌ای بر میعان فیلمی برتری دارد زیرا در میعان قطره‌ای آهنگ انتقال گرمای بیشتر و حجم زیادتری از میعان مشاهده خواهد شد. در میعان قطره‌ای، بیشتر انتقال گرما از طریق قطره­ها با قطر کمتر از صد میکرومتر روی می­دهد و آهنگ انتقال گرما بیش از ده برابر انتقال گرما در میعان فیلمی است. لذا معمولاً از روکش‌هایی برای سطح استفاده می­شود. این روکش‌ها از خیس شدن سطح جلوگیری و چگالش قطره‌ای را تسریع می­کنند</a:t>
            </a:r>
            <a:r>
              <a:rPr lang="fa-IR" sz="2400" dirty="0">
                <a:cs typeface="B Titr" pitchFamily="2" charset="-78"/>
              </a:rPr>
              <a:t>.</a:t>
            </a:r>
            <a:r>
              <a:rPr lang="ar-SA" sz="2400" dirty="0">
                <a:cs typeface="B Titr" pitchFamily="2" charset="-78"/>
              </a:rPr>
              <a:t>برای این منظور اغلب از انواع موم‌ها و یا اسیدهای چرب استفاده می­شود. البته این روکش‌ها کارایی خود را براثر اکسیداسیون، تشکیل رسوب، یا کنده شدن به تدریج از دست می‌دهند و سرانجام میعان فیلمی روی می‌دهد</a:t>
            </a:r>
            <a:r>
              <a:rPr lang="fa-IR" sz="2400" dirty="0">
                <a:cs typeface="B Titr" pitchFamily="2" charset="-78"/>
              </a:rPr>
              <a:t>. </a:t>
            </a:r>
            <a:r>
              <a:rPr lang="ar-SA" sz="2400" dirty="0">
                <a:cs typeface="B Titr" pitchFamily="2" charset="-78"/>
              </a:rPr>
              <a:t>گرچه میعان قطره‌ای در کاربردهای صنعتی بسیار مناسب­تر است، ولی در عین حال حفظ شرایط آن نیز مشکل است. به این دلیل چگالنده‌ها اغلب بر اساس چگالش فیلمی محاسبه و طراحی می­شوند.</a:t>
            </a:r>
            <a:endParaRPr lang="en-US" sz="2400" dirty="0">
              <a:cs typeface="B Titr" pitchFamily="2" charset="-78"/>
            </a:endParaRPr>
          </a:p>
        </p:txBody>
      </p:sp>
    </p:spTree>
    <p:extLst>
      <p:ext uri="{BB962C8B-B14F-4D97-AF65-F5344CB8AC3E}">
        <p14:creationId xmlns:p14="http://schemas.microsoft.com/office/powerpoint/2010/main" val="4216789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918146751"/>
              </p:ext>
            </p:extLst>
          </p:nvPr>
        </p:nvGraphicFramePr>
        <p:xfrm>
          <a:off x="579438" y="1565275"/>
          <a:ext cx="908050" cy="657225"/>
        </p:xfrm>
        <a:graphic>
          <a:graphicData uri="http://schemas.openxmlformats.org/presentationml/2006/ole">
            <mc:AlternateContent xmlns:mc="http://schemas.openxmlformats.org/markup-compatibility/2006">
              <mc:Choice xmlns:v="urn:schemas-microsoft-com:vml" Requires="v">
                <p:oleObj spid="_x0000_s1146" name="Equation" r:id="rId3" imgW="596880" imgH="431640" progId="Equation.DSMT4">
                  <p:embed/>
                </p:oleObj>
              </mc:Choice>
              <mc:Fallback>
                <p:oleObj name="Equation" r:id="rId3" imgW="596880" imgH="431640" progId="Equation.DSMT4">
                  <p:embed/>
                  <p:pic>
                    <p:nvPicPr>
                      <p:cNvPr id="0" name="Object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438" y="1565275"/>
                        <a:ext cx="908050" cy="657225"/>
                      </a:xfrm>
                      <a:prstGeom prst="rect">
                        <a:avLst/>
                      </a:prstGeom>
                      <a:noFill/>
                      <a:ln>
                        <a:noFill/>
                      </a:ln>
                    </p:spPr>
                  </p:pic>
                </p:oleObj>
              </mc:Fallback>
            </mc:AlternateContent>
          </a:graphicData>
        </a:graphic>
      </p:graphicFrame>
      <p:sp>
        <p:nvSpPr>
          <p:cNvPr id="2" name="Title 1"/>
          <p:cNvSpPr>
            <a:spLocks noGrp="1"/>
          </p:cNvSpPr>
          <p:nvPr>
            <p:ph type="title"/>
          </p:nvPr>
        </p:nvSpPr>
        <p:spPr>
          <a:xfrm>
            <a:off x="633046" y="762703"/>
            <a:ext cx="10972800" cy="655789"/>
          </a:xfrm>
        </p:spPr>
        <p:txBody>
          <a:bodyPr/>
          <a:lstStyle/>
          <a:p>
            <a:pPr algn="r"/>
            <a:r>
              <a:rPr lang="fa-IR" sz="2400" b="1" dirty="0" smtClean="0">
                <a:solidFill>
                  <a:srgbClr val="FF0000"/>
                </a:solidFill>
                <a:cs typeface="B Titr" pitchFamily="2" charset="-78"/>
              </a:rPr>
              <a:t>روش حجم سیال</a:t>
            </a:r>
            <a:endParaRPr lang="en-US" sz="2400" b="1" dirty="0">
              <a:solidFill>
                <a:srgbClr val="FF0000"/>
              </a:solidFill>
              <a:latin typeface="+mn-lt"/>
              <a:ea typeface="+mn-ea"/>
              <a:cs typeface="B Titr" pitchFamily="2" charset="-78"/>
            </a:endParaRPr>
          </a:p>
        </p:txBody>
      </p:sp>
      <p:sp>
        <p:nvSpPr>
          <p:cNvPr id="6" name="Right Arrow 5"/>
          <p:cNvSpPr/>
          <p:nvPr/>
        </p:nvSpPr>
        <p:spPr>
          <a:xfrm>
            <a:off x="1523240" y="1845177"/>
            <a:ext cx="811369" cy="15274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698199812"/>
              </p:ext>
            </p:extLst>
          </p:nvPr>
        </p:nvGraphicFramePr>
        <p:xfrm>
          <a:off x="2414588" y="1254125"/>
          <a:ext cx="3937000" cy="1314450"/>
        </p:xfrm>
        <a:graphic>
          <a:graphicData uri="http://schemas.openxmlformats.org/presentationml/2006/ole">
            <mc:AlternateContent xmlns:mc="http://schemas.openxmlformats.org/markup-compatibility/2006">
              <mc:Choice xmlns:v="urn:schemas-microsoft-com:vml" Requires="v">
                <p:oleObj spid="_x0000_s1147" name="Equation" r:id="rId5" imgW="2158920" imgH="723600" progId="Equation.DSMT4">
                  <p:embed/>
                </p:oleObj>
              </mc:Choice>
              <mc:Fallback>
                <p:oleObj name="Equation" r:id="rId5" imgW="2158920" imgH="723600" progId="Equation.DSMT4">
                  <p:embed/>
                  <p:pic>
                    <p:nvPicPr>
                      <p:cNvPr id="0" name="Object 4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14588" y="1254125"/>
                        <a:ext cx="393700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838263891"/>
              </p:ext>
            </p:extLst>
          </p:nvPr>
        </p:nvGraphicFramePr>
        <p:xfrm>
          <a:off x="523192" y="2657635"/>
          <a:ext cx="2811463" cy="357188"/>
        </p:xfrm>
        <a:graphic>
          <a:graphicData uri="http://schemas.openxmlformats.org/presentationml/2006/ole">
            <mc:AlternateContent xmlns:mc="http://schemas.openxmlformats.org/markup-compatibility/2006">
              <mc:Choice xmlns:v="urn:schemas-microsoft-com:vml" Requires="v">
                <p:oleObj spid="_x0000_s1148" name="Equation" r:id="rId7" imgW="1358640" imgH="228600" progId="Equation.DSMT4">
                  <p:embed/>
                </p:oleObj>
              </mc:Choice>
              <mc:Fallback>
                <p:oleObj name="Equation" r:id="rId7" imgW="1358640" imgH="228600" progId="Equation.DSMT4">
                  <p:embed/>
                  <p:pic>
                    <p:nvPicPr>
                      <p:cNvPr id="0" name="Object 4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3192" y="2657635"/>
                        <a:ext cx="2811463"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mc:AlternateContent xmlns:mc="http://schemas.openxmlformats.org/markup-compatibility/2006" xmlns:a14="http://schemas.microsoft.com/office/drawing/2010/main">
        <mc:Choice Requires="a14">
          <p:sp>
            <p:nvSpPr>
              <p:cNvPr id="9" name="Rectangle 8"/>
              <p:cNvSpPr/>
              <p:nvPr/>
            </p:nvSpPr>
            <p:spPr>
              <a:xfrm>
                <a:off x="3656917" y="2635132"/>
                <a:ext cx="1942006" cy="423770"/>
              </a:xfrm>
              <a:prstGeom prst="rect">
                <a:avLst/>
              </a:prstGeom>
            </p:spPr>
            <p:txBody>
              <a:bodyPr wrap="none">
                <a:spAutoFit/>
              </a:bodyPr>
              <a:lstStyle/>
              <a:p>
                <a:pPr lvl="0"/>
                <a14:m>
                  <m:oMathPara xmlns:m="http://schemas.openxmlformats.org/officeDocument/2006/math">
                    <m:oMathParaPr>
                      <m:jc m:val="left"/>
                    </m:oMathParaPr>
                    <m:oMath xmlns:m="http://schemas.openxmlformats.org/officeDocument/2006/math">
                      <m:r>
                        <a:rPr lang="en-US" sz="2000" i="1" smtClean="0">
                          <a:solidFill>
                            <a:schemeClr val="tx1"/>
                          </a:solidFill>
                          <a:latin typeface="Cambria Math"/>
                          <a:cs typeface="B Nazanin" pitchFamily="2" charset="-78"/>
                        </a:rPr>
                        <m:t>𝑦</m:t>
                      </m:r>
                      <m:r>
                        <a:rPr lang="en-US" sz="2000" i="1" smtClean="0">
                          <a:solidFill>
                            <a:schemeClr val="tx1"/>
                          </a:solidFill>
                          <a:latin typeface="Cambria Math"/>
                          <a:cs typeface="B Nazanin" pitchFamily="2" charset="-78"/>
                        </a:rPr>
                        <m:t>=(</m:t>
                      </m:r>
                      <m:r>
                        <a:rPr lang="en-US" sz="2000" i="1">
                          <a:solidFill>
                            <a:schemeClr val="tx1"/>
                          </a:solidFill>
                          <a:latin typeface="Cambria Math"/>
                          <a:ea typeface="Cambria Math"/>
                          <a:cs typeface="B Nazanin" pitchFamily="2" charset="-78"/>
                        </a:rPr>
                        <m:t>𝜇</m:t>
                      </m:r>
                      <m:r>
                        <a:rPr lang="en-US" sz="2000" i="1">
                          <a:solidFill>
                            <a:schemeClr val="tx1"/>
                          </a:solidFill>
                          <a:latin typeface="Cambria Math"/>
                          <a:ea typeface="Cambria Math"/>
                          <a:cs typeface="B Nazanin" pitchFamily="2" charset="-78"/>
                        </a:rPr>
                        <m:t>,</m:t>
                      </m:r>
                      <m:r>
                        <a:rPr lang="en-US" sz="2000" i="1">
                          <a:solidFill>
                            <a:schemeClr val="tx1"/>
                          </a:solidFill>
                          <a:latin typeface="Cambria Math"/>
                          <a:ea typeface="Cambria Math"/>
                          <a:cs typeface="B Nazanin" pitchFamily="2" charset="-78"/>
                        </a:rPr>
                        <m:t>𝜌</m:t>
                      </m:r>
                      <m:r>
                        <a:rPr lang="en-US" sz="2000" i="1">
                          <a:solidFill>
                            <a:schemeClr val="tx1"/>
                          </a:solidFill>
                          <a:latin typeface="Cambria Math"/>
                          <a:ea typeface="Cambria Math"/>
                          <a:cs typeface="B Nazanin" pitchFamily="2" charset="-78"/>
                        </a:rPr>
                        <m:t>.</m:t>
                      </m:r>
                      <m:r>
                        <a:rPr lang="en-US" sz="2000" i="1">
                          <a:solidFill>
                            <a:schemeClr val="tx1"/>
                          </a:solidFill>
                          <a:latin typeface="Cambria Math"/>
                          <a:ea typeface="Cambria Math"/>
                          <a:cs typeface="B Nazanin" pitchFamily="2" charset="-78"/>
                        </a:rPr>
                        <m:t>𝑘</m:t>
                      </m:r>
                      <m:r>
                        <a:rPr lang="en-US" sz="2000" i="1">
                          <a:solidFill>
                            <a:schemeClr val="tx1"/>
                          </a:solidFill>
                          <a:latin typeface="Cambria Math"/>
                          <a:ea typeface="Cambria Math"/>
                          <a:cs typeface="B Nazanin" pitchFamily="2" charset="-78"/>
                        </a:rPr>
                        <m:t>,</m:t>
                      </m:r>
                      <m:sSub>
                        <m:sSubPr>
                          <m:ctrlPr>
                            <a:rPr lang="en-US" sz="2000" i="1">
                              <a:solidFill>
                                <a:schemeClr val="tx1"/>
                              </a:solidFill>
                              <a:latin typeface="Cambria Math"/>
                              <a:ea typeface="Cambria Math"/>
                              <a:cs typeface="B Nazanin" pitchFamily="2" charset="-78"/>
                            </a:rPr>
                          </m:ctrlPr>
                        </m:sSubPr>
                        <m:e>
                          <m:r>
                            <a:rPr lang="en-US" sz="2000" i="1">
                              <a:solidFill>
                                <a:schemeClr val="tx1"/>
                              </a:solidFill>
                              <a:latin typeface="Cambria Math"/>
                              <a:ea typeface="Cambria Math"/>
                              <a:cs typeface="B Nazanin" pitchFamily="2" charset="-78"/>
                            </a:rPr>
                            <m:t>𝐶</m:t>
                          </m:r>
                        </m:e>
                        <m:sub>
                          <m:r>
                            <a:rPr lang="en-US" sz="2000" i="1">
                              <a:solidFill>
                                <a:schemeClr val="tx1"/>
                              </a:solidFill>
                              <a:latin typeface="Cambria Math"/>
                              <a:ea typeface="Cambria Math"/>
                              <a:cs typeface="B Nazanin" pitchFamily="2" charset="-78"/>
                            </a:rPr>
                            <m:t>𝑝</m:t>
                          </m:r>
                        </m:sub>
                      </m:sSub>
                      <m:r>
                        <a:rPr lang="en-US" sz="2000" i="1">
                          <a:solidFill>
                            <a:schemeClr val="tx1"/>
                          </a:solidFill>
                          <a:latin typeface="Cambria Math"/>
                          <a:ea typeface="Cambria Math"/>
                          <a:cs typeface="B Nazanin" pitchFamily="2" charset="-78"/>
                        </a:rPr>
                        <m:t>)</m:t>
                      </m:r>
                    </m:oMath>
                  </m:oMathPara>
                </a14:m>
                <a:endParaRPr lang="fa-IR" sz="2000" dirty="0">
                  <a:solidFill>
                    <a:schemeClr val="tx1"/>
                  </a:solidFill>
                  <a:cs typeface="B Nazanin" pitchFamily="2" charset="-78"/>
                </a:endParaRPr>
              </a:p>
            </p:txBody>
          </p:sp>
        </mc:Choice>
        <mc:Fallback xmlns="">
          <p:sp>
            <p:nvSpPr>
              <p:cNvPr id="9" name="Rectangle 8"/>
              <p:cNvSpPr>
                <a:spLocks noRot="1" noChangeAspect="1" noMove="1" noResize="1" noEditPoints="1" noAdjustHandles="1" noChangeArrowheads="1" noChangeShapeType="1" noTextEdit="1"/>
              </p:cNvSpPr>
              <p:nvPr/>
            </p:nvSpPr>
            <p:spPr>
              <a:xfrm>
                <a:off x="3656917" y="2635132"/>
                <a:ext cx="1942006" cy="423770"/>
              </a:xfrm>
              <a:prstGeom prst="rect">
                <a:avLst/>
              </a:prstGeom>
              <a:blipFill rotWithShape="1">
                <a:blip r:embed="rId10"/>
                <a:stretch>
                  <a:fillRect b="-5714"/>
                </a:stretch>
              </a:blipFill>
            </p:spPr>
            <p:txBody>
              <a:bodyPr/>
              <a:lstStyle/>
              <a:p>
                <a:r>
                  <a:rPr lang="en-US">
                    <a:noFill/>
                  </a:rPr>
                  <a:t> </a:t>
                </a:r>
              </a:p>
            </p:txBody>
          </p:sp>
        </mc:Fallback>
      </mc:AlternateContent>
      <p:graphicFrame>
        <p:nvGraphicFramePr>
          <p:cNvPr id="10" name="Object 9"/>
          <p:cNvGraphicFramePr>
            <a:graphicFrameLocks noChangeAspect="1"/>
          </p:cNvGraphicFramePr>
          <p:nvPr>
            <p:extLst>
              <p:ext uri="{D42A27DB-BD31-4B8C-83A1-F6EECF244321}">
                <p14:modId xmlns:p14="http://schemas.microsoft.com/office/powerpoint/2010/main" val="3824095666"/>
              </p:ext>
            </p:extLst>
          </p:nvPr>
        </p:nvGraphicFramePr>
        <p:xfrm>
          <a:off x="611188" y="3192463"/>
          <a:ext cx="2314575" cy="833437"/>
        </p:xfrm>
        <a:graphic>
          <a:graphicData uri="http://schemas.openxmlformats.org/presentationml/2006/ole">
            <mc:AlternateContent xmlns:mc="http://schemas.openxmlformats.org/markup-compatibility/2006">
              <mc:Choice xmlns:v="urn:schemas-microsoft-com:vml" Requires="v">
                <p:oleObj spid="_x0000_s1149" name="Equation" r:id="rId11" imgW="1130040" imgH="444240" progId="Equation.DSMT4">
                  <p:embed/>
                </p:oleObj>
              </mc:Choice>
              <mc:Fallback>
                <p:oleObj name="Equation" r:id="rId11" imgW="1130040" imgH="444240" progId="Equation.DSMT4">
                  <p:embed/>
                  <p:pic>
                    <p:nvPicPr>
                      <p:cNvPr id="0" name="Object 44"/>
                      <p:cNvPicPr>
                        <a:picLocks noChangeAspect="1" noChangeArrowheads="1"/>
                      </p:cNvPicPr>
                      <p:nvPr/>
                    </p:nvPicPr>
                    <p:blipFill>
                      <a:blip r:embed="rId12"/>
                      <a:srcRect/>
                      <a:stretch>
                        <a:fillRect/>
                      </a:stretch>
                    </p:blipFill>
                    <p:spPr bwMode="auto">
                      <a:xfrm>
                        <a:off x="611188" y="3192463"/>
                        <a:ext cx="2314575"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631356344"/>
              </p:ext>
            </p:extLst>
          </p:nvPr>
        </p:nvGraphicFramePr>
        <p:xfrm>
          <a:off x="604948" y="4027488"/>
          <a:ext cx="6103937" cy="717550"/>
        </p:xfrm>
        <a:graphic>
          <a:graphicData uri="http://schemas.openxmlformats.org/presentationml/2006/ole">
            <mc:AlternateContent xmlns:mc="http://schemas.openxmlformats.org/markup-compatibility/2006">
              <mc:Choice xmlns:v="urn:schemas-microsoft-com:vml" Requires="v">
                <p:oleObj spid="_x0000_s1150" name="Equation" r:id="rId13" imgW="2997000" imgH="355320" progId="Equation.DSMT4">
                  <p:embed/>
                </p:oleObj>
              </mc:Choice>
              <mc:Fallback>
                <p:oleObj name="Equation" r:id="rId13" imgW="2997000" imgH="355320" progId="Equation.DSMT4">
                  <p:embed/>
                  <p:pic>
                    <p:nvPicPr>
                      <p:cNvPr id="0" name="Object 4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4948" y="4027488"/>
                        <a:ext cx="6103937"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659302001"/>
              </p:ext>
            </p:extLst>
          </p:nvPr>
        </p:nvGraphicFramePr>
        <p:xfrm>
          <a:off x="711832" y="4902200"/>
          <a:ext cx="2055812" cy="444500"/>
        </p:xfrm>
        <a:graphic>
          <a:graphicData uri="http://schemas.openxmlformats.org/presentationml/2006/ole">
            <mc:AlternateContent xmlns:mc="http://schemas.openxmlformats.org/markup-compatibility/2006">
              <mc:Choice xmlns:v="urn:schemas-microsoft-com:vml" Requires="v">
                <p:oleObj spid="_x0000_s1151" name="Equation" r:id="rId15" imgW="990360" imgH="253800" progId="Equation.DSMT4">
                  <p:embed/>
                </p:oleObj>
              </mc:Choice>
              <mc:Fallback>
                <p:oleObj name="Equation" r:id="rId15" imgW="990360" imgH="253800" progId="Equation.DSMT4">
                  <p:embed/>
                  <p:pic>
                    <p:nvPicPr>
                      <p:cNvPr id="0" name="Object 4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11832" y="4902200"/>
                        <a:ext cx="2055812"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Right Arrow 12"/>
          <p:cNvSpPr/>
          <p:nvPr/>
        </p:nvSpPr>
        <p:spPr>
          <a:xfrm>
            <a:off x="2845548" y="5024946"/>
            <a:ext cx="811369" cy="234816"/>
          </a:xfrm>
          <a:prstGeom prst="rightArrow">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3826376836"/>
              </p:ext>
            </p:extLst>
          </p:nvPr>
        </p:nvGraphicFramePr>
        <p:xfrm>
          <a:off x="3849305" y="4835173"/>
          <a:ext cx="1865313" cy="614362"/>
        </p:xfrm>
        <a:graphic>
          <a:graphicData uri="http://schemas.openxmlformats.org/presentationml/2006/ole">
            <mc:AlternateContent xmlns:mc="http://schemas.openxmlformats.org/markup-compatibility/2006">
              <mc:Choice xmlns:v="urn:schemas-microsoft-com:vml" Requires="v">
                <p:oleObj spid="_x0000_s1152" name="Equation" r:id="rId17" imgW="1143000" imgH="380880" progId="Equation.DSMT4">
                  <p:embed/>
                </p:oleObj>
              </mc:Choice>
              <mc:Fallback>
                <p:oleObj name="Equation" r:id="rId17" imgW="1143000" imgH="380880" progId="Equation.DSMT4">
                  <p:embed/>
                  <p:pic>
                    <p:nvPicPr>
                      <p:cNvPr id="0" name="Object 4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849305" y="4835173"/>
                        <a:ext cx="1865313"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1417519324"/>
              </p:ext>
            </p:extLst>
          </p:nvPr>
        </p:nvGraphicFramePr>
        <p:xfrm>
          <a:off x="662735" y="5603109"/>
          <a:ext cx="4365625" cy="744538"/>
        </p:xfrm>
        <a:graphic>
          <a:graphicData uri="http://schemas.openxmlformats.org/presentationml/2006/ole">
            <mc:AlternateContent xmlns:mc="http://schemas.openxmlformats.org/markup-compatibility/2006">
              <mc:Choice xmlns:v="urn:schemas-microsoft-com:vml" Requires="v">
                <p:oleObj spid="_x0000_s1153" name="Equation" r:id="rId19" imgW="2260600" imgH="419100" progId="Equation.DSMT4">
                  <p:embed/>
                </p:oleObj>
              </mc:Choice>
              <mc:Fallback>
                <p:oleObj name="Equation" r:id="rId19" imgW="2260600" imgH="419100" progId="Equation.DSMT4">
                  <p:embed/>
                  <p:pic>
                    <p:nvPicPr>
                      <p:cNvPr id="0" name="Object 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62735" y="5603109"/>
                        <a:ext cx="4365625"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 name="Right Arrow 15"/>
          <p:cNvSpPr/>
          <p:nvPr/>
        </p:nvSpPr>
        <p:spPr>
          <a:xfrm>
            <a:off x="4483580" y="6240524"/>
            <a:ext cx="811369" cy="234816"/>
          </a:xfrm>
          <a:prstGeom prst="rightArrow">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aphicFrame>
        <p:nvGraphicFramePr>
          <p:cNvPr id="17" name="Object 16"/>
          <p:cNvGraphicFramePr>
            <a:graphicFrameLocks noChangeAspect="1"/>
          </p:cNvGraphicFramePr>
          <p:nvPr>
            <p:extLst>
              <p:ext uri="{D42A27DB-BD31-4B8C-83A1-F6EECF244321}">
                <p14:modId xmlns:p14="http://schemas.microsoft.com/office/powerpoint/2010/main" val="4239555773"/>
              </p:ext>
            </p:extLst>
          </p:nvPr>
        </p:nvGraphicFramePr>
        <p:xfrm>
          <a:off x="5656263" y="6122988"/>
          <a:ext cx="1438275" cy="382587"/>
        </p:xfrm>
        <a:graphic>
          <a:graphicData uri="http://schemas.openxmlformats.org/presentationml/2006/ole">
            <mc:AlternateContent xmlns:mc="http://schemas.openxmlformats.org/markup-compatibility/2006">
              <mc:Choice xmlns:v="urn:schemas-microsoft-com:vml" Requires="v">
                <p:oleObj spid="_x0000_s1154" name="Equation" r:id="rId21" imgW="698400" imgH="203040" progId="Equation.DSMT4">
                  <p:embed/>
                </p:oleObj>
              </mc:Choice>
              <mc:Fallback>
                <p:oleObj name="Equation" r:id="rId21" imgW="698400" imgH="203040" progId="Equation.DSMT4">
                  <p:embed/>
                  <p:pic>
                    <p:nvPicPr>
                      <p:cNvPr id="0" name="Object 2"/>
                      <p:cNvPicPr>
                        <a:picLocks noChangeAspect="1" noChangeArrowheads="1"/>
                      </p:cNvPicPr>
                      <p:nvPr/>
                    </p:nvPicPr>
                    <p:blipFill>
                      <a:blip r:embed="rId22"/>
                      <a:srcRect/>
                      <a:stretch>
                        <a:fillRect/>
                      </a:stretch>
                    </p:blipFill>
                    <p:spPr bwMode="auto">
                      <a:xfrm>
                        <a:off x="5656263" y="6122988"/>
                        <a:ext cx="1438275"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1084369636"/>
              </p:ext>
            </p:extLst>
          </p:nvPr>
        </p:nvGraphicFramePr>
        <p:xfrm>
          <a:off x="5771493" y="3133476"/>
          <a:ext cx="6057900" cy="858837"/>
        </p:xfrm>
        <a:graphic>
          <a:graphicData uri="http://schemas.openxmlformats.org/presentationml/2006/ole">
            <mc:AlternateContent xmlns:mc="http://schemas.openxmlformats.org/markup-compatibility/2006">
              <mc:Choice xmlns:v="urn:schemas-microsoft-com:vml" Requires="v">
                <p:oleObj spid="_x0000_s1155" name="Equation" r:id="rId23" imgW="3162300" imgH="444500" progId="Equation.DSMT4">
                  <p:embed/>
                </p:oleObj>
              </mc:Choice>
              <mc:Fallback>
                <p:oleObj name="Equation" r:id="rId23" imgW="3162300" imgH="444500" progId="Equation.DSMT4">
                  <p:embed/>
                  <p:pic>
                    <p:nvPicPr>
                      <p:cNvPr id="0" name="Object 1"/>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5771493" y="3133476"/>
                        <a:ext cx="6057900" cy="85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 name="TextBox 18"/>
          <p:cNvSpPr txBox="1"/>
          <p:nvPr/>
        </p:nvSpPr>
        <p:spPr>
          <a:xfrm>
            <a:off x="45983" y="3290493"/>
            <a:ext cx="514252" cy="430887"/>
          </a:xfrm>
          <a:prstGeom prst="rect">
            <a:avLst/>
          </a:prstGeom>
          <a:noFill/>
        </p:spPr>
        <p:txBody>
          <a:bodyPr wrap="square" rtlCol="0">
            <a:spAutoFit/>
          </a:bodyPr>
          <a:lstStyle/>
          <a:p>
            <a:r>
              <a:rPr lang="en-US" sz="2200" dirty="0" smtClean="0">
                <a:latin typeface="Times New Roman" pitchFamily="18" charset="0"/>
                <a:cs typeface="Times New Roman" pitchFamily="18" charset="0"/>
              </a:rPr>
              <a:t>1-</a:t>
            </a:r>
            <a:endParaRPr lang="en-US" sz="2200" dirty="0">
              <a:latin typeface="Times New Roman" pitchFamily="18" charset="0"/>
              <a:cs typeface="Times New Roman" pitchFamily="18" charset="0"/>
            </a:endParaRPr>
          </a:p>
        </p:txBody>
      </p:sp>
      <p:sp>
        <p:nvSpPr>
          <p:cNvPr id="20" name="TextBox 19"/>
          <p:cNvSpPr txBox="1"/>
          <p:nvPr/>
        </p:nvSpPr>
        <p:spPr>
          <a:xfrm>
            <a:off x="136574" y="4168862"/>
            <a:ext cx="514252" cy="430887"/>
          </a:xfrm>
          <a:prstGeom prst="rect">
            <a:avLst/>
          </a:prstGeom>
          <a:noFill/>
        </p:spPr>
        <p:txBody>
          <a:bodyPr wrap="square" rtlCol="0">
            <a:spAutoFit/>
          </a:bodyPr>
          <a:lstStyle/>
          <a:p>
            <a:r>
              <a:rPr lang="fa-IR" sz="2200" dirty="0" smtClean="0">
                <a:latin typeface="Times New Roman" pitchFamily="18" charset="0"/>
                <a:cs typeface="Times New Roman" pitchFamily="18" charset="0"/>
              </a:rPr>
              <a:t>3</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
        <p:nvSpPr>
          <p:cNvPr id="21" name="TextBox 20"/>
          <p:cNvSpPr txBox="1"/>
          <p:nvPr/>
        </p:nvSpPr>
        <p:spPr>
          <a:xfrm>
            <a:off x="135698" y="5789371"/>
            <a:ext cx="514252" cy="430887"/>
          </a:xfrm>
          <a:prstGeom prst="rect">
            <a:avLst/>
          </a:prstGeom>
          <a:noFill/>
        </p:spPr>
        <p:txBody>
          <a:bodyPr wrap="square" rtlCol="0">
            <a:spAutoFit/>
          </a:bodyPr>
          <a:lstStyle/>
          <a:p>
            <a:r>
              <a:rPr lang="fa-IR" sz="2200" dirty="0" smtClean="0">
                <a:latin typeface="Times New Roman" pitchFamily="18" charset="0"/>
                <a:cs typeface="Times New Roman" pitchFamily="18" charset="0"/>
              </a:rPr>
              <a:t>4</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
        <p:nvSpPr>
          <p:cNvPr id="22" name="TextBox 21"/>
          <p:cNvSpPr txBox="1"/>
          <p:nvPr/>
        </p:nvSpPr>
        <p:spPr>
          <a:xfrm>
            <a:off x="5108878" y="3290493"/>
            <a:ext cx="514252" cy="430887"/>
          </a:xfrm>
          <a:prstGeom prst="rect">
            <a:avLst/>
          </a:prstGeom>
          <a:noFill/>
        </p:spPr>
        <p:txBody>
          <a:bodyPr wrap="square" rtlCol="0">
            <a:spAutoFit/>
          </a:bodyPr>
          <a:lstStyle/>
          <a:p>
            <a:r>
              <a:rPr lang="fa-IR" sz="2200" dirty="0" smtClean="0">
                <a:latin typeface="Times New Roman" pitchFamily="18" charset="0"/>
                <a:cs typeface="Times New Roman" pitchFamily="18" charset="0"/>
              </a:rPr>
              <a:t>2</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42174153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par>
                                <p:cTn id="23" presetID="10"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par>
                                <p:cTn id="26" presetID="10" presetClass="entr" presetSubtype="0" fill="hold"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par>
                                <p:cTn id="32" presetID="10" presetClass="entr" presetSubtype="0" fill="hold"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par>
                                <p:cTn id="35" presetID="10" presetClass="entr" presetSubtype="0" fill="hold"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par>
                                <p:cTn id="41" presetID="10" presetClass="entr" presetSubtype="0" fill="hold"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500"/>
                                        <p:tgtEl>
                                          <p:spTgt spid="17"/>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500"/>
                                        <p:tgtEl>
                                          <p:spTgt spid="18"/>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500"/>
                                        <p:tgtEl>
                                          <p:spTgt spid="19"/>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500"/>
                                        <p:tgtEl>
                                          <p:spTgt spid="20"/>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fade">
                                      <p:cBhvr>
                                        <p:cTn id="57" dur="500"/>
                                        <p:tgtEl>
                                          <p:spTgt spid="21"/>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fade">
                                      <p:cBhvr>
                                        <p:cTn id="6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3" grpId="0" animBg="1"/>
      <p:bldP spid="16" grpId="0" animBg="1"/>
      <p:bldP spid="19" grpId="0"/>
      <p:bldP spid="20" grpId="0"/>
      <p:bldP spid="21"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649610088"/>
              </p:ext>
            </p:extLst>
          </p:nvPr>
        </p:nvGraphicFramePr>
        <p:xfrm>
          <a:off x="520700" y="3106738"/>
          <a:ext cx="4549775" cy="1460500"/>
        </p:xfrm>
        <a:graphic>
          <a:graphicData uri="http://schemas.openxmlformats.org/presentationml/2006/ole">
            <mc:AlternateContent xmlns:mc="http://schemas.openxmlformats.org/markup-compatibility/2006">
              <mc:Choice xmlns:v="urn:schemas-microsoft-com:vml" Requires="v">
                <p:oleObj spid="_x0000_s2078" name="Equation" r:id="rId3" imgW="2057400" imgH="660240" progId="Equation.DSMT4">
                  <p:embed/>
                </p:oleObj>
              </mc:Choice>
              <mc:Fallback>
                <p:oleObj name="Equation" r:id="rId3" imgW="2057400" imgH="660240" progId="Equation.DSMT4">
                  <p:embed/>
                  <p:pic>
                    <p:nvPicPr>
                      <p:cNvPr id="0" name="Object 13"/>
                      <p:cNvPicPr>
                        <a:picLocks noChangeAspect="1" noChangeArrowheads="1"/>
                      </p:cNvPicPr>
                      <p:nvPr/>
                    </p:nvPicPr>
                    <p:blipFill>
                      <a:blip r:embed="rId4"/>
                      <a:srcRect/>
                      <a:stretch>
                        <a:fillRect/>
                      </a:stretch>
                    </p:blipFill>
                    <p:spPr bwMode="auto">
                      <a:xfrm>
                        <a:off x="520700" y="3106738"/>
                        <a:ext cx="4549775" cy="1460500"/>
                      </a:xfrm>
                      <a:prstGeom prst="rect">
                        <a:avLst/>
                      </a:prstGeom>
                      <a:noFill/>
                      <a:ln>
                        <a:noFill/>
                      </a:ln>
                    </p:spPr>
                  </p:pic>
                </p:oleObj>
              </mc:Fallback>
            </mc:AlternateContent>
          </a:graphicData>
        </a:graphic>
      </p:graphicFrame>
      <p:sp>
        <p:nvSpPr>
          <p:cNvPr id="2" name="Title 1"/>
          <p:cNvSpPr>
            <a:spLocks noGrp="1"/>
          </p:cNvSpPr>
          <p:nvPr>
            <p:ph type="title"/>
          </p:nvPr>
        </p:nvSpPr>
        <p:spPr>
          <a:xfrm>
            <a:off x="9443545" y="835571"/>
            <a:ext cx="2249214" cy="588579"/>
          </a:xfrm>
        </p:spPr>
        <p:txBody>
          <a:bodyPr>
            <a:normAutofit/>
          </a:bodyPr>
          <a:lstStyle/>
          <a:p>
            <a:pPr algn="r"/>
            <a:r>
              <a:rPr lang="fa-IR" sz="2400" dirty="0" smtClean="0">
                <a:solidFill>
                  <a:srgbClr val="FF0000"/>
                </a:solidFill>
                <a:cs typeface="B Titr" panose="00000700000000000000" pitchFamily="2" charset="-78"/>
              </a:rPr>
              <a:t>مدل انتقال جرم</a:t>
            </a:r>
            <a:endParaRPr lang="en-US" sz="1100" b="1" dirty="0">
              <a:solidFill>
                <a:srgbClr val="FF0000"/>
              </a:solidFill>
              <a:latin typeface="Times New Roman" panose="02020603050405020304" pitchFamily="18" charset="0"/>
              <a:ea typeface="+mn-ea"/>
              <a:cs typeface="Titr" pitchFamily="2" charset="-78"/>
            </a:endParaRPr>
          </a:p>
        </p:txBody>
      </p:sp>
      <p:sp>
        <p:nvSpPr>
          <p:cNvPr id="6" name="Rectangle 5"/>
          <p:cNvSpPr/>
          <p:nvPr/>
        </p:nvSpPr>
        <p:spPr>
          <a:xfrm>
            <a:off x="519823" y="2251279"/>
            <a:ext cx="2585983" cy="523220"/>
          </a:xfrm>
          <a:prstGeom prst="rect">
            <a:avLst/>
          </a:prstGeom>
        </p:spPr>
        <p:txBody>
          <a:bodyPr wrap="square">
            <a:spAutoFit/>
          </a:bodyPr>
          <a:lstStyle/>
          <a:p>
            <a:r>
              <a:rPr lang="en-US" sz="2800" b="1" dirty="0" smtClean="0">
                <a:solidFill>
                  <a:srgbClr val="0070C0"/>
                </a:solidFill>
                <a:latin typeface="Times New Roman" pitchFamily="18" charset="0"/>
                <a:cs typeface="Times New Roman" pitchFamily="18" charset="0"/>
              </a:rPr>
              <a:t>Lee model’s</a:t>
            </a:r>
            <a:r>
              <a:rPr lang="en-US" sz="2200" dirty="0" smtClean="0">
                <a:solidFill>
                  <a:srgbClr val="0070C0"/>
                </a:solidFill>
                <a:latin typeface="Times New Roman" pitchFamily="18" charset="0"/>
                <a:cs typeface="Times New Roman" pitchFamily="18" charset="0"/>
              </a:rPr>
              <a:t>:</a:t>
            </a:r>
            <a:endParaRPr lang="en-US" sz="2200" dirty="0">
              <a:solidFill>
                <a:srgbClr val="0070C0"/>
              </a:solidFill>
              <a:latin typeface="Times New Roman" pitchFamily="18" charset="0"/>
              <a:cs typeface="Times New Roman" pitchFamily="18" charset="0"/>
            </a:endParaRPr>
          </a:p>
        </p:txBody>
      </p:sp>
      <p:sp>
        <p:nvSpPr>
          <p:cNvPr id="7" name="Right Arrow 6"/>
          <p:cNvSpPr/>
          <p:nvPr/>
        </p:nvSpPr>
        <p:spPr>
          <a:xfrm>
            <a:off x="5051028" y="4434474"/>
            <a:ext cx="1205253" cy="266612"/>
          </a:xfrm>
          <a:prstGeom prst="rightArrow">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1175318571"/>
              </p:ext>
            </p:extLst>
          </p:nvPr>
        </p:nvGraphicFramePr>
        <p:xfrm>
          <a:off x="6961899" y="4066967"/>
          <a:ext cx="4265107" cy="1214481"/>
        </p:xfrm>
        <a:graphic>
          <a:graphicData uri="http://schemas.openxmlformats.org/presentationml/2006/ole">
            <mc:AlternateContent xmlns:mc="http://schemas.openxmlformats.org/markup-compatibility/2006">
              <mc:Choice xmlns:v="urn:schemas-microsoft-com:vml" Requires="v">
                <p:oleObj spid="_x0000_s2079" name="Equation" r:id="rId5" imgW="1739900" imgH="495300" progId="Equation.DSMT4">
                  <p:embed/>
                </p:oleObj>
              </mc:Choice>
              <mc:Fallback>
                <p:oleObj name="Equation" r:id="rId5" imgW="1739900" imgH="495300" progId="Equation.DSMT4">
                  <p:embed/>
                  <p:pic>
                    <p:nvPicPr>
                      <p:cNvPr id="0" name="Object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61899" y="4066967"/>
                        <a:ext cx="4265107" cy="121448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268734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46" y="762703"/>
            <a:ext cx="10972800" cy="655789"/>
          </a:xfrm>
        </p:spPr>
        <p:txBody>
          <a:bodyPr/>
          <a:lstStyle/>
          <a:p>
            <a:pPr algn="just" rtl="1"/>
            <a:r>
              <a:rPr lang="fa-IR" sz="2400" b="1" dirty="0" smtClean="0">
                <a:solidFill>
                  <a:srgbClr val="FF0000"/>
                </a:solidFill>
                <a:cs typeface="B Titr" pitchFamily="2" charset="-78"/>
              </a:rPr>
              <a:t>الگوریتم حلگر </a:t>
            </a:r>
            <a:r>
              <a:rPr lang="en-US" sz="2400" b="1" dirty="0" smtClean="0">
                <a:solidFill>
                  <a:srgbClr val="FF0000"/>
                </a:solidFill>
                <a:latin typeface="Times New Roman" pitchFamily="18" charset="0"/>
                <a:cs typeface="Times New Roman" pitchFamily="18" charset="0"/>
              </a:rPr>
              <a:t>EvapBoilFoam</a:t>
            </a:r>
            <a:endParaRPr lang="en-US" sz="2400" b="1" dirty="0">
              <a:solidFill>
                <a:srgbClr val="FF0000"/>
              </a:solidFill>
              <a:latin typeface="Times New Roman" pitchFamily="18" charset="0"/>
              <a:ea typeface="+mn-ea"/>
              <a:cs typeface="Times New Roman" pitchFamily="18" charset="0"/>
            </a:endParaRPr>
          </a:p>
        </p:txBody>
      </p:sp>
      <p:pic>
        <p:nvPicPr>
          <p:cNvPr id="3076" name="Picture 4" descr="C:\Users\Mohammad\Desktop\7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9333" y="605385"/>
            <a:ext cx="5758667" cy="611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14343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C:\Users\Mohammad\Desktop\ff.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49062" y="1784226"/>
            <a:ext cx="2159876" cy="4774228"/>
          </a:xfrm>
          <a:prstGeom prst="rect">
            <a:avLst/>
          </a:prstGeom>
          <a:noFill/>
          <a:ln>
            <a:noFill/>
          </a:ln>
        </p:spPr>
      </p:pic>
      <p:sp>
        <p:nvSpPr>
          <p:cNvPr id="2" name="Title 1"/>
          <p:cNvSpPr>
            <a:spLocks noGrp="1"/>
          </p:cNvSpPr>
          <p:nvPr>
            <p:ph type="title"/>
          </p:nvPr>
        </p:nvSpPr>
        <p:spPr>
          <a:xfrm>
            <a:off x="959068" y="488731"/>
            <a:ext cx="10851931" cy="698938"/>
          </a:xfrm>
        </p:spPr>
        <p:txBody>
          <a:bodyPr>
            <a:normAutofit fontScale="90000"/>
          </a:bodyPr>
          <a:lstStyle/>
          <a:p>
            <a:pPr algn="just" rtl="1"/>
            <a:r>
              <a:rPr lang="en-US" sz="5400" dirty="0">
                <a:solidFill>
                  <a:srgbClr val="FF0000"/>
                </a:solidFill>
                <a:cs typeface="B Titr" panose="00000700000000000000" pitchFamily="2" charset="-78"/>
              </a:rPr>
              <a:t/>
            </a:r>
            <a:br>
              <a:rPr lang="en-US" sz="5400" dirty="0">
                <a:solidFill>
                  <a:srgbClr val="FF0000"/>
                </a:solidFill>
                <a:cs typeface="B Titr" panose="00000700000000000000" pitchFamily="2" charset="-78"/>
              </a:rPr>
            </a:br>
            <a:r>
              <a:rPr lang="fa-IR" sz="2800" b="1" dirty="0" smtClean="0">
                <a:solidFill>
                  <a:srgbClr val="FF0000"/>
                </a:solidFill>
                <a:cs typeface="B Titr" pitchFamily="2" charset="-78"/>
              </a:rPr>
              <a:t>مقایسه حلگر </a:t>
            </a:r>
            <a:r>
              <a:rPr lang="en-US" sz="2800" b="1" dirty="0" smtClean="0">
                <a:solidFill>
                  <a:srgbClr val="FF0000"/>
                </a:solidFill>
                <a:latin typeface="Times New Roman" pitchFamily="18" charset="0"/>
                <a:cs typeface="Times New Roman" pitchFamily="18" charset="0"/>
              </a:rPr>
              <a:t>interFoam</a:t>
            </a:r>
            <a:r>
              <a:rPr lang="fa-IR" sz="2800" b="1" dirty="0" smtClean="0">
                <a:solidFill>
                  <a:srgbClr val="FF0000"/>
                </a:solidFill>
                <a:cs typeface="B Titr" pitchFamily="2" charset="-78"/>
              </a:rPr>
              <a:t> و </a:t>
            </a:r>
            <a:r>
              <a:rPr lang="en-US" sz="2800" b="1" dirty="0" smtClean="0">
                <a:solidFill>
                  <a:srgbClr val="FF0000"/>
                </a:solidFill>
                <a:latin typeface="Times New Roman" pitchFamily="18" charset="0"/>
                <a:cs typeface="Times New Roman" pitchFamily="18" charset="0"/>
              </a:rPr>
              <a:t>CondVOFFoam</a:t>
            </a:r>
            <a:endParaRPr lang="en-US" sz="2700" b="1" dirty="0">
              <a:solidFill>
                <a:srgbClr val="FF0000"/>
              </a:solidFill>
              <a:latin typeface="Times New Roman" panose="02020603050405020304" pitchFamily="18" charset="0"/>
              <a:ea typeface="+mn-ea"/>
              <a:cs typeface="Times New Roman" pitchFamily="18" charset="0"/>
            </a:endParaRPr>
          </a:p>
        </p:txBody>
      </p:sp>
      <p:pic>
        <p:nvPicPr>
          <p:cNvPr id="6" name="Picture 5" descr="C:\Users\Mohammad\Desktop\CondVOFFoam.PNG"/>
          <p:cNvPicPr/>
          <p:nvPr/>
        </p:nvPicPr>
        <p:blipFill>
          <a:blip r:embed="rId3">
            <a:extLst>
              <a:ext uri="{28A0092B-C50C-407E-A947-70E740481C1C}">
                <a14:useLocalDpi xmlns:a14="http://schemas.microsoft.com/office/drawing/2010/main" val="0"/>
              </a:ext>
            </a:extLst>
          </a:blip>
          <a:srcRect/>
          <a:stretch>
            <a:fillRect/>
          </a:stretch>
        </p:blipFill>
        <p:spPr bwMode="auto">
          <a:xfrm>
            <a:off x="7252137" y="1659320"/>
            <a:ext cx="2017493" cy="5072556"/>
          </a:xfrm>
          <a:prstGeom prst="rect">
            <a:avLst/>
          </a:prstGeom>
          <a:noFill/>
          <a:ln>
            <a:noFill/>
          </a:ln>
        </p:spPr>
      </p:pic>
    </p:spTree>
    <p:extLst>
      <p:ext uri="{BB962C8B-B14F-4D97-AF65-F5344CB8AC3E}">
        <p14:creationId xmlns:p14="http://schemas.microsoft.com/office/powerpoint/2010/main" val="15126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8426" y="1064168"/>
            <a:ext cx="11104179" cy="4984531"/>
          </a:xfrm>
        </p:spPr>
        <p:txBody>
          <a:bodyPr>
            <a:noAutofit/>
          </a:bodyPr>
          <a:lstStyle/>
          <a:p>
            <a:pPr algn="r" rtl="1">
              <a:lnSpc>
                <a:spcPct val="150000"/>
              </a:lnSpc>
              <a:buClrTx/>
              <a:buFont typeface="Wingdings" pitchFamily="2" charset="2"/>
              <a:buChar char="§"/>
            </a:pPr>
            <a:r>
              <a:rPr lang="fa-IR" sz="2200" dirty="0" smtClean="0">
                <a:cs typeface="B Titr" pitchFamily="2" charset="-78"/>
              </a:rPr>
              <a:t>شبیه سازی فرایند میعان</a:t>
            </a:r>
          </a:p>
          <a:p>
            <a:pPr algn="r" rtl="1">
              <a:lnSpc>
                <a:spcPct val="150000"/>
              </a:lnSpc>
              <a:buClrTx/>
              <a:buFont typeface="Wingdings" pitchFamily="2" charset="2"/>
              <a:buChar char="ü"/>
            </a:pPr>
            <a:r>
              <a:rPr lang="fa-IR" sz="2200" dirty="0" smtClean="0">
                <a:cs typeface="B Titr" pitchFamily="2" charset="-78"/>
              </a:rPr>
              <a:t>فرایند میعان در بسیاری از کاربردهای صنعتی مانند مبدل های گرمایی، سیستم های تهویه مطبوع، یخچال ها رخ می دهد بنابراین شبیه سازی این فرایند در درک این پدیده کمک بسیار شایانی خواهد کرد.</a:t>
            </a:r>
            <a:endParaRPr lang="en-US" sz="2200" dirty="0">
              <a:cs typeface="B Titr" pitchFamily="2" charset="-78"/>
            </a:endParaRPr>
          </a:p>
        </p:txBody>
      </p:sp>
      <p:sp>
        <p:nvSpPr>
          <p:cNvPr id="2" name="Title 1"/>
          <p:cNvSpPr>
            <a:spLocks noGrp="1"/>
          </p:cNvSpPr>
          <p:nvPr>
            <p:ph type="title"/>
          </p:nvPr>
        </p:nvSpPr>
        <p:spPr>
          <a:xfrm>
            <a:off x="959068" y="488731"/>
            <a:ext cx="10851931" cy="698938"/>
          </a:xfrm>
        </p:spPr>
        <p:txBody>
          <a:bodyPr>
            <a:noAutofit/>
          </a:bodyPr>
          <a:lstStyle/>
          <a:p>
            <a:pPr algn="r" rtl="1"/>
            <a:r>
              <a:rPr lang="fa-IR" sz="2400" dirty="0">
                <a:solidFill>
                  <a:srgbClr val="FF0000"/>
                </a:solidFill>
                <a:cs typeface="B Titr" pitchFamily="2" charset="-78"/>
              </a:rPr>
              <a:t>توانمندی های حلگر </a:t>
            </a:r>
            <a:r>
              <a:rPr lang="en-US" sz="2400" dirty="0" err="1">
                <a:solidFill>
                  <a:srgbClr val="FF0000"/>
                </a:solidFill>
                <a:latin typeface="Times New Roman" pitchFamily="18" charset="0"/>
                <a:cs typeface="Times New Roman" pitchFamily="18" charset="0"/>
              </a:rPr>
              <a:t>CondVOFFoam</a:t>
            </a:r>
            <a:r>
              <a:rPr lang="en-US" sz="2400" dirty="0">
                <a:solidFill>
                  <a:srgbClr val="FF0000"/>
                </a:solidFill>
                <a:cs typeface="B Titr" panose="00000700000000000000" pitchFamily="2" charset="-78"/>
              </a:rPr>
              <a:t/>
            </a:r>
            <a:br>
              <a:rPr lang="en-US" sz="2400" dirty="0">
                <a:solidFill>
                  <a:srgbClr val="FF0000"/>
                </a:solidFill>
                <a:cs typeface="B Titr" panose="00000700000000000000" pitchFamily="2" charset="-78"/>
              </a:rPr>
            </a:br>
            <a:endParaRPr lang="en-US" sz="2400" b="1" dirty="0">
              <a:solidFill>
                <a:srgbClr val="FF0000"/>
              </a:solidFill>
              <a:latin typeface="Times New Roman" panose="02020603050405020304" pitchFamily="18" charset="0"/>
              <a:ea typeface="+mn-ea"/>
              <a:cs typeface="Times New Roman" pitchFamily="18" charset="0"/>
            </a:endParaRPr>
          </a:p>
        </p:txBody>
      </p:sp>
      <p:sp>
        <p:nvSpPr>
          <p:cNvPr id="11" name="Title 1"/>
          <p:cNvSpPr txBox="1">
            <a:spLocks/>
          </p:cNvSpPr>
          <p:nvPr/>
        </p:nvSpPr>
        <p:spPr>
          <a:xfrm>
            <a:off x="1891862" y="6048699"/>
            <a:ext cx="8339960" cy="588579"/>
          </a:xfrm>
          <a:prstGeom prst="rect">
            <a:avLst/>
          </a:prstGeom>
        </p:spPr>
        <p:txBody>
          <a:bodyPr vert="horz" lIns="0" rIns="0" bIns="0" anchor="b">
            <a:norm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fa-IR" sz="2400" b="1" dirty="0" smtClean="0">
                <a:solidFill>
                  <a:srgbClr val="FF0000"/>
                </a:solidFill>
                <a:cs typeface="B Nazanin" pitchFamily="2" charset="-78"/>
              </a:rPr>
              <a:t>شبیه سازی فیلم میعان و میعان قطره ای با استفاده از حلگر</a:t>
            </a:r>
            <a:r>
              <a:rPr lang="en-US" sz="2400" dirty="0" smtClean="0">
                <a:solidFill>
                  <a:srgbClr val="FF0000"/>
                </a:solidFill>
                <a:latin typeface="Times New Roman" pitchFamily="18" charset="0"/>
                <a:cs typeface="Times New Roman" pitchFamily="18" charset="0"/>
              </a:rPr>
              <a:t>CondVOFFoam</a:t>
            </a:r>
            <a:endParaRPr lang="en-US" sz="1100" dirty="0">
              <a:solidFill>
                <a:srgbClr val="FF0000"/>
              </a:solidFill>
              <a:latin typeface="Times New Roman" panose="02020603050405020304" pitchFamily="18" charset="0"/>
              <a:ea typeface="+mn-ea"/>
              <a:cs typeface="Times New Roman" pitchFamily="18" charset="0"/>
            </a:endParaRPr>
          </a:p>
        </p:txBody>
      </p:sp>
      <p:pic>
        <p:nvPicPr>
          <p:cNvPr id="12" name="Picture 11" descr="C:\Users\Mohammad\Desktop\2.PNG"/>
          <p:cNvPicPr/>
          <p:nvPr/>
        </p:nvPicPr>
        <p:blipFill rotWithShape="1">
          <a:blip r:embed="rId2" cstate="print">
            <a:extLst>
              <a:ext uri="{28A0092B-C50C-407E-A947-70E740481C1C}">
                <a14:useLocalDpi xmlns:a14="http://schemas.microsoft.com/office/drawing/2010/main" val="0"/>
              </a:ext>
            </a:extLst>
          </a:blip>
          <a:srcRect l="24265"/>
          <a:stretch/>
        </p:blipFill>
        <p:spPr bwMode="auto">
          <a:xfrm>
            <a:off x="2380592" y="3010065"/>
            <a:ext cx="2412124" cy="3148994"/>
          </a:xfrm>
          <a:prstGeom prst="rect">
            <a:avLst/>
          </a:prstGeom>
          <a:noFill/>
          <a:ln>
            <a:noFill/>
          </a:ln>
        </p:spPr>
      </p:pic>
      <p:pic>
        <p:nvPicPr>
          <p:cNvPr id="13" name="Picture 12" descr="C:\Users\Mohammad\Desktop\222.PNG"/>
          <p:cNvPicPr/>
          <p:nvPr/>
        </p:nvPicPr>
        <p:blipFill rotWithShape="1">
          <a:blip r:embed="rId3" cstate="print">
            <a:extLst>
              <a:ext uri="{28A0092B-C50C-407E-A947-70E740481C1C}">
                <a14:useLocalDpi xmlns:a14="http://schemas.microsoft.com/office/drawing/2010/main" val="0"/>
              </a:ext>
            </a:extLst>
          </a:blip>
          <a:srcRect l="25157"/>
          <a:stretch/>
        </p:blipFill>
        <p:spPr bwMode="auto">
          <a:xfrm>
            <a:off x="7189076" y="2899705"/>
            <a:ext cx="2128346" cy="3148994"/>
          </a:xfrm>
          <a:prstGeom prst="rect">
            <a:avLst/>
          </a:prstGeom>
          <a:noFill/>
          <a:ln>
            <a:noFill/>
          </a:ln>
        </p:spPr>
      </p:pic>
    </p:spTree>
    <p:extLst>
      <p:ext uri="{BB962C8B-B14F-4D97-AF65-F5344CB8AC3E}">
        <p14:creationId xmlns:p14="http://schemas.microsoft.com/office/powerpoint/2010/main" val="9719493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1634</TotalTime>
  <Words>562</Words>
  <Application>Microsoft Office PowerPoint</Application>
  <PresentationFormat>Custom</PresentationFormat>
  <Paragraphs>51</Paragraphs>
  <Slides>13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Concourse</vt:lpstr>
      <vt:lpstr>Equation</vt:lpstr>
      <vt:lpstr>PowerPoint Presentation</vt:lpstr>
      <vt:lpstr>میعان چیست؟</vt:lpstr>
      <vt:lpstr>PowerPoint Presentation</vt:lpstr>
      <vt:lpstr>میعان </vt:lpstr>
      <vt:lpstr>روش حجم سیال</vt:lpstr>
      <vt:lpstr>مدل انتقال جرم</vt:lpstr>
      <vt:lpstr>الگوریتم حلگر EvapBoilFoam</vt:lpstr>
      <vt:lpstr> مقایسه حلگر interFoam و CondVOFFoam</vt:lpstr>
      <vt:lpstr>توانمندی های حلگر CondVOFFoam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بسمه تعالی  بررسی  تجربی و عددی انتقال حرارت جریان نانو­سیال در چاه حرارتی مماسی  سیدضیاالدین میری استاد راهنما :  دکتر اشجعی</dc:title>
  <dc:creator>armin</dc:creator>
  <cp:lastModifiedBy>ghadak</cp:lastModifiedBy>
  <cp:revision>262</cp:revision>
  <dcterms:created xsi:type="dcterms:W3CDTF">2010-08-02T12:59:59Z</dcterms:created>
  <dcterms:modified xsi:type="dcterms:W3CDTF">2015-07-29T05:29:46Z</dcterms:modified>
</cp:coreProperties>
</file>