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7"/>
  </p:notesMasterIdLst>
  <p:sldIdLst>
    <p:sldId id="333" r:id="rId2"/>
    <p:sldId id="257" r:id="rId3"/>
    <p:sldId id="335" r:id="rId4"/>
    <p:sldId id="323" r:id="rId5"/>
    <p:sldId id="332" r:id="rId6"/>
    <p:sldId id="325" r:id="rId7"/>
    <p:sldId id="326" r:id="rId8"/>
    <p:sldId id="327" r:id="rId9"/>
    <p:sldId id="318" r:id="rId10"/>
    <p:sldId id="320" r:id="rId11"/>
    <p:sldId id="328" r:id="rId12"/>
    <p:sldId id="329" r:id="rId13"/>
    <p:sldId id="330" r:id="rId14"/>
    <p:sldId id="331" r:id="rId15"/>
    <p:sldId id="334"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a:srgbClr val="9AFE9F"/>
    <a:srgbClr val="B0F5A7"/>
    <a:srgbClr val="5DA1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43" autoAdjust="0"/>
    <p:restoredTop sz="94337" autoAdjust="0"/>
  </p:normalViewPr>
  <p:slideViewPr>
    <p:cSldViewPr snapToGrid="0">
      <p:cViewPr>
        <p:scale>
          <a:sx n="60" d="100"/>
          <a:sy n="60" d="100"/>
        </p:scale>
        <p:origin x="-1194" y="-288"/>
      </p:cViewPr>
      <p:guideLst>
        <p:guide orient="horz" pos="2160"/>
        <p:guide pos="3840"/>
      </p:guideLst>
    </p:cSldViewPr>
  </p:slideViewPr>
  <p:outlineViewPr>
    <p:cViewPr>
      <p:scale>
        <a:sx n="33" d="100"/>
        <a:sy n="33" d="100"/>
      </p:scale>
      <p:origin x="0" y="-8226"/>
    </p:cViewPr>
  </p:outlineViewPr>
  <p:notesTextViewPr>
    <p:cViewPr>
      <p:scale>
        <a:sx n="1" d="1"/>
        <a:sy n="1" d="1"/>
      </p:scale>
      <p:origin x="0" y="0"/>
    </p:cViewPr>
  </p:notesTextViewPr>
  <p:sorterViewPr>
    <p:cViewPr>
      <p:scale>
        <a:sx n="100" d="100"/>
        <a:sy n="100" d="100"/>
      </p:scale>
      <p:origin x="0" y="-836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6" Type="http://schemas.openxmlformats.org/officeDocument/2006/relationships/image" Target="../media/image13.wmf"/><Relationship Id="rId5" Type="http://schemas.openxmlformats.org/officeDocument/2006/relationships/image" Target="../media/image12.wmf"/><Relationship Id="rId4"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8" Type="http://schemas.openxmlformats.org/officeDocument/2006/relationships/image" Target="../media/image21.wmf"/><Relationship Id="rId3" Type="http://schemas.openxmlformats.org/officeDocument/2006/relationships/image" Target="../media/image16.wmf"/><Relationship Id="rId7" Type="http://schemas.openxmlformats.org/officeDocument/2006/relationships/image" Target="../media/image20.wmf"/><Relationship Id="rId2" Type="http://schemas.openxmlformats.org/officeDocument/2006/relationships/image" Target="../media/image15.wmf"/><Relationship Id="rId1" Type="http://schemas.openxmlformats.org/officeDocument/2006/relationships/image" Target="../media/image14.wmf"/><Relationship Id="rId6" Type="http://schemas.openxmlformats.org/officeDocument/2006/relationships/image" Target="../media/image19.wmf"/><Relationship Id="rId5" Type="http://schemas.openxmlformats.org/officeDocument/2006/relationships/image" Target="../media/image18.wmf"/><Relationship Id="rId10" Type="http://schemas.openxmlformats.org/officeDocument/2006/relationships/image" Target="../media/image23.wmf"/><Relationship Id="rId4" Type="http://schemas.openxmlformats.org/officeDocument/2006/relationships/image" Target="../media/image17.wmf"/><Relationship Id="rId9" Type="http://schemas.openxmlformats.org/officeDocument/2006/relationships/image" Target="../media/image22.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image" Target="../media/image24.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wmf"/><Relationship Id="rId1" Type="http://schemas.openxmlformats.org/officeDocument/2006/relationships/image" Target="../media/image27.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3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181125-3E44-4947-B156-E2A4C82EBBF9}" type="datetimeFigureOut">
              <a:rPr lang="en-US" smtClean="0"/>
              <a:t>7/29/2015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241348-6C4B-4EA2-AC05-0AC47DCBBE7F}" type="slidenum">
              <a:rPr lang="en-US" smtClean="0"/>
              <a:t>‹#›</a:t>
            </a:fld>
            <a:endParaRPr lang="en-US"/>
          </a:p>
        </p:txBody>
      </p:sp>
    </p:spTree>
    <p:extLst>
      <p:ext uri="{BB962C8B-B14F-4D97-AF65-F5344CB8AC3E}">
        <p14:creationId xmlns:p14="http://schemas.microsoft.com/office/powerpoint/2010/main" val="22166680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914400" y="1752604"/>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5018"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FB22C03-2917-442E-9BF3-B3DAEA62E0C4}" type="datetimeFigureOut">
              <a:rPr lang="en-US" smtClean="0"/>
              <a:t>7/29/2015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A0DE185-BF3C-4640-8744-1C0718CE961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1481332"/>
            <a:ext cx="109728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FB22C03-2917-442E-9BF3-B3DAEA62E0C4}" type="datetimeFigureOut">
              <a:rPr lang="en-US" smtClean="0"/>
              <a:t>7/29/2015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A0DE185-BF3C-4640-8744-1C0718CE961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3"/>
            <a:ext cx="236996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41"/>
            <a:ext cx="84328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FB22C03-2917-442E-9BF3-B3DAEA62E0C4}" type="datetimeFigureOut">
              <a:rPr lang="en-US" smtClean="0"/>
              <a:t>7/29/2015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A0DE185-BF3C-4640-8744-1C0718CE961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FB22C03-2917-442E-9BF3-B3DAEA62E0C4}" type="datetimeFigureOut">
              <a:rPr lang="en-US" smtClean="0"/>
              <a:t>7/29/2015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A0DE185-BF3C-4640-8744-1C0718CE961A}"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FB22C03-2917-442E-9BF3-B3DAEA62E0C4}" type="datetimeFigureOut">
              <a:rPr lang="en-US" smtClean="0"/>
              <a:t>7/29/2015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A0DE185-BF3C-4640-8744-1C0718CE961A}" type="slidenum">
              <a:rPr lang="en-US" smtClean="0"/>
              <a:t>‹#›</a:t>
            </a:fld>
            <a:endParaRPr lang="en-US"/>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31"/>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481331"/>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FB22C03-2917-442E-9BF3-B3DAEA62E0C4}" type="datetimeFigureOut">
              <a:rPr lang="en-US" smtClean="0"/>
              <a:t>7/29/2015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A0DE185-BF3C-4640-8744-1C0718CE961A}"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70"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1444297"/>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9" y="1444297"/>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FB22C03-2917-442E-9BF3-B3DAEA62E0C4}" type="datetimeFigureOut">
              <a:rPr lang="en-US" smtClean="0"/>
              <a:t>7/29/2015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A0DE185-BF3C-4640-8744-1C0718CE961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EFB22C03-2917-442E-9BF3-B3DAEA62E0C4}" type="datetimeFigureOut">
              <a:rPr lang="en-US" smtClean="0"/>
              <a:t>7/29/2015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A0DE185-BF3C-4640-8744-1C0718CE961A}"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FB22C03-2917-442E-9BF3-B3DAEA62E0C4}" type="datetimeFigureOut">
              <a:rPr lang="en-US" smtClean="0"/>
              <a:t>7/29/2015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A0DE185-BF3C-4640-8744-1C0718CE961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extLst/>
          </a:lstStyle>
          <a:p>
            <a:fld id="{EFB22C03-2917-442E-9BF3-B3DAEA62E0C4}" type="datetimeFigureOut">
              <a:rPr lang="en-US" smtClean="0"/>
              <a:t>7/29/2015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A0DE185-BF3C-4640-8744-1C0718CE961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EFB22C03-2917-442E-9BF3-B3DAEA62E0C4}" type="datetimeFigureOut">
              <a:rPr lang="en-US" smtClean="0"/>
              <a:t>7/29/2015</a:t>
            </a:fld>
            <a:endParaRPr lang="en-US"/>
          </a:p>
        </p:txBody>
      </p:sp>
      <p:sp>
        <p:nvSpPr>
          <p:cNvPr id="6" name="Footer Placeholder 5"/>
          <p:cNvSpPr>
            <a:spLocks noGrp="1"/>
          </p:cNvSpPr>
          <p:nvPr>
            <p:ph type="ftr" sz="quarter" idx="11"/>
          </p:nvPr>
        </p:nvSpPr>
        <p:spPr>
          <a:xfrm>
            <a:off x="5840098" y="6407947"/>
            <a:ext cx="313424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A0DE185-BF3C-4640-8744-1C0718CE961A}" type="slidenum">
              <a:rPr lang="en-US" smtClean="0"/>
              <a:t>‹#›</a:t>
            </a:fld>
            <a:endParaRPr lang="en-US"/>
          </a:p>
        </p:txBody>
      </p:sp>
      <p:sp>
        <p:nvSpPr>
          <p:cNvPr id="2" name="Title 1"/>
          <p:cNvSpPr>
            <a:spLocks noGrp="1"/>
          </p:cNvSpPr>
          <p:nvPr>
            <p:ph type="title"/>
          </p:nvPr>
        </p:nvSpPr>
        <p:spPr>
          <a:xfrm>
            <a:off x="304801"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12314" y="5787741"/>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12314" y="5787741"/>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481331"/>
            <a:ext cx="109728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EFB22C03-2917-442E-9BF3-B3DAEA62E0C4}" type="datetimeFigureOut">
              <a:rPr lang="en-US" smtClean="0"/>
              <a:t>7/29/2015</a:t>
            </a:fld>
            <a:endParaRPr lang="en-US"/>
          </a:p>
        </p:txBody>
      </p:sp>
      <p:sp>
        <p:nvSpPr>
          <p:cNvPr id="22" name="Footer Placeholder 21"/>
          <p:cNvSpPr>
            <a:spLocks noGrp="1"/>
          </p:cNvSpPr>
          <p:nvPr>
            <p:ph type="ftr" sz="quarter" idx="3"/>
          </p:nvPr>
        </p:nvSpPr>
        <p:spPr>
          <a:xfrm>
            <a:off x="5840098" y="6407947"/>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11529696" y="6407947"/>
            <a:ext cx="487680" cy="365125"/>
          </a:xfrm>
          <a:prstGeom prst="rect">
            <a:avLst/>
          </a:prstGeom>
        </p:spPr>
        <p:txBody>
          <a:bodyPr vert="horz" anchor="b"/>
          <a:lstStyle>
            <a:lvl1pPr algn="r" eaLnBrk="1" latinLnBrk="0" hangingPunct="1">
              <a:defRPr kumimoji="0" sz="1000" b="0">
                <a:solidFill>
                  <a:schemeClr val="tx1"/>
                </a:solidFill>
              </a:defRPr>
            </a:lvl1pPr>
            <a:extLst/>
          </a:lstStyle>
          <a:p>
            <a:fld id="{5A0DE185-BF3C-4640-8744-1C0718CE961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2.xml"/><Relationship Id="rId4" Type="http://schemas.openxmlformats.org/officeDocument/2006/relationships/image" Target="../media/image3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37.png"/><Relationship Id="rId5" Type="http://schemas.openxmlformats.org/officeDocument/2006/relationships/image" Target="../media/image36.wmf"/><Relationship Id="rId4" Type="http://schemas.openxmlformats.org/officeDocument/2006/relationships/image" Target="../media/image35.wmf"/></Relationships>
</file>

<file path=ppt/slides/_rels/slide14.xml.rels><?xml version="1.0" encoding="UTF-8" standalone="yes"?>
<Relationships xmlns="http://schemas.openxmlformats.org/package/2006/relationships"><Relationship Id="rId3" Type="http://schemas.openxmlformats.org/officeDocument/2006/relationships/image" Target="../media/image39.tiff"/><Relationship Id="rId2" Type="http://schemas.openxmlformats.org/officeDocument/2006/relationships/image" Target="../media/image38.png"/><Relationship Id="rId1" Type="http://schemas.openxmlformats.org/officeDocument/2006/relationships/slideLayout" Target="../slideLayouts/slideLayout2.xml"/><Relationship Id="rId4" Type="http://schemas.openxmlformats.org/officeDocument/2006/relationships/image" Target="../media/image40.tif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6.jpeg"/><Relationship Id="rId5" Type="http://schemas.openxmlformats.org/officeDocument/2006/relationships/image" Target="../media/image4.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7.wmf"/><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8" Type="http://schemas.openxmlformats.org/officeDocument/2006/relationships/image" Target="../media/image10.wmf"/><Relationship Id="rId13" Type="http://schemas.openxmlformats.org/officeDocument/2006/relationships/oleObject" Target="../embeddings/oleObject8.bin"/><Relationship Id="rId3" Type="http://schemas.openxmlformats.org/officeDocument/2006/relationships/oleObject" Target="../embeddings/oleObject3.bin"/><Relationship Id="rId7" Type="http://schemas.openxmlformats.org/officeDocument/2006/relationships/oleObject" Target="../embeddings/oleObject5.bin"/><Relationship Id="rId12" Type="http://schemas.openxmlformats.org/officeDocument/2006/relationships/image" Target="../media/image12.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9.wmf"/><Relationship Id="rId11" Type="http://schemas.openxmlformats.org/officeDocument/2006/relationships/oleObject" Target="../embeddings/oleObject7.bin"/><Relationship Id="rId5" Type="http://schemas.openxmlformats.org/officeDocument/2006/relationships/oleObject" Target="../embeddings/oleObject4.bin"/><Relationship Id="rId10" Type="http://schemas.openxmlformats.org/officeDocument/2006/relationships/image" Target="../media/image11.wmf"/><Relationship Id="rId4" Type="http://schemas.openxmlformats.org/officeDocument/2006/relationships/image" Target="../media/image8.wmf"/><Relationship Id="rId9" Type="http://schemas.openxmlformats.org/officeDocument/2006/relationships/oleObject" Target="../embeddings/oleObject6.bin"/><Relationship Id="rId14" Type="http://schemas.openxmlformats.org/officeDocument/2006/relationships/image" Target="../media/image13.wmf"/></Relationships>
</file>

<file path=ppt/slides/_rels/slide7.xml.rels><?xml version="1.0" encoding="UTF-8" standalone="yes"?>
<Relationships xmlns="http://schemas.openxmlformats.org/package/2006/relationships"><Relationship Id="rId8" Type="http://schemas.openxmlformats.org/officeDocument/2006/relationships/image" Target="../media/image16.wmf"/><Relationship Id="rId13" Type="http://schemas.openxmlformats.org/officeDocument/2006/relationships/oleObject" Target="../embeddings/oleObject14.bin"/><Relationship Id="rId18" Type="http://schemas.openxmlformats.org/officeDocument/2006/relationships/image" Target="../media/image21.wmf"/><Relationship Id="rId3" Type="http://schemas.openxmlformats.org/officeDocument/2006/relationships/oleObject" Target="../embeddings/oleObject9.bin"/><Relationship Id="rId21" Type="http://schemas.openxmlformats.org/officeDocument/2006/relationships/oleObject" Target="../embeddings/oleObject18.bin"/><Relationship Id="rId7" Type="http://schemas.openxmlformats.org/officeDocument/2006/relationships/oleObject" Target="../embeddings/oleObject11.bin"/><Relationship Id="rId12" Type="http://schemas.openxmlformats.org/officeDocument/2006/relationships/image" Target="../media/image18.wmf"/><Relationship Id="rId17" Type="http://schemas.openxmlformats.org/officeDocument/2006/relationships/oleObject" Target="../embeddings/oleObject16.bin"/><Relationship Id="rId2" Type="http://schemas.openxmlformats.org/officeDocument/2006/relationships/slideLayout" Target="../slideLayouts/slideLayout2.xml"/><Relationship Id="rId16" Type="http://schemas.openxmlformats.org/officeDocument/2006/relationships/image" Target="../media/image20.wmf"/><Relationship Id="rId20" Type="http://schemas.openxmlformats.org/officeDocument/2006/relationships/image" Target="../media/image22.wmf"/><Relationship Id="rId1" Type="http://schemas.openxmlformats.org/officeDocument/2006/relationships/vmlDrawing" Target="../drawings/vmlDrawing4.vml"/><Relationship Id="rId6" Type="http://schemas.openxmlformats.org/officeDocument/2006/relationships/image" Target="../media/image15.wmf"/><Relationship Id="rId11" Type="http://schemas.openxmlformats.org/officeDocument/2006/relationships/oleObject" Target="../embeddings/oleObject13.bin"/><Relationship Id="rId5" Type="http://schemas.openxmlformats.org/officeDocument/2006/relationships/oleObject" Target="../embeddings/oleObject10.bin"/><Relationship Id="rId15" Type="http://schemas.openxmlformats.org/officeDocument/2006/relationships/oleObject" Target="../embeddings/oleObject15.bin"/><Relationship Id="rId10" Type="http://schemas.openxmlformats.org/officeDocument/2006/relationships/image" Target="../media/image17.wmf"/><Relationship Id="rId19" Type="http://schemas.openxmlformats.org/officeDocument/2006/relationships/oleObject" Target="../embeddings/oleObject17.bin"/><Relationship Id="rId4" Type="http://schemas.openxmlformats.org/officeDocument/2006/relationships/image" Target="../media/image14.wmf"/><Relationship Id="rId9" Type="http://schemas.openxmlformats.org/officeDocument/2006/relationships/oleObject" Target="../embeddings/oleObject12.bin"/><Relationship Id="rId14" Type="http://schemas.openxmlformats.org/officeDocument/2006/relationships/image" Target="../media/image19.wmf"/><Relationship Id="rId22" Type="http://schemas.openxmlformats.org/officeDocument/2006/relationships/image" Target="../media/image23.wmf"/></Relationships>
</file>

<file path=ppt/slides/_rels/slide8.xml.rels><?xml version="1.0" encoding="UTF-8" standalone="yes"?>
<Relationships xmlns="http://schemas.openxmlformats.org/package/2006/relationships"><Relationship Id="rId8" Type="http://schemas.openxmlformats.org/officeDocument/2006/relationships/image" Target="../media/image26.wmf"/><Relationship Id="rId3" Type="http://schemas.openxmlformats.org/officeDocument/2006/relationships/oleObject" Target="../embeddings/oleObject19.bin"/><Relationship Id="rId7"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25.wmf"/><Relationship Id="rId5" Type="http://schemas.openxmlformats.org/officeDocument/2006/relationships/oleObject" Target="../embeddings/oleObject20.bin"/><Relationship Id="rId4" Type="http://schemas.openxmlformats.org/officeDocument/2006/relationships/image" Target="../media/image24.wmf"/></Relationships>
</file>

<file path=ppt/slides/_rels/slide9.xml.rels><?xml version="1.0" encoding="UTF-8" standalone="yes"?>
<Relationships xmlns="http://schemas.openxmlformats.org/package/2006/relationships"><Relationship Id="rId8" Type="http://schemas.openxmlformats.org/officeDocument/2006/relationships/image" Target="../media/image29.wmf"/><Relationship Id="rId3" Type="http://schemas.openxmlformats.org/officeDocument/2006/relationships/oleObject" Target="../embeddings/oleObject22.bin"/><Relationship Id="rId7" Type="http://schemas.openxmlformats.org/officeDocument/2006/relationships/oleObject" Target="../embeddings/oleObject24.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28.wmf"/><Relationship Id="rId5" Type="http://schemas.openxmlformats.org/officeDocument/2006/relationships/oleObject" Target="../embeddings/oleObject23.bin"/><Relationship Id="rId4" Type="http://schemas.openxmlformats.org/officeDocument/2006/relationships/image" Target="../media/image27.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686910"/>
            <a:ext cx="10972800" cy="3972912"/>
          </a:xfrm>
        </p:spPr>
        <p:txBody>
          <a:bodyPr>
            <a:noAutofit/>
          </a:bodyPr>
          <a:lstStyle/>
          <a:p>
            <a:pPr algn="ctr"/>
            <a:r>
              <a:rPr lang="fa-IR" sz="3200" dirty="0">
                <a:solidFill>
                  <a:srgbClr val="FF0000"/>
                </a:solidFill>
                <a:cs typeface="B Titr" pitchFamily="2" charset="-78"/>
              </a:rPr>
              <a:t>پیاده سازی حلگر ترکیبی روش حجم سیال و سطوح هم </a:t>
            </a:r>
            <a:r>
              <a:rPr lang="fa-IR" sz="3200" dirty="0" smtClean="0">
                <a:solidFill>
                  <a:srgbClr val="FF0000"/>
                </a:solidFill>
                <a:cs typeface="B Titr" pitchFamily="2" charset="-78"/>
              </a:rPr>
              <a:t>تراز</a:t>
            </a:r>
            <a:endParaRPr lang="en-US" sz="3200" dirty="0" smtClean="0">
              <a:solidFill>
                <a:srgbClr val="FF0000"/>
              </a:solidFill>
              <a:cs typeface="B Titr" pitchFamily="2" charset="-78"/>
            </a:endParaRPr>
          </a:p>
          <a:p>
            <a:pPr algn="ctr"/>
            <a:endParaRPr lang="en-US" sz="3200" dirty="0">
              <a:solidFill>
                <a:srgbClr val="FF0000"/>
              </a:solidFill>
              <a:cs typeface="B Titr" pitchFamily="2" charset="-78"/>
            </a:endParaRPr>
          </a:p>
          <a:p>
            <a:pPr algn="ctr"/>
            <a:r>
              <a:rPr lang="en-US" sz="3200" dirty="0" smtClean="0">
                <a:solidFill>
                  <a:srgbClr val="FF0000"/>
                </a:solidFill>
                <a:latin typeface="Times New Roman" pitchFamily="18" charset="0"/>
                <a:cs typeface="B Titr" pitchFamily="2" charset="-78"/>
              </a:rPr>
              <a:t>(</a:t>
            </a:r>
            <a:r>
              <a:rPr lang="en-US" sz="3200" dirty="0" err="1">
                <a:solidFill>
                  <a:srgbClr val="FF0000"/>
                </a:solidFill>
                <a:latin typeface="Times New Roman" pitchFamily="18" charset="0"/>
                <a:cs typeface="B Titr" pitchFamily="2" charset="-78"/>
              </a:rPr>
              <a:t>InterCLSVOFFoam</a:t>
            </a:r>
            <a:r>
              <a:rPr lang="en-US" sz="3200" dirty="0">
                <a:solidFill>
                  <a:srgbClr val="FF0000"/>
                </a:solidFill>
                <a:latin typeface="Times New Roman" pitchFamily="18" charset="0"/>
                <a:cs typeface="B Titr" pitchFamily="2" charset="-78"/>
              </a:rPr>
              <a:t>)</a:t>
            </a:r>
            <a:br>
              <a:rPr lang="en-US" sz="3200" dirty="0">
                <a:solidFill>
                  <a:srgbClr val="FF0000"/>
                </a:solidFill>
                <a:latin typeface="Times New Roman" pitchFamily="18" charset="0"/>
                <a:cs typeface="B Titr" pitchFamily="2" charset="-78"/>
              </a:rPr>
            </a:br>
            <a:r>
              <a:rPr lang="fa-IR" sz="3200" dirty="0">
                <a:solidFill>
                  <a:srgbClr val="FF0000"/>
                </a:solidFill>
                <a:cs typeface="B Titr" pitchFamily="2" charset="-78"/>
              </a:rPr>
              <a:t/>
            </a:r>
            <a:br>
              <a:rPr lang="fa-IR" sz="3200" dirty="0">
                <a:solidFill>
                  <a:srgbClr val="FF0000"/>
                </a:solidFill>
                <a:cs typeface="B Titr" pitchFamily="2" charset="-78"/>
              </a:rPr>
            </a:br>
            <a:r>
              <a:rPr lang="fa-IR" sz="3200" dirty="0" smtClean="0">
                <a:solidFill>
                  <a:srgbClr val="00B050"/>
                </a:solidFill>
                <a:cs typeface="B Titr" pitchFamily="2" charset="-78"/>
              </a:rPr>
              <a:t>محمد </a:t>
            </a:r>
            <a:r>
              <a:rPr lang="fa-IR" sz="3200" dirty="0">
                <a:solidFill>
                  <a:srgbClr val="00B050"/>
                </a:solidFill>
                <a:cs typeface="B Titr" pitchFamily="2" charset="-78"/>
              </a:rPr>
              <a:t>بحرینی</a:t>
            </a:r>
            <a:r>
              <a:rPr lang="en-US" sz="3200" dirty="0">
                <a:solidFill>
                  <a:schemeClr val="accent3"/>
                </a:solidFill>
                <a:cs typeface="B Titr" pitchFamily="2" charset="-78"/>
              </a:rPr>
              <a:t/>
            </a:r>
            <a:br>
              <a:rPr lang="en-US" sz="3200" dirty="0">
                <a:solidFill>
                  <a:schemeClr val="accent3"/>
                </a:solidFill>
                <a:cs typeface="B Titr" pitchFamily="2" charset="-78"/>
              </a:rPr>
            </a:br>
            <a:r>
              <a:rPr lang="fa-IR" sz="3200" dirty="0">
                <a:solidFill>
                  <a:srgbClr val="00B050"/>
                </a:solidFill>
                <a:cs typeface="B Titr" panose="00000700000000000000" pitchFamily="2" charset="-78"/>
              </a:rPr>
              <a:t/>
            </a:r>
            <a:br>
              <a:rPr lang="fa-IR" sz="3200" dirty="0">
                <a:solidFill>
                  <a:srgbClr val="00B050"/>
                </a:solidFill>
                <a:cs typeface="B Titr" panose="00000700000000000000" pitchFamily="2" charset="-78"/>
              </a:rPr>
            </a:br>
            <a:r>
              <a:rPr lang="fa-IR" sz="3200" dirty="0">
                <a:solidFill>
                  <a:srgbClr val="00B050"/>
                </a:solidFill>
                <a:cs typeface="B Titr" panose="00000700000000000000" pitchFamily="2" charset="-78"/>
              </a:rPr>
              <a:t>تیر 94</a:t>
            </a:r>
            <a:r>
              <a:rPr lang="fa-IR" sz="3200" dirty="0">
                <a:solidFill>
                  <a:srgbClr val="00B050"/>
                </a:solidFill>
                <a:cs typeface="B Nazanin" pitchFamily="2" charset="-78"/>
              </a:rPr>
              <a:t/>
            </a:r>
            <a:br>
              <a:rPr lang="fa-IR" sz="3200" dirty="0">
                <a:solidFill>
                  <a:srgbClr val="00B050"/>
                </a:solidFill>
                <a:cs typeface="B Nazanin" pitchFamily="2" charset="-78"/>
              </a:rPr>
            </a:br>
            <a:endParaRPr lang="en-US" sz="3200" dirty="0"/>
          </a:p>
        </p:txBody>
      </p:sp>
      <p:sp>
        <p:nvSpPr>
          <p:cNvPr id="3" name="Title 2"/>
          <p:cNvSpPr>
            <a:spLocks noGrp="1"/>
          </p:cNvSpPr>
          <p:nvPr>
            <p:ph type="title"/>
          </p:nvPr>
        </p:nvSpPr>
        <p:spPr/>
        <p:txBody>
          <a:bodyPr/>
          <a:lstStyle/>
          <a:p>
            <a:endParaRPr lang="en-US" dirty="0"/>
          </a:p>
        </p:txBody>
      </p:sp>
      <p:sp>
        <p:nvSpPr>
          <p:cNvPr id="4" name="Rectangle 3"/>
          <p:cNvSpPr/>
          <p:nvPr/>
        </p:nvSpPr>
        <p:spPr>
          <a:xfrm>
            <a:off x="5011889" y="5561865"/>
            <a:ext cx="2654894" cy="553998"/>
          </a:xfrm>
          <a:prstGeom prst="rect">
            <a:avLst/>
          </a:prstGeom>
        </p:spPr>
        <p:txBody>
          <a:bodyPr wrap="none">
            <a:spAutoFit/>
          </a:bodyPr>
          <a:lstStyle/>
          <a:p>
            <a:r>
              <a:rPr lang="en-US" sz="3000" b="1" dirty="0">
                <a:solidFill>
                  <a:srgbClr val="0000FF"/>
                </a:solidFill>
                <a:latin typeface="Times New Roman" panose="02020603050405020304" pitchFamily="18" charset="0"/>
                <a:cs typeface="Times New Roman" panose="02020603050405020304" pitchFamily="18" charset="0"/>
              </a:rPr>
              <a:t>MarketCode.ir</a:t>
            </a:r>
            <a:endParaRPr lang="en-US" sz="3000" b="1"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38762" y="430924"/>
            <a:ext cx="13589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6603" y="155676"/>
            <a:ext cx="1869831" cy="1654079"/>
          </a:xfrm>
          <a:prstGeom prst="rect">
            <a:avLst/>
          </a:prstGeom>
        </p:spPr>
      </p:pic>
    </p:spTree>
    <p:extLst>
      <p:ext uri="{BB962C8B-B14F-4D97-AF65-F5344CB8AC3E}">
        <p14:creationId xmlns:p14="http://schemas.microsoft.com/office/powerpoint/2010/main" val="22801925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C:\Users\Mohammad\Desktop\ff.PN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49063" y="1784226"/>
            <a:ext cx="2159876" cy="4774228"/>
          </a:xfrm>
          <a:prstGeom prst="rect">
            <a:avLst/>
          </a:prstGeom>
          <a:noFill/>
          <a:ln>
            <a:noFill/>
          </a:ln>
        </p:spPr>
      </p:pic>
      <p:sp>
        <p:nvSpPr>
          <p:cNvPr id="2" name="Title 1"/>
          <p:cNvSpPr>
            <a:spLocks noGrp="1"/>
          </p:cNvSpPr>
          <p:nvPr>
            <p:ph type="title"/>
          </p:nvPr>
        </p:nvSpPr>
        <p:spPr>
          <a:xfrm>
            <a:off x="959069" y="488731"/>
            <a:ext cx="10851931" cy="698938"/>
          </a:xfrm>
        </p:spPr>
        <p:txBody>
          <a:bodyPr>
            <a:normAutofit fontScale="90000"/>
          </a:bodyPr>
          <a:lstStyle/>
          <a:p>
            <a:pPr algn="just" rtl="1"/>
            <a:r>
              <a:rPr lang="en-US" sz="5400" dirty="0">
                <a:solidFill>
                  <a:srgbClr val="FF0000"/>
                </a:solidFill>
                <a:cs typeface="B Titr" panose="00000700000000000000" pitchFamily="2" charset="-78"/>
              </a:rPr>
              <a:t/>
            </a:r>
            <a:br>
              <a:rPr lang="en-US" sz="5400" dirty="0">
                <a:solidFill>
                  <a:srgbClr val="FF0000"/>
                </a:solidFill>
                <a:cs typeface="B Titr" panose="00000700000000000000" pitchFamily="2" charset="-78"/>
              </a:rPr>
            </a:br>
            <a:r>
              <a:rPr lang="fa-IR" sz="2800" b="1" dirty="0" smtClean="0">
                <a:solidFill>
                  <a:srgbClr val="FF0000"/>
                </a:solidFill>
                <a:cs typeface="B Titr" pitchFamily="2" charset="-78"/>
              </a:rPr>
              <a:t>مقایسه حلگر </a:t>
            </a:r>
            <a:r>
              <a:rPr lang="en-US" sz="2800" b="1" dirty="0" smtClean="0">
                <a:solidFill>
                  <a:srgbClr val="FF0000"/>
                </a:solidFill>
                <a:latin typeface="Times New Roman" pitchFamily="18" charset="0"/>
                <a:cs typeface="Times New Roman" pitchFamily="18" charset="0"/>
              </a:rPr>
              <a:t>interFoam</a:t>
            </a:r>
            <a:r>
              <a:rPr lang="fa-IR" sz="2800" b="1" dirty="0" smtClean="0">
                <a:solidFill>
                  <a:srgbClr val="FF0000"/>
                </a:solidFill>
                <a:cs typeface="B Titr" pitchFamily="2" charset="-78"/>
              </a:rPr>
              <a:t> و </a:t>
            </a:r>
            <a:r>
              <a:rPr lang="en-US" sz="2800" b="1" dirty="0" smtClean="0">
                <a:solidFill>
                  <a:srgbClr val="FF0000"/>
                </a:solidFill>
                <a:latin typeface="Times New Roman" pitchFamily="18" charset="0"/>
                <a:cs typeface="Times New Roman" pitchFamily="18" charset="0"/>
              </a:rPr>
              <a:t>InterCLSVOFFoam</a:t>
            </a:r>
            <a:endParaRPr lang="en-US" sz="2700" b="1" dirty="0">
              <a:solidFill>
                <a:srgbClr val="FF0000"/>
              </a:solidFill>
              <a:latin typeface="Times New Roman" panose="02020603050405020304" pitchFamily="18" charset="0"/>
              <a:ea typeface="+mn-ea"/>
              <a:cs typeface="Times New Roman" pitchFamily="18" charset="0"/>
            </a:endParaRPr>
          </a:p>
        </p:txBody>
      </p:sp>
      <p:pic>
        <p:nvPicPr>
          <p:cNvPr id="6" name="Picture 5" descr="C:\Users\Mohammad\Desktop\interCLSVOF.PNG"/>
          <p:cNvPicPr/>
          <p:nvPr/>
        </p:nvPicPr>
        <p:blipFill>
          <a:blip r:embed="rId3">
            <a:extLst>
              <a:ext uri="{28A0092B-C50C-407E-A947-70E740481C1C}">
                <a14:useLocalDpi xmlns:a14="http://schemas.microsoft.com/office/drawing/2010/main" val="0"/>
              </a:ext>
            </a:extLst>
          </a:blip>
          <a:srcRect/>
          <a:stretch>
            <a:fillRect/>
          </a:stretch>
        </p:blipFill>
        <p:spPr bwMode="auto">
          <a:xfrm>
            <a:off x="6385034" y="1384409"/>
            <a:ext cx="1832415" cy="5331701"/>
          </a:xfrm>
          <a:prstGeom prst="rect">
            <a:avLst/>
          </a:prstGeom>
          <a:noFill/>
          <a:ln>
            <a:noFill/>
          </a:ln>
        </p:spPr>
      </p:pic>
    </p:spTree>
    <p:extLst>
      <p:ext uri="{BB962C8B-B14F-4D97-AF65-F5344CB8AC3E}">
        <p14:creationId xmlns:p14="http://schemas.microsoft.com/office/powerpoint/2010/main" val="12687347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340071"/>
            <a:ext cx="11104179" cy="4984531"/>
          </a:xfrm>
        </p:spPr>
        <p:txBody>
          <a:bodyPr>
            <a:normAutofit/>
          </a:bodyPr>
          <a:lstStyle/>
          <a:p>
            <a:pPr algn="r" rtl="1">
              <a:buClrTx/>
              <a:buFont typeface="Wingdings" pitchFamily="2" charset="2"/>
              <a:buChar char="§"/>
            </a:pPr>
            <a:r>
              <a:rPr lang="fa-IR" sz="2400" dirty="0" smtClean="0">
                <a:cs typeface="B Titr" pitchFamily="2" charset="-78"/>
              </a:rPr>
              <a:t>شبیه سازی جریان های دوفازی با دقت بسیار بالاتر نسبت به حلگر </a:t>
            </a:r>
            <a:r>
              <a:rPr lang="en-US" sz="2400" dirty="0" smtClean="0">
                <a:latin typeface="Times New Roman" pitchFamily="18" charset="0"/>
                <a:cs typeface="B Titr" pitchFamily="2" charset="-78"/>
              </a:rPr>
              <a:t>interFoam</a:t>
            </a:r>
            <a:r>
              <a:rPr lang="fa-IR" sz="2400" dirty="0" smtClean="0">
                <a:cs typeface="B Titr" pitchFamily="2" charset="-78"/>
              </a:rPr>
              <a:t> و روش حجم سیال</a:t>
            </a:r>
            <a:endParaRPr lang="en-US" sz="2400" dirty="0">
              <a:cs typeface="B Titr" pitchFamily="2" charset="-78"/>
            </a:endParaRPr>
          </a:p>
        </p:txBody>
      </p:sp>
      <p:sp>
        <p:nvSpPr>
          <p:cNvPr id="2" name="Title 1"/>
          <p:cNvSpPr>
            <a:spLocks noGrp="1"/>
          </p:cNvSpPr>
          <p:nvPr>
            <p:ph type="title"/>
          </p:nvPr>
        </p:nvSpPr>
        <p:spPr>
          <a:xfrm>
            <a:off x="959069" y="488731"/>
            <a:ext cx="10851931" cy="698938"/>
          </a:xfrm>
        </p:spPr>
        <p:txBody>
          <a:bodyPr>
            <a:normAutofit fontScale="90000"/>
          </a:bodyPr>
          <a:lstStyle/>
          <a:p>
            <a:pPr algn="just" rtl="1"/>
            <a:r>
              <a:rPr lang="en-US" sz="5400" dirty="0">
                <a:solidFill>
                  <a:srgbClr val="FF0000"/>
                </a:solidFill>
                <a:cs typeface="B Titr" panose="00000700000000000000" pitchFamily="2" charset="-78"/>
              </a:rPr>
              <a:t/>
            </a:r>
            <a:br>
              <a:rPr lang="en-US" sz="5400" dirty="0">
                <a:solidFill>
                  <a:srgbClr val="FF0000"/>
                </a:solidFill>
                <a:cs typeface="B Titr" panose="00000700000000000000" pitchFamily="2" charset="-78"/>
              </a:rPr>
            </a:br>
            <a:r>
              <a:rPr lang="fa-IR" sz="2800" b="1" dirty="0" smtClean="0">
                <a:solidFill>
                  <a:srgbClr val="FF0000"/>
                </a:solidFill>
                <a:cs typeface="B Titr" pitchFamily="2" charset="-78"/>
              </a:rPr>
              <a:t>توانمندی های حلگر </a:t>
            </a:r>
            <a:r>
              <a:rPr lang="en-US" sz="2800" b="1" dirty="0" smtClean="0">
                <a:solidFill>
                  <a:srgbClr val="FF0000"/>
                </a:solidFill>
                <a:latin typeface="Times New Roman" pitchFamily="18" charset="0"/>
                <a:cs typeface="Times New Roman" pitchFamily="18" charset="0"/>
              </a:rPr>
              <a:t>InterCLSVOFFoam</a:t>
            </a:r>
            <a:endParaRPr lang="en-US" sz="2700" b="1" dirty="0">
              <a:solidFill>
                <a:srgbClr val="FF0000"/>
              </a:solidFill>
              <a:latin typeface="Times New Roman" panose="02020603050405020304" pitchFamily="18" charset="0"/>
              <a:ea typeface="+mn-ea"/>
              <a:cs typeface="Times New Roman" pitchFamily="18" charset="0"/>
            </a:endParaRPr>
          </a:p>
        </p:txBody>
      </p:sp>
      <p:pic>
        <p:nvPicPr>
          <p:cNvPr id="7170" name="Picture 2" descr="C:\Users\Mohammad\Desktop\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25837" y="2200112"/>
            <a:ext cx="5657851" cy="1733632"/>
          </a:xfrm>
          <a:prstGeom prst="rect">
            <a:avLst/>
          </a:prstGeom>
          <a:noFill/>
          <a:extLst>
            <a:ext uri="{909E8E84-426E-40DD-AFC4-6F175D3DCCD1}">
              <a14:hiddenFill xmlns:a14="http://schemas.microsoft.com/office/drawing/2010/main">
                <a:solidFill>
                  <a:srgbClr val="FFFFFF"/>
                </a:solidFill>
              </a14:hiddenFill>
            </a:ext>
          </a:extLst>
        </p:spPr>
      </p:pic>
      <p:pic>
        <p:nvPicPr>
          <p:cNvPr id="7171" name="Picture 3" descr="C:\Users\Mohammad\Desktop\2.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67077" y="3933746"/>
            <a:ext cx="3087687" cy="2751107"/>
          </a:xfrm>
          <a:prstGeom prst="rect">
            <a:avLst/>
          </a:prstGeom>
          <a:noFill/>
          <a:extLst>
            <a:ext uri="{909E8E84-426E-40DD-AFC4-6F175D3DCCD1}">
              <a14:hiddenFill xmlns:a14="http://schemas.microsoft.com/office/drawing/2010/main">
                <a:solidFill>
                  <a:srgbClr val="FFFFFF"/>
                </a:solidFill>
              </a14:hiddenFill>
            </a:ext>
          </a:extLst>
        </p:spPr>
      </p:pic>
      <p:pic>
        <p:nvPicPr>
          <p:cNvPr id="7173" name="Picture 5" descr="C:\Users\Mohammad\Desktop\1-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54761" y="3933746"/>
            <a:ext cx="3160659" cy="27747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28004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970690"/>
            <a:ext cx="11104179" cy="4353912"/>
          </a:xfrm>
        </p:spPr>
        <p:txBody>
          <a:bodyPr>
            <a:normAutofit/>
          </a:bodyPr>
          <a:lstStyle/>
          <a:p>
            <a:pPr algn="r" rtl="1">
              <a:lnSpc>
                <a:spcPct val="150000"/>
              </a:lnSpc>
              <a:buClrTx/>
              <a:buFont typeface="Wingdings" pitchFamily="2" charset="2"/>
              <a:buChar char="§"/>
            </a:pPr>
            <a:r>
              <a:rPr lang="fa-IR" sz="2500" dirty="0" smtClean="0">
                <a:cs typeface="B Titr" pitchFamily="2" charset="-78"/>
              </a:rPr>
              <a:t>نحوه گسسته سازی معادلات ناویر استوکس</a:t>
            </a:r>
            <a:endParaRPr lang="en-US" sz="2500" dirty="0" smtClean="0">
              <a:cs typeface="B Titr" pitchFamily="2" charset="-78"/>
            </a:endParaRPr>
          </a:p>
          <a:p>
            <a:pPr algn="r" rtl="1">
              <a:lnSpc>
                <a:spcPct val="150000"/>
              </a:lnSpc>
              <a:buClrTx/>
              <a:buFont typeface="Wingdings" pitchFamily="2" charset="2"/>
              <a:buChar char="§"/>
            </a:pPr>
            <a:r>
              <a:rPr lang="fa-IR" sz="2500" dirty="0" smtClean="0">
                <a:cs typeface="B Titr" pitchFamily="2" charset="-78"/>
              </a:rPr>
              <a:t>نحوه پیاده سازی روش ترکیبی حجم سیال و سطوح هم تراز</a:t>
            </a:r>
          </a:p>
          <a:p>
            <a:pPr algn="just" rtl="1">
              <a:lnSpc>
                <a:spcPct val="150000"/>
              </a:lnSpc>
              <a:buClrTx/>
              <a:buFont typeface="Wingdings" pitchFamily="2" charset="2"/>
              <a:buChar char="§"/>
            </a:pPr>
            <a:r>
              <a:rPr lang="fa-IR" sz="2500" dirty="0" smtClean="0">
                <a:cs typeface="B Titr" pitchFamily="2" charset="-78"/>
              </a:rPr>
              <a:t>نحوه </a:t>
            </a:r>
            <a:r>
              <a:rPr lang="fa-IR" sz="2500" dirty="0">
                <a:cs typeface="B Titr" pitchFamily="2" charset="-78"/>
              </a:rPr>
              <a:t>اعمال شرایط مرزی در کد متن باز اپن فوم</a:t>
            </a:r>
          </a:p>
          <a:p>
            <a:pPr algn="just" rtl="1">
              <a:lnSpc>
                <a:spcPct val="150000"/>
              </a:lnSpc>
              <a:buClrTx/>
              <a:buFont typeface="Wingdings" pitchFamily="2" charset="2"/>
              <a:buChar char="§"/>
            </a:pPr>
            <a:r>
              <a:rPr lang="fa-IR" sz="2500" dirty="0" smtClean="0">
                <a:cs typeface="B Titr" pitchFamily="2" charset="-78"/>
              </a:rPr>
              <a:t>نحوه </a:t>
            </a:r>
            <a:r>
              <a:rPr lang="fa-IR" sz="2500" dirty="0">
                <a:cs typeface="B Titr" pitchFamily="2" charset="-78"/>
              </a:rPr>
              <a:t>شبکه بندی مسئله در کد متن باز اپن فوم</a:t>
            </a:r>
            <a:endParaRPr lang="en-US" sz="2500" dirty="0">
              <a:cs typeface="B Titr" pitchFamily="2" charset="-78"/>
            </a:endParaRPr>
          </a:p>
          <a:p>
            <a:pPr>
              <a:lnSpc>
                <a:spcPct val="150000"/>
              </a:lnSpc>
              <a:buClrTx/>
              <a:buFont typeface="Wingdings" pitchFamily="2" charset="2"/>
              <a:buChar char="§"/>
            </a:pPr>
            <a:endParaRPr lang="fa-IR" sz="2500" dirty="0" smtClean="0">
              <a:cs typeface="B Nazanin" pitchFamily="2" charset="-78"/>
            </a:endParaRPr>
          </a:p>
          <a:p>
            <a:pPr marL="0" indent="0">
              <a:lnSpc>
                <a:spcPct val="150000"/>
              </a:lnSpc>
              <a:buClrTx/>
              <a:buNone/>
            </a:pPr>
            <a:endParaRPr lang="en-US" sz="2500" dirty="0">
              <a:cs typeface="B Nazanin" pitchFamily="2" charset="-78"/>
            </a:endParaRPr>
          </a:p>
        </p:txBody>
      </p:sp>
      <p:sp>
        <p:nvSpPr>
          <p:cNvPr id="7" name="Title 1"/>
          <p:cNvSpPr txBox="1">
            <a:spLocks/>
          </p:cNvSpPr>
          <p:nvPr/>
        </p:nvSpPr>
        <p:spPr>
          <a:xfrm>
            <a:off x="710707" y="626771"/>
            <a:ext cx="10972800" cy="655789"/>
          </a:xfrm>
          <a:prstGeom prst="rect">
            <a:avLst/>
          </a:prstGeom>
        </p:spPr>
        <p:txBody>
          <a:bodyPr vert="horz" lIns="0" rIns="0" bIns="0" anchor="b">
            <a:normAutofit/>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fa-IR" sz="2400" b="1" dirty="0" smtClean="0">
                <a:solidFill>
                  <a:srgbClr val="FF0000"/>
                </a:solidFill>
                <a:cs typeface="B Titr" pitchFamily="2" charset="-78"/>
              </a:rPr>
              <a:t>آنچه در این مستندخواهید آموخت</a:t>
            </a:r>
            <a:endParaRPr lang="en-US" sz="2400" b="1" dirty="0">
              <a:solidFill>
                <a:srgbClr val="FF0000"/>
              </a:solidFill>
              <a:latin typeface="+mn-lt"/>
              <a:ea typeface="+mn-ea"/>
              <a:cs typeface="B Titr" pitchFamily="2" charset="-78"/>
            </a:endParaRPr>
          </a:p>
        </p:txBody>
      </p:sp>
    </p:spTree>
    <p:extLst>
      <p:ext uri="{BB962C8B-B14F-4D97-AF65-F5344CB8AC3E}">
        <p14:creationId xmlns:p14="http://schemas.microsoft.com/office/powerpoint/2010/main" val="11973332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710707" y="626771"/>
            <a:ext cx="10972800" cy="655789"/>
          </a:xfrm>
          <a:prstGeom prst="rect">
            <a:avLst/>
          </a:prstGeom>
        </p:spPr>
        <p:txBody>
          <a:bodyPr vert="horz" lIns="0" rIns="0" bIns="0" anchor="b">
            <a:normAutofit/>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fa-IR" sz="2400" b="1" dirty="0" smtClean="0">
                <a:solidFill>
                  <a:srgbClr val="FF0000"/>
                </a:solidFill>
                <a:cs typeface="B Titr" pitchFamily="2" charset="-78"/>
              </a:rPr>
              <a:t>اعتبار سنجی حلگر </a:t>
            </a:r>
            <a:r>
              <a:rPr lang="en-US" sz="2400" b="1" dirty="0" smtClean="0">
                <a:solidFill>
                  <a:srgbClr val="FF0000"/>
                </a:solidFill>
                <a:latin typeface="Times New Roman" pitchFamily="18" charset="0"/>
                <a:cs typeface="Times New Roman" pitchFamily="18" charset="0"/>
              </a:rPr>
              <a:t>InterCLSVOFFoam</a:t>
            </a:r>
            <a:endParaRPr lang="en-US" sz="2400" b="1" dirty="0">
              <a:solidFill>
                <a:srgbClr val="FF0000"/>
              </a:solidFill>
              <a:latin typeface="+mn-lt"/>
              <a:ea typeface="+mn-ea"/>
              <a:cs typeface="B Titr" pitchFamily="2" charset="-78"/>
            </a:endParaRPr>
          </a:p>
        </p:txBody>
      </p:sp>
      <p:sp>
        <p:nvSpPr>
          <p:cNvPr id="5" name="Rectangle 4"/>
          <p:cNvSpPr/>
          <p:nvPr/>
        </p:nvSpPr>
        <p:spPr>
          <a:xfrm>
            <a:off x="6093725" y="1728524"/>
            <a:ext cx="5637211" cy="1631216"/>
          </a:xfrm>
          <a:prstGeom prst="rect">
            <a:avLst/>
          </a:prstGeom>
        </p:spPr>
        <p:txBody>
          <a:bodyPr wrap="square">
            <a:spAutoFit/>
          </a:bodyPr>
          <a:lstStyle/>
          <a:p>
            <a:pPr marL="342900" indent="-342900" algn="r" rtl="1">
              <a:spcBef>
                <a:spcPct val="0"/>
              </a:spcBef>
              <a:buFont typeface="Wingdings" pitchFamily="2" charset="2"/>
              <a:buChar char="ü"/>
              <a:defRPr/>
            </a:pPr>
            <a:r>
              <a:rPr lang="fa-IR" sz="2000" dirty="0" smtClean="0">
                <a:ea typeface="Calibri"/>
                <a:cs typeface="B Titr" pitchFamily="2" charset="-78"/>
              </a:rPr>
              <a:t>آزمون ایستا</a:t>
            </a:r>
          </a:p>
          <a:p>
            <a:pPr marL="342900" indent="-342900" algn="r" rtl="1">
              <a:spcBef>
                <a:spcPct val="0"/>
              </a:spcBef>
              <a:buFont typeface="Wingdings" pitchFamily="2" charset="2"/>
              <a:buChar char="ü"/>
              <a:defRPr/>
            </a:pPr>
            <a:r>
              <a:rPr lang="fa-IR" sz="2000" dirty="0">
                <a:ea typeface="Calibri"/>
                <a:cs typeface="B Titr" pitchFamily="2" charset="-78"/>
              </a:rPr>
              <a:t>ا</a:t>
            </a:r>
            <a:r>
              <a:rPr lang="fa-IR" sz="2000" dirty="0" smtClean="0">
                <a:ea typeface="Calibri"/>
                <a:cs typeface="B Titr" pitchFamily="2" charset="-78"/>
              </a:rPr>
              <a:t>فزایش فشار در داخل حباب به دلیل تنش سطحی</a:t>
            </a:r>
            <a:endParaRPr lang="fa-IR" sz="2000" cap="all" dirty="0" smtClean="0">
              <a:latin typeface="Calibri Light"/>
              <a:cs typeface="B Titr" pitchFamily="2" charset="-78"/>
            </a:endParaRPr>
          </a:p>
          <a:p>
            <a:pPr marL="342900" indent="-342900" algn="r" rtl="1">
              <a:spcBef>
                <a:spcPct val="0"/>
              </a:spcBef>
              <a:buFont typeface="Wingdings" pitchFamily="2" charset="2"/>
              <a:buChar char="Ø"/>
              <a:defRPr/>
            </a:pPr>
            <a:endParaRPr lang="fa-IR" sz="2000" cap="all" dirty="0" smtClean="0">
              <a:latin typeface="Calibri Light"/>
              <a:cs typeface="B Titr" pitchFamily="2" charset="-78"/>
            </a:endParaRPr>
          </a:p>
          <a:p>
            <a:pPr marL="342900" indent="-342900" algn="r" rtl="1">
              <a:spcBef>
                <a:spcPct val="0"/>
              </a:spcBef>
              <a:buFont typeface="Wingdings" pitchFamily="2" charset="2"/>
              <a:buChar char="ü"/>
              <a:defRPr/>
            </a:pPr>
            <a:r>
              <a:rPr lang="fa-IR" sz="2000" cap="all" dirty="0" smtClean="0">
                <a:latin typeface="Calibri Light"/>
                <a:cs typeface="B Titr" pitchFamily="2" charset="-78"/>
              </a:rPr>
              <a:t>رابطه یانگ لاپلاس : </a:t>
            </a:r>
            <a:endParaRPr lang="fa-IR" sz="2000" cap="all" dirty="0">
              <a:latin typeface="Calibri Light"/>
              <a:cs typeface="B Titr" pitchFamily="2" charset="-78"/>
            </a:endParaRPr>
          </a:p>
          <a:p>
            <a:pPr marL="342900" indent="-342900" algn="r" rtl="1">
              <a:spcBef>
                <a:spcPct val="0"/>
              </a:spcBef>
              <a:buFont typeface="Wingdings" pitchFamily="2" charset="2"/>
              <a:buChar char="ü"/>
              <a:defRPr/>
            </a:pPr>
            <a:endParaRPr lang="fa-IR" sz="2000" cap="all" dirty="0">
              <a:solidFill>
                <a:schemeClr val="tx2"/>
              </a:solidFill>
              <a:latin typeface="Calibri Light"/>
              <a:cs typeface="B Nazanin" pitchFamily="2" charset="-78"/>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1363833042"/>
              </p:ext>
            </p:extLst>
          </p:nvPr>
        </p:nvGraphicFramePr>
        <p:xfrm>
          <a:off x="8399568" y="2544132"/>
          <a:ext cx="1025525" cy="647700"/>
        </p:xfrm>
        <a:graphic>
          <a:graphicData uri="http://schemas.openxmlformats.org/presentationml/2006/ole">
            <mc:AlternateContent xmlns:mc="http://schemas.openxmlformats.org/markup-compatibility/2006">
              <mc:Choice xmlns:v="urn:schemas-microsoft-com:vml" Requires="v">
                <p:oleObj spid="_x0000_s8207" name="Equation" r:id="rId3" imgW="609336" imgH="393529" progId="Equation.DSMT4">
                  <p:embed/>
                </p:oleObj>
              </mc:Choice>
              <mc:Fallback>
                <p:oleObj name="Equation" r:id="rId3" imgW="609336" imgH="393529" progId="Equation.DSMT4">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99568" y="2544132"/>
                        <a:ext cx="10255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8" name="Picture 7" descr="C:\Users\Mohammad\Desktop\w.wmf"/>
          <p:cNvPicPr/>
          <p:nvPr/>
        </p:nvPicPr>
        <p:blipFill rotWithShape="1">
          <a:blip r:embed="rId5" cstate="print">
            <a:extLst>
              <a:ext uri="{28A0092B-C50C-407E-A947-70E740481C1C}">
                <a14:useLocalDpi xmlns:a14="http://schemas.microsoft.com/office/drawing/2010/main" val="0"/>
              </a:ext>
            </a:extLst>
          </a:blip>
          <a:srcRect l="3687" t="9134" r="7211" b="2164"/>
          <a:stretch/>
        </p:blipFill>
        <p:spPr bwMode="auto">
          <a:xfrm>
            <a:off x="5896303" y="3405354"/>
            <a:ext cx="3657600" cy="3279227"/>
          </a:xfrm>
          <a:prstGeom prst="rect">
            <a:avLst/>
          </a:prstGeom>
          <a:noFill/>
          <a:ln>
            <a:noFill/>
          </a:ln>
          <a:extLst>
            <a:ext uri="{53640926-AAD7-44D8-BBD7-CCE9431645EC}">
              <a14:shadowObscured xmlns:a14="http://schemas.microsoft.com/office/drawing/2010/main"/>
            </a:ext>
          </a:extLst>
        </p:spPr>
      </p:pic>
      <p:pic>
        <p:nvPicPr>
          <p:cNvPr id="9" name="Picture 8" descr="C:\Users\Mohammad\Desktop\1.PNG"/>
          <p:cNvPicPr/>
          <p:nvPr/>
        </p:nvPicPr>
        <p:blipFill>
          <a:blip r:embed="rId6">
            <a:extLst>
              <a:ext uri="{28A0092B-C50C-407E-A947-70E740481C1C}">
                <a14:useLocalDpi xmlns:a14="http://schemas.microsoft.com/office/drawing/2010/main" val="0"/>
              </a:ext>
            </a:extLst>
          </a:blip>
          <a:srcRect/>
          <a:stretch>
            <a:fillRect/>
          </a:stretch>
        </p:blipFill>
        <p:spPr bwMode="auto">
          <a:xfrm>
            <a:off x="565054" y="3605962"/>
            <a:ext cx="4243431" cy="3021125"/>
          </a:xfrm>
          <a:prstGeom prst="rect">
            <a:avLst/>
          </a:prstGeom>
          <a:noFill/>
          <a:ln>
            <a:noFill/>
          </a:ln>
        </p:spPr>
      </p:pic>
    </p:spTree>
    <p:extLst>
      <p:ext uri="{BB962C8B-B14F-4D97-AF65-F5344CB8AC3E}">
        <p14:creationId xmlns:p14="http://schemas.microsoft.com/office/powerpoint/2010/main" val="25505522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710707" y="626771"/>
            <a:ext cx="10972800" cy="655789"/>
          </a:xfrm>
          <a:prstGeom prst="rect">
            <a:avLst/>
          </a:prstGeom>
        </p:spPr>
        <p:txBody>
          <a:bodyPr vert="horz" lIns="0" rIns="0" bIns="0" anchor="b">
            <a:normAutofit/>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fa-IR" sz="2400" b="1" dirty="0" smtClean="0">
                <a:solidFill>
                  <a:srgbClr val="FF0000"/>
                </a:solidFill>
                <a:cs typeface="B Titr" pitchFamily="2" charset="-78"/>
              </a:rPr>
              <a:t>اعتبار سنجی حلگر </a:t>
            </a:r>
            <a:r>
              <a:rPr lang="en-US" sz="2400" b="1" dirty="0" smtClean="0">
                <a:solidFill>
                  <a:srgbClr val="FF0000"/>
                </a:solidFill>
                <a:latin typeface="Times New Roman" pitchFamily="18" charset="0"/>
                <a:cs typeface="Times New Roman" pitchFamily="18" charset="0"/>
              </a:rPr>
              <a:t>InterCLSVOFFoam</a:t>
            </a:r>
            <a:endParaRPr lang="en-US" sz="2400" b="1" dirty="0">
              <a:solidFill>
                <a:srgbClr val="FF0000"/>
              </a:solidFill>
              <a:latin typeface="+mn-lt"/>
              <a:ea typeface="+mn-ea"/>
              <a:cs typeface="B Titr" pitchFamily="2" charset="-78"/>
            </a:endParaRPr>
          </a:p>
        </p:txBody>
      </p:sp>
      <p:sp>
        <p:nvSpPr>
          <p:cNvPr id="5" name="Rectangle 4"/>
          <p:cNvSpPr/>
          <p:nvPr/>
        </p:nvSpPr>
        <p:spPr>
          <a:xfrm>
            <a:off x="6093725" y="1728526"/>
            <a:ext cx="5637211" cy="769441"/>
          </a:xfrm>
          <a:prstGeom prst="rect">
            <a:avLst/>
          </a:prstGeom>
        </p:spPr>
        <p:txBody>
          <a:bodyPr wrap="square">
            <a:spAutoFit/>
          </a:bodyPr>
          <a:lstStyle/>
          <a:p>
            <a:pPr marL="342900" indent="-342900" algn="r" rtl="1">
              <a:spcBef>
                <a:spcPct val="0"/>
              </a:spcBef>
              <a:buFont typeface="Wingdings" pitchFamily="2" charset="2"/>
              <a:buChar char="ü"/>
              <a:defRPr/>
            </a:pPr>
            <a:r>
              <a:rPr lang="fa-IR" sz="2400" dirty="0" smtClean="0">
                <a:ea typeface="Calibri"/>
                <a:cs typeface="B Titr" pitchFamily="2" charset="-78"/>
              </a:rPr>
              <a:t>حرکت حباب در حفره</a:t>
            </a:r>
          </a:p>
          <a:p>
            <a:pPr marL="342900" indent="-342900" algn="r" rtl="1">
              <a:spcBef>
                <a:spcPct val="0"/>
              </a:spcBef>
              <a:buFont typeface="Wingdings" pitchFamily="2" charset="2"/>
              <a:buChar char="ü"/>
              <a:defRPr/>
            </a:pPr>
            <a:endParaRPr lang="fa-IR" sz="2000" cap="all" dirty="0">
              <a:solidFill>
                <a:schemeClr val="tx2"/>
              </a:solidFill>
              <a:latin typeface="Calibri Light"/>
              <a:cs typeface="B Nazanin" pitchFamily="2" charset="-78"/>
            </a:endParaRPr>
          </a:p>
        </p:txBody>
      </p:sp>
      <p:pic>
        <p:nvPicPr>
          <p:cNvPr id="10" name="Picture 9" descr="C:\Users\Mohammad\Desktop\1.PNG"/>
          <p:cNvPicPr/>
          <p:nvPr/>
        </p:nvPicPr>
        <p:blipFill>
          <a:blip r:embed="rId2">
            <a:extLst>
              <a:ext uri="{28A0092B-C50C-407E-A947-70E740481C1C}">
                <a14:useLocalDpi xmlns:a14="http://schemas.microsoft.com/office/drawing/2010/main" val="0"/>
              </a:ext>
            </a:extLst>
          </a:blip>
          <a:srcRect/>
          <a:stretch>
            <a:fillRect/>
          </a:stretch>
        </p:blipFill>
        <p:spPr bwMode="auto">
          <a:xfrm>
            <a:off x="2436737" y="626772"/>
            <a:ext cx="2824139" cy="2630169"/>
          </a:xfrm>
          <a:prstGeom prst="rect">
            <a:avLst/>
          </a:prstGeom>
          <a:noFill/>
          <a:ln>
            <a:noFill/>
          </a:ln>
        </p:spPr>
      </p:pic>
      <p:pic>
        <p:nvPicPr>
          <p:cNvPr id="11" name="Picture 10" descr="C:\Users\Mohammad\Desktop\PayanNameWriting\Seasons\Season4\picture\Pic1.tif"/>
          <p:cNvPicPr/>
          <p:nvPr/>
        </p:nvPicPr>
        <p:blipFill>
          <a:blip r:embed="rId3">
            <a:extLst>
              <a:ext uri="{28A0092B-C50C-407E-A947-70E740481C1C}">
                <a14:useLocalDpi xmlns:a14="http://schemas.microsoft.com/office/drawing/2010/main" val="0"/>
              </a:ext>
            </a:extLst>
          </a:blip>
          <a:srcRect/>
          <a:stretch>
            <a:fillRect/>
          </a:stretch>
        </p:blipFill>
        <p:spPr bwMode="auto">
          <a:xfrm>
            <a:off x="1163905" y="3518796"/>
            <a:ext cx="2423355" cy="2373867"/>
          </a:xfrm>
          <a:prstGeom prst="rect">
            <a:avLst/>
          </a:prstGeom>
          <a:noFill/>
          <a:ln>
            <a:noFill/>
          </a:ln>
        </p:spPr>
      </p:pic>
      <p:pic>
        <p:nvPicPr>
          <p:cNvPr id="12" name="Picture 11" descr="C:\Users\Mohammad\Desktop\PayanNameWriting\Seasons\Season4\picture\PicVof.tif"/>
          <p:cNvPicPr/>
          <p:nvPr/>
        </p:nvPicPr>
        <p:blipFill>
          <a:blip r:embed="rId4">
            <a:extLst>
              <a:ext uri="{28A0092B-C50C-407E-A947-70E740481C1C}">
                <a14:useLocalDpi xmlns:a14="http://schemas.microsoft.com/office/drawing/2010/main" val="0"/>
              </a:ext>
            </a:extLst>
          </a:blip>
          <a:srcRect/>
          <a:stretch>
            <a:fillRect/>
          </a:stretch>
        </p:blipFill>
        <p:spPr bwMode="auto">
          <a:xfrm>
            <a:off x="4610099" y="3518793"/>
            <a:ext cx="2423355" cy="2373868"/>
          </a:xfrm>
          <a:prstGeom prst="rect">
            <a:avLst/>
          </a:prstGeom>
          <a:noFill/>
          <a:ln>
            <a:noFill/>
          </a:ln>
        </p:spPr>
      </p:pic>
      <p:sp>
        <p:nvSpPr>
          <p:cNvPr id="13" name="Title 1"/>
          <p:cNvSpPr txBox="1">
            <a:spLocks/>
          </p:cNvSpPr>
          <p:nvPr/>
        </p:nvSpPr>
        <p:spPr>
          <a:xfrm>
            <a:off x="1550765" y="6269707"/>
            <a:ext cx="1649633" cy="411753"/>
          </a:xfrm>
          <a:prstGeom prst="rect">
            <a:avLst/>
          </a:prstGeom>
        </p:spPr>
        <p:txBody>
          <a:bodyPr vert="horz" lIns="91440" tIns="45720" rIns="91440" bIns="45720" rtlCol="0" anchor="t">
            <a:normAutofit fontScale="97500" lnSpcReduction="10000"/>
          </a:bodyPr>
          <a:lstStyle/>
          <a:p>
            <a:pPr algn="ctr">
              <a:spcBef>
                <a:spcPct val="0"/>
              </a:spcBef>
              <a:defRPr/>
            </a:pPr>
            <a:r>
              <a:rPr lang="en-US" sz="2300" cap="all" dirty="0" smtClean="0">
                <a:solidFill>
                  <a:srgbClr val="002060"/>
                </a:solidFill>
                <a:latin typeface="Times New Roman" panose="02020603050405020304" pitchFamily="18" charset="0"/>
                <a:cs typeface="B Nazanin" panose="00000400000000000000" pitchFamily="2" charset="-78"/>
              </a:rPr>
              <a:t>S-CLSVOF</a:t>
            </a:r>
            <a:endParaRPr lang="en-US" sz="2300" cap="all" dirty="0">
              <a:solidFill>
                <a:srgbClr val="002060"/>
              </a:solidFill>
              <a:latin typeface="Times New Roman" panose="02020603050405020304" pitchFamily="18" charset="0"/>
              <a:cs typeface="B Nazanin" panose="00000400000000000000" pitchFamily="2" charset="-78"/>
            </a:endParaRPr>
          </a:p>
        </p:txBody>
      </p:sp>
      <p:sp>
        <p:nvSpPr>
          <p:cNvPr id="14" name="Title 1"/>
          <p:cNvSpPr txBox="1">
            <a:spLocks/>
          </p:cNvSpPr>
          <p:nvPr/>
        </p:nvSpPr>
        <p:spPr>
          <a:xfrm>
            <a:off x="4996960" y="6287956"/>
            <a:ext cx="1649633" cy="359490"/>
          </a:xfrm>
          <a:prstGeom prst="rect">
            <a:avLst/>
          </a:prstGeom>
        </p:spPr>
        <p:txBody>
          <a:bodyPr vert="horz" lIns="91440" tIns="45720" rIns="91440" bIns="45720" rtlCol="0" anchor="t">
            <a:normAutofit fontScale="90000" lnSpcReduction="20000"/>
          </a:bodyPr>
          <a:lstStyle/>
          <a:p>
            <a:pPr algn="ctr">
              <a:spcBef>
                <a:spcPct val="0"/>
              </a:spcBef>
              <a:defRPr/>
            </a:pPr>
            <a:r>
              <a:rPr lang="en-US" sz="2300" cap="all" dirty="0" smtClean="0">
                <a:solidFill>
                  <a:srgbClr val="002060"/>
                </a:solidFill>
                <a:latin typeface="Times New Roman" panose="02020603050405020304" pitchFamily="18" charset="0"/>
                <a:cs typeface="B Nazanin" panose="00000400000000000000" pitchFamily="2" charset="-78"/>
              </a:rPr>
              <a:t>VOF</a:t>
            </a:r>
            <a:endParaRPr lang="en-US" sz="2300" cap="all" dirty="0">
              <a:solidFill>
                <a:srgbClr val="002060"/>
              </a:solidFill>
              <a:latin typeface="Times New Roman" panose="02020603050405020304" pitchFamily="18" charset="0"/>
              <a:cs typeface="B Nazanin" panose="00000400000000000000" pitchFamily="2" charset="-78"/>
            </a:endParaRPr>
          </a:p>
        </p:txBody>
      </p:sp>
    </p:spTree>
    <p:extLst>
      <p:ext uri="{BB962C8B-B14F-4D97-AF65-F5344CB8AC3E}">
        <p14:creationId xmlns:p14="http://schemas.microsoft.com/office/powerpoint/2010/main" val="3378159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par>
                                <p:cTn id="11" presetID="10" presetClass="entr" presetSubtype="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500"/>
                                        <p:tgtEl>
                                          <p:spTgt spid="12"/>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fade">
                                      <p:cBhvr>
                                        <p:cTn id="18" dur="500"/>
                                        <p:tgtEl>
                                          <p:spTgt spid="13"/>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pPr algn="ctr"/>
            <a:r>
              <a:rPr lang="fa-IR" dirty="0">
                <a:solidFill>
                  <a:srgbClr val="FF0000"/>
                </a:solidFill>
                <a:cs typeface="B Titr" panose="00000700000000000000" pitchFamily="2" charset="-78"/>
              </a:rPr>
              <a:t>الزامات</a:t>
            </a:r>
            <a:endParaRPr lang="en-US" dirty="0"/>
          </a:p>
        </p:txBody>
      </p:sp>
      <p:sp>
        <p:nvSpPr>
          <p:cNvPr id="5" name="Subtitle 2"/>
          <p:cNvSpPr>
            <a:spLocks noGrp="1"/>
          </p:cNvSpPr>
          <p:nvPr>
            <p:ph idx="1"/>
          </p:nvPr>
        </p:nvSpPr>
        <p:spPr/>
        <p:txBody>
          <a:bodyPr>
            <a:noAutofit/>
          </a:bodyPr>
          <a:lstStyle/>
          <a:p>
            <a:pPr marL="109728" indent="0" algn="r" rtl="1">
              <a:lnSpc>
                <a:spcPct val="200000"/>
              </a:lnSpc>
              <a:buNone/>
            </a:pPr>
            <a:r>
              <a:rPr lang="fa-IR" sz="2800" b="1" dirty="0">
                <a:solidFill>
                  <a:schemeClr val="tx1"/>
                </a:solidFill>
                <a:cs typeface="B Titr" panose="00000700000000000000" pitchFamily="2" charset="-78"/>
              </a:rPr>
              <a:t>1- آشنایی اولیه </a:t>
            </a:r>
            <a:r>
              <a:rPr lang="fa-IR" sz="2800" b="1" dirty="0" smtClean="0">
                <a:solidFill>
                  <a:schemeClr val="tx1"/>
                </a:solidFill>
                <a:cs typeface="B Titr" panose="00000700000000000000" pitchFamily="2" charset="-78"/>
              </a:rPr>
              <a:t>با مفاهیم  </a:t>
            </a:r>
            <a:r>
              <a:rPr lang="en-US" sz="2800" b="1" dirty="0">
                <a:solidFill>
                  <a:schemeClr val="tx1"/>
                </a:solidFill>
                <a:latin typeface="Times New Roman" pitchFamily="18" charset="0"/>
                <a:cs typeface="Times New Roman" pitchFamily="18" charset="0"/>
              </a:rPr>
              <a:t>CFD</a:t>
            </a:r>
            <a:r>
              <a:rPr lang="fa-IR" sz="2800" b="1" dirty="0">
                <a:solidFill>
                  <a:schemeClr val="tx1"/>
                </a:solidFill>
                <a:latin typeface="Times New Roman" pitchFamily="18" charset="0"/>
                <a:cs typeface="Times New Roman" pitchFamily="18" charset="0"/>
              </a:rPr>
              <a:t> </a:t>
            </a:r>
            <a:endParaRPr lang="en-US" sz="2800" b="1" dirty="0" smtClean="0">
              <a:solidFill>
                <a:schemeClr val="tx1"/>
              </a:solidFill>
              <a:latin typeface="Times New Roman" pitchFamily="18" charset="0"/>
              <a:cs typeface="Times New Roman" pitchFamily="18" charset="0"/>
            </a:endParaRPr>
          </a:p>
          <a:p>
            <a:pPr marL="109728" indent="0" algn="r" rtl="1">
              <a:lnSpc>
                <a:spcPct val="200000"/>
              </a:lnSpc>
              <a:buNone/>
            </a:pPr>
            <a:r>
              <a:rPr lang="fa-IR" sz="2800" b="1" dirty="0" smtClean="0">
                <a:solidFill>
                  <a:schemeClr val="tx1"/>
                </a:solidFill>
                <a:cs typeface="B Titr" panose="00000700000000000000" pitchFamily="2" charset="-78"/>
              </a:rPr>
              <a:t>2- </a:t>
            </a:r>
            <a:r>
              <a:rPr lang="fa-IR" sz="2800" b="1" dirty="0">
                <a:solidFill>
                  <a:schemeClr val="tx1"/>
                </a:solidFill>
                <a:cs typeface="B Titr" panose="00000700000000000000" pitchFamily="2" charset="-78"/>
              </a:rPr>
              <a:t>آشنایی با </a:t>
            </a:r>
            <a:r>
              <a:rPr lang="fa-IR" sz="2800" b="1" dirty="0" smtClean="0">
                <a:solidFill>
                  <a:schemeClr val="tx1"/>
                </a:solidFill>
                <a:cs typeface="B Titr" panose="00000700000000000000" pitchFamily="2" charset="-78"/>
              </a:rPr>
              <a:t>زبان </a:t>
            </a:r>
            <a:r>
              <a:rPr lang="en-US" sz="2800" b="1" dirty="0" smtClean="0">
                <a:solidFill>
                  <a:schemeClr val="tx1"/>
                </a:solidFill>
                <a:latin typeface="Times New Roman" pitchFamily="18" charset="0"/>
                <a:cs typeface="Times New Roman" pitchFamily="18" charset="0"/>
              </a:rPr>
              <a:t>C++</a:t>
            </a:r>
          </a:p>
          <a:p>
            <a:pPr marL="109728" indent="0" algn="r" rtl="1">
              <a:lnSpc>
                <a:spcPct val="200000"/>
              </a:lnSpc>
              <a:buNone/>
            </a:pPr>
            <a:r>
              <a:rPr lang="fa-IR" sz="2800" b="1" dirty="0">
                <a:solidFill>
                  <a:schemeClr val="tx1"/>
                </a:solidFill>
                <a:cs typeface="B Titr" panose="00000700000000000000" pitchFamily="2" charset="-78"/>
              </a:rPr>
              <a:t>3-آشنایی اولیه با سیستم عامل لینوکس</a:t>
            </a:r>
            <a:endParaRPr lang="en-US" sz="2800" b="1" dirty="0">
              <a:solidFill>
                <a:schemeClr val="tx1"/>
              </a:solidFill>
              <a:cs typeface="B Titr" panose="00000700000000000000" pitchFamily="2" charset="-78"/>
            </a:endParaRPr>
          </a:p>
          <a:p>
            <a:pPr marL="109728" indent="0" algn="r" rtl="1">
              <a:lnSpc>
                <a:spcPct val="200000"/>
              </a:lnSpc>
              <a:buNone/>
            </a:pPr>
            <a:r>
              <a:rPr lang="fa-IR" sz="2800" b="1" dirty="0">
                <a:solidFill>
                  <a:schemeClr val="tx1"/>
                </a:solidFill>
                <a:cs typeface="B Titr" panose="00000700000000000000" pitchFamily="2" charset="-78"/>
              </a:rPr>
              <a:t>3- آشنایی با</a:t>
            </a:r>
            <a:r>
              <a:rPr lang="en-US" sz="2800" b="1" dirty="0">
                <a:solidFill>
                  <a:schemeClr val="tx1"/>
                </a:solidFill>
                <a:cs typeface="B Titr" panose="00000700000000000000" pitchFamily="2" charset="-78"/>
              </a:rPr>
              <a:t> </a:t>
            </a:r>
            <a:r>
              <a:rPr lang="fa-IR" sz="2800" b="1" dirty="0">
                <a:solidFill>
                  <a:schemeClr val="tx1"/>
                </a:solidFill>
                <a:cs typeface="B Titr" panose="00000700000000000000" pitchFamily="2" charset="-78"/>
              </a:rPr>
              <a:t>مفاهیم جریان های دوفازی</a:t>
            </a:r>
            <a:endParaRPr lang="en-US" sz="2800" b="1" dirty="0">
              <a:solidFill>
                <a:schemeClr val="tx1"/>
              </a:solidFill>
              <a:cs typeface="B Titr" panose="00000700000000000000" pitchFamily="2" charset="-78"/>
            </a:endParaRPr>
          </a:p>
          <a:p>
            <a:pPr marL="109728" indent="0" algn="r" rtl="1">
              <a:lnSpc>
                <a:spcPct val="200000"/>
              </a:lnSpc>
              <a:buNone/>
            </a:pPr>
            <a:r>
              <a:rPr lang="fa-IR" sz="2800" b="1" dirty="0">
                <a:solidFill>
                  <a:schemeClr val="tx1"/>
                </a:solidFill>
                <a:cs typeface="B Titr" panose="00000700000000000000" pitchFamily="2" charset="-78"/>
              </a:rPr>
              <a:t>5- این حلگر بر روی نسخه 2.1.1 اپن فوم </a:t>
            </a:r>
            <a:r>
              <a:rPr lang="fa-IR" sz="2800" b="1" dirty="0" smtClean="0">
                <a:solidFill>
                  <a:schemeClr val="tx1"/>
                </a:solidFill>
                <a:cs typeface="B Titr" panose="00000700000000000000" pitchFamily="2" charset="-78"/>
              </a:rPr>
              <a:t>پیاده سازی </a:t>
            </a:r>
            <a:r>
              <a:rPr lang="fa-IR" sz="2800" b="1" dirty="0">
                <a:solidFill>
                  <a:schemeClr val="tx1"/>
                </a:solidFill>
                <a:cs typeface="B Titr" panose="00000700000000000000" pitchFamily="2" charset="-78"/>
              </a:rPr>
              <a:t>شده است.</a:t>
            </a:r>
            <a:endParaRPr lang="en-US" sz="2800" dirty="0">
              <a:solidFill>
                <a:schemeClr val="tx1"/>
              </a:solidFill>
              <a:cs typeface="B Titr" pitchFamily="2" charset="-78"/>
            </a:endParaRPr>
          </a:p>
        </p:txBody>
      </p:sp>
    </p:spTree>
    <p:extLst>
      <p:ext uri="{BB962C8B-B14F-4D97-AF65-F5344CB8AC3E}">
        <p14:creationId xmlns:p14="http://schemas.microsoft.com/office/powerpoint/2010/main" val="807447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2250" y="1813034"/>
            <a:ext cx="11643847" cy="4855780"/>
          </a:xfrm>
        </p:spPr>
        <p:txBody>
          <a:bodyPr>
            <a:noAutofit/>
          </a:bodyPr>
          <a:lstStyle/>
          <a:p>
            <a:pPr algn="just" rtl="1">
              <a:lnSpc>
                <a:spcPct val="150000"/>
              </a:lnSpc>
              <a:buClrTx/>
            </a:pPr>
            <a:r>
              <a:rPr lang="ar-SA" sz="2400" dirty="0" smtClean="0">
                <a:cs typeface="B Titr" pitchFamily="2" charset="-78"/>
              </a:rPr>
              <a:t>روش‌های </a:t>
            </a:r>
            <a:r>
              <a:rPr lang="ar-SA" sz="2400" dirty="0">
                <a:cs typeface="B Titr" pitchFamily="2" charset="-78"/>
              </a:rPr>
              <a:t>مستقيم حل جريان دو فاز به دليل قابليت آن‌ها در درك بهتر مكانيزم جريان دو فاز در دهه‌ی اخير بسيار پركاربرد شده است. از تكنيك­هاي متداول روش مستقيم حل جريان كه به روش‌های پیگیری سطح معروف‌اند می­توان به روش </a:t>
            </a:r>
            <a:r>
              <a:rPr lang="ar-SA" sz="2400" dirty="0" smtClean="0">
                <a:cs typeface="B Titr" pitchFamily="2" charset="-78"/>
              </a:rPr>
              <a:t>پیگیری </a:t>
            </a:r>
            <a:r>
              <a:rPr lang="ar-SA" sz="2400" dirty="0">
                <a:cs typeface="B Titr" pitchFamily="2" charset="-78"/>
              </a:rPr>
              <a:t>پیشانی </a:t>
            </a:r>
            <a:r>
              <a:rPr lang="fa-IR" sz="2400" dirty="0" smtClean="0">
                <a:cs typeface="B Titr" pitchFamily="2" charset="-78"/>
              </a:rPr>
              <a:t>،</a:t>
            </a:r>
            <a:r>
              <a:rPr lang="ar-SA" sz="2400" dirty="0" smtClean="0">
                <a:cs typeface="B Titr" pitchFamily="2" charset="-78"/>
              </a:rPr>
              <a:t>روش </a:t>
            </a:r>
            <a:r>
              <a:rPr lang="ar-SA" sz="2400" dirty="0">
                <a:cs typeface="B Titr" pitchFamily="2" charset="-78"/>
              </a:rPr>
              <a:t>مجموع سطح </a:t>
            </a:r>
            <a:r>
              <a:rPr lang="ar-SA" sz="2400" dirty="0" smtClean="0">
                <a:cs typeface="B Titr" pitchFamily="2" charset="-78"/>
              </a:rPr>
              <a:t>و </a:t>
            </a:r>
            <a:r>
              <a:rPr lang="ar-SA" sz="2400" dirty="0">
                <a:cs typeface="B Titr" pitchFamily="2" charset="-78"/>
              </a:rPr>
              <a:t>روش حجم </a:t>
            </a:r>
            <a:r>
              <a:rPr lang="ar-SA" sz="2400" dirty="0" smtClean="0">
                <a:cs typeface="B Titr" pitchFamily="2" charset="-78"/>
              </a:rPr>
              <a:t>سیال اشاره کرد</a:t>
            </a:r>
            <a:r>
              <a:rPr lang="fa-IR" sz="2400" dirty="0" smtClean="0">
                <a:cs typeface="B Titr" pitchFamily="2" charset="-78"/>
              </a:rPr>
              <a:t>.</a:t>
            </a:r>
          </a:p>
          <a:p>
            <a:pPr algn="just" rtl="1">
              <a:lnSpc>
                <a:spcPct val="150000"/>
              </a:lnSpc>
              <a:buClrTx/>
            </a:pPr>
            <a:endParaRPr lang="fa-IR" sz="2400" dirty="0" smtClean="0">
              <a:cs typeface="B Titr" pitchFamily="2" charset="-78"/>
            </a:endParaRPr>
          </a:p>
          <a:p>
            <a:pPr algn="just" rtl="1">
              <a:lnSpc>
                <a:spcPct val="150000"/>
              </a:lnSpc>
              <a:buClrTx/>
              <a:buFont typeface="Wingdings" pitchFamily="2" charset="2"/>
              <a:buChar char="§"/>
            </a:pPr>
            <a:r>
              <a:rPr lang="ar-SA" sz="2400" dirty="0" smtClean="0">
                <a:cs typeface="B Titr" pitchFamily="2" charset="-78"/>
              </a:rPr>
              <a:t>روش </a:t>
            </a:r>
            <a:r>
              <a:rPr lang="ar-SA" sz="2400" dirty="0">
                <a:cs typeface="B Titr" pitchFamily="2" charset="-78"/>
              </a:rPr>
              <a:t>پیگیری پیشانی در زیرگروه روش‌های لاگرانژی قرار می­گیرد. از ديگر تكنيك­هاي پيگيري سطح كه در اين زیرگروه جاي مي­گيرند مي­توان به روش ذرات نشان‌دار</a:t>
            </a:r>
            <a:r>
              <a:rPr lang="en-US" sz="2400" dirty="0">
                <a:cs typeface="B Titr" pitchFamily="2" charset="-78"/>
              </a:rPr>
              <a:t>  </a:t>
            </a:r>
            <a:r>
              <a:rPr lang="ar-SA" sz="2400" dirty="0">
                <a:cs typeface="B Titr" pitchFamily="2" charset="-78"/>
              </a:rPr>
              <a:t>اشاره كرد. در روش پيگيري پيشاني همزمان از دو قاب ثابت و متحرك استفاده می‌شود. </a:t>
            </a:r>
            <a:endParaRPr lang="en-US" sz="2400" dirty="0">
              <a:cs typeface="B Nazanin" pitchFamily="2" charset="-78"/>
            </a:endParaRPr>
          </a:p>
        </p:txBody>
      </p:sp>
      <p:sp>
        <p:nvSpPr>
          <p:cNvPr id="2" name="Title 1"/>
          <p:cNvSpPr>
            <a:spLocks noGrp="1"/>
          </p:cNvSpPr>
          <p:nvPr>
            <p:ph type="title"/>
          </p:nvPr>
        </p:nvSpPr>
        <p:spPr>
          <a:xfrm>
            <a:off x="718343" y="558241"/>
            <a:ext cx="10972800" cy="529937"/>
          </a:xfrm>
        </p:spPr>
        <p:txBody>
          <a:bodyPr>
            <a:noAutofit/>
          </a:bodyPr>
          <a:lstStyle/>
          <a:p>
            <a:pPr algn="r"/>
            <a:r>
              <a:rPr lang="fa-IR" sz="2400" b="1" dirty="0" smtClean="0">
                <a:solidFill>
                  <a:srgbClr val="FF0000"/>
                </a:solidFill>
                <a:cs typeface="B Titr" pitchFamily="2" charset="-78"/>
              </a:rPr>
              <a:t>مقدمه</a:t>
            </a:r>
            <a:endParaRPr lang="en-US" sz="2400" b="1" dirty="0">
              <a:solidFill>
                <a:srgbClr val="FF0000"/>
              </a:solidFill>
              <a:cs typeface="B Titr" pitchFamily="2" charset="-78"/>
            </a:endParaRPr>
          </a:p>
        </p:txBody>
      </p:sp>
      <p:sp>
        <p:nvSpPr>
          <p:cNvPr id="4" name="Title 1"/>
          <p:cNvSpPr txBox="1">
            <a:spLocks/>
          </p:cNvSpPr>
          <p:nvPr/>
        </p:nvSpPr>
        <p:spPr>
          <a:xfrm>
            <a:off x="923295" y="1088178"/>
            <a:ext cx="10972800" cy="529937"/>
          </a:xfrm>
          <a:prstGeom prst="rect">
            <a:avLst/>
          </a:prstGeom>
        </p:spPr>
        <p:txBody>
          <a:bodyPr vert="horz" lIns="0" rIns="0" bIns="0" anchor="b">
            <a:noAutofit/>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pPr marL="342900" indent="-342900" algn="r">
              <a:buFont typeface="Wingdings" pitchFamily="2" charset="2"/>
              <a:buChar char="ü"/>
            </a:pPr>
            <a:r>
              <a:rPr lang="fa-IR" sz="2400" b="1" dirty="0" smtClean="0">
                <a:solidFill>
                  <a:srgbClr val="0070C0"/>
                </a:solidFill>
                <a:cs typeface="B Titr" pitchFamily="2" charset="-78"/>
              </a:rPr>
              <a:t>روش های حل عددی مستقیم</a:t>
            </a:r>
            <a:endParaRPr lang="en-US" sz="2400" b="1" dirty="0">
              <a:solidFill>
                <a:srgbClr val="0070C0"/>
              </a:solidFill>
              <a:cs typeface="B Titr" pitchFamily="2" charset="-78"/>
            </a:endParaRPr>
          </a:p>
        </p:txBody>
      </p:sp>
    </p:spTree>
    <p:extLst>
      <p:ext uri="{BB962C8B-B14F-4D97-AF65-F5344CB8AC3E}">
        <p14:creationId xmlns:p14="http://schemas.microsoft.com/office/powerpoint/2010/main" val="1172347204"/>
      </p:ext>
    </p:extLst>
  </p:cSld>
  <p:clrMapOvr>
    <a:masterClrMapping/>
  </p:clrMapOvr>
  <p:transition spd="slow">
    <p:split orient="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788277"/>
            <a:ext cx="10972800" cy="5219018"/>
          </a:xfrm>
        </p:spPr>
        <p:txBody>
          <a:bodyPr>
            <a:normAutofit fontScale="85000" lnSpcReduction="10000"/>
          </a:bodyPr>
          <a:lstStyle/>
          <a:p>
            <a:pPr algn="just" rtl="1">
              <a:lnSpc>
                <a:spcPct val="150000"/>
              </a:lnSpc>
              <a:buClrTx/>
              <a:buFont typeface="Wingdings" pitchFamily="2" charset="2"/>
              <a:buChar char="§"/>
            </a:pPr>
            <a:r>
              <a:rPr lang="ar-SA" sz="2800" dirty="0">
                <a:cs typeface="B Titr" pitchFamily="2" charset="-78"/>
              </a:rPr>
              <a:t>معادلات پايستار جريان در قاب ثابت حل مي­گردد و از قاب متحرك براي پيگيري سطح مشترك استفاده می‌شود. اين روش بسيار دقيق مي­باشد اما مدل‌سازی فرايندهاي جدايش و انعقاد فاز در آن دشوار است</a:t>
            </a:r>
            <a:r>
              <a:rPr lang="fa-IR" sz="2800" dirty="0">
                <a:cs typeface="B Titr" pitchFamily="2" charset="-78"/>
              </a:rPr>
              <a:t>.</a:t>
            </a:r>
            <a:r>
              <a:rPr lang="ar-SA" sz="2800" dirty="0">
                <a:cs typeface="B Titr" pitchFamily="2" charset="-78"/>
              </a:rPr>
              <a:t> ، همچنين در اين روش نياز به نگاشت داده­ها از قاب ثابت به قاب متحرك و بالعكس است كه هزینه‌ی زماني محاسبات را بسيار بالا مي­برد. از آن رو روش‌های متنوع حجم سيال و روش مجموع سطوح بيشتر مورد توجه­ محققان براي مدل‌سازی جريان دو فاز بوده است. در اين روش‌ها از يك تابع اسكالر براي پيگيري سطح مشترك استفاده می‌شود. به اين تابع نشانگر فاز يا تابع رنگ گفته می‌شود. در قاب ثابت موقعيت سطح مشترك در هر گام زماني با حل معادله‌ی جابجايي در همه­ي سلول­ها تعيين می‌شود. در روش‌های اويلري انعقاد و جدايش فازها به‌صورت خودكار صورت مي­پذيرد بنابراين اعمال آن به توپولوژی‌های دشوار، راحت­تر است.</a:t>
            </a:r>
            <a:r>
              <a:rPr lang="en-US" sz="2800" dirty="0">
                <a:cs typeface="B Titr" pitchFamily="2" charset="-78"/>
              </a:rPr>
              <a:t> </a:t>
            </a:r>
          </a:p>
          <a:p>
            <a:pPr algn="just">
              <a:lnSpc>
                <a:spcPct val="150000"/>
              </a:lnSpc>
              <a:buClrTx/>
              <a:buFont typeface="Wingdings" pitchFamily="2" charset="2"/>
              <a:buChar char="§"/>
            </a:pPr>
            <a:endParaRPr lang="en-US" sz="2800" dirty="0">
              <a:cs typeface="B Nazanin" pitchFamily="2" charset="-78"/>
            </a:endParaRPr>
          </a:p>
          <a:p>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228274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331077" y="1698997"/>
                <a:ext cx="11424745" cy="4733334"/>
              </a:xfrm>
            </p:spPr>
            <p:txBody>
              <a:bodyPr>
                <a:normAutofit/>
              </a:bodyPr>
              <a:lstStyle/>
              <a:p>
                <a:pPr marL="0" lvl="0" indent="0" algn="r" rtl="1" eaLnBrk="0" fontAlgn="base" hangingPunct="0">
                  <a:lnSpc>
                    <a:spcPct val="150000"/>
                  </a:lnSpc>
                  <a:spcAft>
                    <a:spcPct val="0"/>
                  </a:spcAft>
                  <a:buNone/>
                  <a:defRPr/>
                </a:pPr>
                <a:r>
                  <a:rPr lang="fa-IR" sz="2400" kern="0" dirty="0" smtClean="0">
                    <a:latin typeface="Arial"/>
                    <a:cs typeface="B Titr" pitchFamily="2" charset="-78"/>
                  </a:rPr>
                  <a:t>در </a:t>
                </a:r>
                <a:r>
                  <a:rPr lang="fa-IR" sz="2400" kern="0" dirty="0">
                    <a:latin typeface="Arial"/>
                    <a:cs typeface="B Titr" pitchFamily="2" charset="-78"/>
                  </a:rPr>
                  <a:t>مدل </a:t>
                </a:r>
                <a:r>
                  <a:rPr lang="en-US" sz="2000" kern="0" dirty="0">
                    <a:latin typeface="Times New Roman" pitchFamily="18" charset="0"/>
                    <a:cs typeface="B Titr" pitchFamily="2" charset="-78"/>
                  </a:rPr>
                  <a:t>VOF</a:t>
                </a:r>
                <a:r>
                  <a:rPr lang="fa-IR" sz="2400" kern="0" dirty="0">
                    <a:latin typeface="Arial"/>
                    <a:cs typeface="B Titr" pitchFamily="2" charset="-78"/>
                  </a:rPr>
                  <a:t> معادلات حاکم با استفاده از کسر حجمی در هر سلول حل شده است. در هر سلول مجموع </a:t>
                </a:r>
                <a14:m>
                  <m:oMath xmlns:m="http://schemas.openxmlformats.org/officeDocument/2006/math">
                    <m:sSub>
                      <m:sSubPr>
                        <m:ctrlPr>
                          <a:rPr lang="fa-IR" sz="2400" i="1" kern="0">
                            <a:latin typeface="Cambria Math"/>
                            <a:cs typeface="B Nazanin" pitchFamily="2" charset="-78"/>
                          </a:rPr>
                        </m:ctrlPr>
                      </m:sSubPr>
                      <m:e>
                        <m:r>
                          <a:rPr lang="en-US" sz="2400" i="1" kern="0">
                            <a:latin typeface="Cambria Math"/>
                            <a:ea typeface="Cambria Math"/>
                            <a:cs typeface="B Nazanin" pitchFamily="2" charset="-78"/>
                          </a:rPr>
                          <m:t>𝛼</m:t>
                        </m:r>
                      </m:e>
                      <m:sub>
                        <m:r>
                          <a:rPr lang="en-US" sz="2400" i="1" kern="0">
                            <a:latin typeface="Cambria Math"/>
                            <a:cs typeface="B Nazanin" pitchFamily="2" charset="-78"/>
                          </a:rPr>
                          <m:t>𝑘</m:t>
                        </m:r>
                      </m:sub>
                    </m:sSub>
                  </m:oMath>
                </a14:m>
                <a:r>
                  <a:rPr lang="fa-IR" sz="2400" kern="0" dirty="0">
                    <a:latin typeface="Arial"/>
                    <a:cs typeface="B Titr" pitchFamily="2" charset="-78"/>
                  </a:rPr>
                  <a:t> کسر حجمی فاز ها </a:t>
                </a:r>
                <a:r>
                  <a:rPr lang="en-US" sz="2400" kern="0" dirty="0">
                    <a:latin typeface="Arial"/>
                    <a:cs typeface="B Titr" pitchFamily="2" charset="-78"/>
                  </a:rPr>
                  <a:t> </a:t>
                </a:r>
                <a:r>
                  <a:rPr lang="fa-IR" sz="2400" kern="0" dirty="0">
                    <a:latin typeface="Arial"/>
                    <a:cs typeface="B Titr" pitchFamily="2" charset="-78"/>
                  </a:rPr>
                  <a:t>برابر است با:</a:t>
                </a:r>
                <a:endParaRPr lang="en-US" sz="2400" kern="0" dirty="0">
                  <a:solidFill>
                    <a:srgbClr val="002060"/>
                  </a:solidFill>
                  <a:latin typeface="Arial"/>
                  <a:cs typeface="B Titr" pitchFamily="2" charset="-78"/>
                </a:endParaRPr>
              </a:p>
              <a:p>
                <a:pPr marL="0" lvl="0" indent="0" eaLnBrk="0" fontAlgn="base" hangingPunct="0">
                  <a:spcAft>
                    <a:spcPct val="0"/>
                  </a:spcAft>
                  <a:buNone/>
                  <a:defRPr/>
                </a:pPr>
                <a14:m>
                  <m:oMathPara xmlns:m="http://schemas.openxmlformats.org/officeDocument/2006/math">
                    <m:oMathParaPr>
                      <m:jc m:val="left"/>
                    </m:oMathParaPr>
                    <m:oMath xmlns:m="http://schemas.openxmlformats.org/officeDocument/2006/math">
                      <m:nary>
                        <m:naryPr>
                          <m:chr m:val="∑"/>
                          <m:ctrlPr>
                            <a:rPr lang="fa-IR" sz="2800" i="1" kern="0">
                              <a:latin typeface="Cambria Math"/>
                              <a:cs typeface="B Nazanin" pitchFamily="2" charset="-78"/>
                            </a:rPr>
                          </m:ctrlPr>
                        </m:naryPr>
                        <m:sub>
                          <m:r>
                            <m:rPr>
                              <m:brk m:alnAt="23"/>
                            </m:rPr>
                            <a:rPr lang="en-US" sz="2800" i="1" kern="0">
                              <a:latin typeface="Cambria Math"/>
                              <a:cs typeface="B Nazanin" pitchFamily="2" charset="-78"/>
                            </a:rPr>
                            <m:t>𝑘</m:t>
                          </m:r>
                          <m:r>
                            <m:rPr>
                              <m:brk m:alnAt="23"/>
                            </m:rPr>
                            <a:rPr lang="en-US" sz="2800" i="1" kern="0">
                              <a:latin typeface="Cambria Math"/>
                              <a:cs typeface="B Nazanin" pitchFamily="2" charset="-78"/>
                            </a:rPr>
                            <m:t>=</m:t>
                          </m:r>
                          <m:r>
                            <m:rPr>
                              <m:brk m:alnAt="23"/>
                            </m:rPr>
                            <a:rPr lang="en-US" sz="2800" i="1" kern="0">
                              <a:latin typeface="Cambria Math"/>
                              <a:cs typeface="B Nazanin" pitchFamily="2" charset="-78"/>
                            </a:rPr>
                            <m:t>1</m:t>
                          </m:r>
                        </m:sub>
                        <m:sup>
                          <m:r>
                            <a:rPr lang="en-US" sz="2800" i="1" kern="0">
                              <a:latin typeface="Cambria Math"/>
                              <a:cs typeface="B Nazanin" pitchFamily="2" charset="-78"/>
                            </a:rPr>
                            <m:t>𝑛</m:t>
                          </m:r>
                        </m:sup>
                        <m:e>
                          <m:sSub>
                            <m:sSubPr>
                              <m:ctrlPr>
                                <a:rPr lang="fa-IR" sz="2800" i="1" kern="0">
                                  <a:latin typeface="Cambria Math"/>
                                  <a:cs typeface="B Nazanin" pitchFamily="2" charset="-78"/>
                                </a:rPr>
                              </m:ctrlPr>
                            </m:sSubPr>
                            <m:e>
                              <m:r>
                                <a:rPr lang="fa-IR" sz="2800" i="1" kern="0">
                                  <a:latin typeface="Cambria Math"/>
                                  <a:ea typeface="Cambria Math"/>
                                  <a:cs typeface="B Nazanin" pitchFamily="2" charset="-78"/>
                                </a:rPr>
                                <m:t>𝛼</m:t>
                              </m:r>
                            </m:e>
                            <m:sub>
                              <m:r>
                                <a:rPr lang="en-US" sz="2800" i="1" kern="0">
                                  <a:latin typeface="Cambria Math"/>
                                  <a:cs typeface="B Nazanin" pitchFamily="2" charset="-78"/>
                                </a:rPr>
                                <m:t>𝑘</m:t>
                              </m:r>
                            </m:sub>
                          </m:sSub>
                        </m:e>
                      </m:nary>
                      <m:r>
                        <a:rPr lang="en-US" sz="2800" i="1" kern="0">
                          <a:latin typeface="Cambria Math"/>
                          <a:cs typeface="B Nazanin" pitchFamily="2" charset="-78"/>
                        </a:rPr>
                        <m:t>=</m:t>
                      </m:r>
                      <m:r>
                        <a:rPr lang="en-US" sz="2800" i="1" kern="0">
                          <a:latin typeface="Cambria Math"/>
                          <a:cs typeface="B Nazanin" pitchFamily="2" charset="-78"/>
                        </a:rPr>
                        <m:t>1</m:t>
                      </m:r>
                    </m:oMath>
                  </m:oMathPara>
                </a14:m>
                <a:endParaRPr lang="fa-IR" sz="2800" kern="0" dirty="0">
                  <a:latin typeface="Arial"/>
                  <a:cs typeface="B Nazanin" pitchFamily="2" charset="-78"/>
                </a:endParaRPr>
              </a:p>
              <a:p>
                <a:pPr>
                  <a:buClrTx/>
                  <a:buFont typeface="Wingdings" pitchFamily="2" charset="2"/>
                  <a:buChar char="Ø"/>
                </a:pPr>
                <a:endParaRPr lang="fa-IR" dirty="0">
                  <a:cs typeface="B Nazanin" pitchFamily="2" charset="-78"/>
                </a:endParaRPr>
              </a:p>
              <a:p>
                <a:pPr>
                  <a:buClrTx/>
                  <a:buFont typeface="Wingdings" pitchFamily="2" charset="2"/>
                  <a:buChar char="Ø"/>
                </a:pPr>
                <a:endParaRPr lang="fa-IR" dirty="0" smtClean="0">
                  <a:cs typeface="B Nazanin" pitchFamily="2" charset="-78"/>
                </a:endParaRPr>
              </a:p>
              <a:p>
                <a:pPr>
                  <a:buClrTx/>
                  <a:buFont typeface="Wingdings" pitchFamily="2" charset="2"/>
                  <a:buChar char="Ø"/>
                </a:pPr>
                <a:endParaRPr lang="fa-IR" dirty="0">
                  <a:cs typeface="B Nazanin" pitchFamily="2" charset="-78"/>
                </a:endParaRPr>
              </a:p>
              <a:p>
                <a:pPr>
                  <a:buClrTx/>
                  <a:buFont typeface="Wingdings" pitchFamily="2" charset="2"/>
                  <a:buChar char="Ø"/>
                </a:pPr>
                <a:endParaRPr lang="fa-IR" dirty="0">
                  <a:cs typeface="B Nazanin" pitchFamily="2" charset="-78"/>
                </a:endParaRPr>
              </a:p>
              <a:p>
                <a:pPr>
                  <a:buClrTx/>
                  <a:buFont typeface="Wingdings" pitchFamily="2" charset="2"/>
                  <a:buChar char="Ø"/>
                </a:pPr>
                <a:endParaRPr lang="fa-IR" dirty="0" smtClean="0">
                  <a:cs typeface="B Nazanin" pitchFamily="2" charset="-78"/>
                </a:endParaRPr>
              </a:p>
              <a:p>
                <a:pPr>
                  <a:buClrTx/>
                  <a:buFont typeface="Wingdings" pitchFamily="2" charset="2"/>
                  <a:buChar char="Ø"/>
                </a:pPr>
                <a:endParaRPr lang="en-US" dirty="0">
                  <a:cs typeface="B Nazanin" pitchFamily="2" charset="-78"/>
                </a:endParaRP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331077" y="1698997"/>
                <a:ext cx="11424745" cy="4733334"/>
              </a:xfrm>
              <a:blipFill rotWithShape="1">
                <a:blip r:embed="rId3"/>
                <a:stretch>
                  <a:fillRect r="-854"/>
                </a:stretch>
              </a:blipFill>
            </p:spPr>
            <p:txBody>
              <a:bodyPr/>
              <a:lstStyle/>
              <a:p>
                <a:r>
                  <a:rPr lang="en-US">
                    <a:noFill/>
                  </a:rPr>
                  <a:t> </a:t>
                </a:r>
              </a:p>
            </p:txBody>
          </p:sp>
        </mc:Fallback>
      </mc:AlternateContent>
      <p:sp>
        <p:nvSpPr>
          <p:cNvPr id="2" name="Title 1"/>
          <p:cNvSpPr>
            <a:spLocks noGrp="1"/>
          </p:cNvSpPr>
          <p:nvPr>
            <p:ph type="title"/>
          </p:nvPr>
        </p:nvSpPr>
        <p:spPr>
          <a:xfrm>
            <a:off x="8560677" y="756746"/>
            <a:ext cx="3258207" cy="651641"/>
          </a:xfrm>
        </p:spPr>
        <p:txBody>
          <a:bodyPr>
            <a:normAutofit/>
          </a:bodyPr>
          <a:lstStyle/>
          <a:p>
            <a:pPr algn="r"/>
            <a:r>
              <a:rPr lang="fa-IR" sz="2400" dirty="0" smtClean="0">
                <a:solidFill>
                  <a:schemeClr val="tx1"/>
                </a:solidFill>
                <a:cs typeface="B Titr" panose="00000700000000000000" pitchFamily="2" charset="-78"/>
              </a:rPr>
              <a:t>روش حجم سیال</a:t>
            </a:r>
            <a:endParaRPr lang="en-US" sz="1100" b="1" dirty="0">
              <a:solidFill>
                <a:schemeClr val="tx1"/>
              </a:solidFill>
              <a:latin typeface="Times New Roman" panose="02020603050405020304" pitchFamily="18" charset="0"/>
              <a:ea typeface="+mn-ea"/>
              <a:cs typeface="Titr" pitchFamily="2" charset="-78"/>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60260282"/>
              </p:ext>
            </p:extLst>
          </p:nvPr>
        </p:nvGraphicFramePr>
        <p:xfrm>
          <a:off x="902961" y="4727905"/>
          <a:ext cx="4478337" cy="1539875"/>
        </p:xfrm>
        <a:graphic>
          <a:graphicData uri="http://schemas.openxmlformats.org/presentationml/2006/ole">
            <mc:AlternateContent xmlns:mc="http://schemas.openxmlformats.org/markup-compatibility/2006">
              <mc:Choice xmlns:v="urn:schemas-microsoft-com:vml" Requires="v">
                <p:oleObj spid="_x0000_s2062" name="Equation" r:id="rId4" imgW="2108200" imgH="723900" progId="Equation.DSMT4">
                  <p:embed/>
                </p:oleObj>
              </mc:Choice>
              <mc:Fallback>
                <p:oleObj name="Equation" r:id="rId4" imgW="2108200" imgH="7239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02961" y="4727905"/>
                        <a:ext cx="4478337" cy="153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8" name="Picture 10" descr="C:\Users\Mohammad\Desktop\7.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31725" y="3942803"/>
            <a:ext cx="3088935" cy="2502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753952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331077" y="1698997"/>
                <a:ext cx="11424745" cy="4733334"/>
              </a:xfrm>
            </p:spPr>
            <p:txBody>
              <a:bodyPr>
                <a:normAutofit/>
              </a:bodyPr>
              <a:lstStyle/>
              <a:p>
                <a:pPr indent="-342900" algn="r" rtl="1">
                  <a:buClrTx/>
                </a:pPr>
                <a:r>
                  <a:rPr lang="fa-IR" sz="1800" dirty="0">
                    <a:cs typeface="B Titr" pitchFamily="2" charset="-78"/>
                  </a:rPr>
                  <a:t>خواص فیزیکی مایع و بخار مانند، لزجت </a:t>
                </a:r>
                <a:r>
                  <a:rPr lang="en-US" sz="1800" dirty="0">
                    <a:cs typeface="B Titr" pitchFamily="2" charset="-78"/>
                  </a:rPr>
                  <a:t> </a:t>
                </a:r>
                <a14:m>
                  <m:oMath xmlns:m="http://schemas.openxmlformats.org/officeDocument/2006/math">
                    <m:r>
                      <a:rPr lang="en-US" sz="1800" i="1">
                        <a:latin typeface="Cambria Math"/>
                        <a:ea typeface="Cambria Math"/>
                        <a:cs typeface="B Nazanin" pitchFamily="2" charset="-78"/>
                      </a:rPr>
                      <m:t>𝜇</m:t>
                    </m:r>
                  </m:oMath>
                </a14:m>
                <a:r>
                  <a:rPr lang="en-US" sz="1800" dirty="0">
                    <a:cs typeface="B Titr" pitchFamily="2" charset="-78"/>
                  </a:rPr>
                  <a:t> </a:t>
                </a:r>
                <a:r>
                  <a:rPr lang="fa-IR" sz="1800" dirty="0">
                    <a:cs typeface="B Titr" pitchFamily="2" charset="-78"/>
                  </a:rPr>
                  <a:t>، چگالی </a:t>
                </a:r>
                <a14:m>
                  <m:oMath xmlns:m="http://schemas.openxmlformats.org/officeDocument/2006/math">
                    <m:r>
                      <a:rPr lang="fa-IR" sz="1800" i="1">
                        <a:latin typeface="Cambria Math"/>
                        <a:ea typeface="Cambria Math"/>
                        <a:cs typeface="B Nazanin" pitchFamily="2" charset="-78"/>
                      </a:rPr>
                      <m:t>𝜌</m:t>
                    </m:r>
                  </m:oMath>
                </a14:m>
                <a:r>
                  <a:rPr lang="fa-IR" sz="1800" dirty="0">
                    <a:cs typeface="B Titr" pitchFamily="2" charset="-78"/>
                  </a:rPr>
                  <a:t>، هدایت حرارتی  </a:t>
                </a:r>
                <a14:m>
                  <m:oMath xmlns:m="http://schemas.openxmlformats.org/officeDocument/2006/math">
                    <m:r>
                      <a:rPr lang="en-US" sz="1800" i="1">
                        <a:latin typeface="Cambria Math"/>
                        <a:cs typeface="B Nazanin" pitchFamily="2" charset="-78"/>
                      </a:rPr>
                      <m:t>𝑘</m:t>
                    </m:r>
                  </m:oMath>
                </a14:m>
                <a:r>
                  <a:rPr lang="fa-IR" sz="1800" dirty="0">
                    <a:cs typeface="B Titr" pitchFamily="2" charset="-78"/>
                  </a:rPr>
                  <a:t>  و ضریب مخصوص </a:t>
                </a:r>
                <a14:m>
                  <m:oMath xmlns:m="http://schemas.openxmlformats.org/officeDocument/2006/math">
                    <m:sSub>
                      <m:sSubPr>
                        <m:ctrlPr>
                          <a:rPr lang="fa-IR" sz="1800" i="1">
                            <a:latin typeface="Cambria Math"/>
                            <a:cs typeface="B Nazanin" pitchFamily="2" charset="-78"/>
                          </a:rPr>
                        </m:ctrlPr>
                      </m:sSubPr>
                      <m:e>
                        <m:r>
                          <a:rPr lang="en-US" sz="1800" i="1">
                            <a:latin typeface="Cambria Math"/>
                            <a:cs typeface="B Nazanin" pitchFamily="2" charset="-78"/>
                          </a:rPr>
                          <m:t>𝐶</m:t>
                        </m:r>
                      </m:e>
                      <m:sub>
                        <m:r>
                          <a:rPr lang="en-US" sz="1800" i="1">
                            <a:latin typeface="Cambria Math"/>
                            <a:cs typeface="B Nazanin" pitchFamily="2" charset="-78"/>
                          </a:rPr>
                          <m:t>𝑝</m:t>
                        </m:r>
                      </m:sub>
                    </m:sSub>
                  </m:oMath>
                </a14:m>
                <a:r>
                  <a:rPr lang="fa-IR" sz="1800" dirty="0">
                    <a:cs typeface="B Titr" pitchFamily="2" charset="-78"/>
                  </a:rPr>
                  <a:t>به صورت زیر تعریف می شود: </a:t>
                </a:r>
                <a:endParaRPr lang="en-US" sz="1800" dirty="0" smtClean="0">
                  <a:cs typeface="B Titr" pitchFamily="2" charset="-78"/>
                </a:endParaRPr>
              </a:p>
              <a:p>
                <a:pPr indent="-342900" algn="r" rtl="1">
                  <a:buClrTx/>
                </a:pPr>
                <a:endParaRPr lang="en-US" sz="1800" dirty="0" smtClean="0">
                  <a:cs typeface="B Titr" pitchFamily="2" charset="-78"/>
                </a:endParaRPr>
              </a:p>
              <a:p>
                <a:pPr marL="114300" indent="0">
                  <a:buNone/>
                </a:pPr>
                <a14:m>
                  <m:oMathPara xmlns:m="http://schemas.openxmlformats.org/officeDocument/2006/math">
                    <m:oMathParaPr>
                      <m:jc m:val="left"/>
                    </m:oMathParaPr>
                    <m:oMath xmlns:m="http://schemas.openxmlformats.org/officeDocument/2006/math">
                      <m:r>
                        <a:rPr lang="en-US" sz="1800" i="1">
                          <a:latin typeface="Cambria Math"/>
                          <a:cs typeface="B Nazanin" pitchFamily="2" charset="-78"/>
                        </a:rPr>
                        <m:t>𝑦</m:t>
                      </m:r>
                      <m:r>
                        <a:rPr lang="en-US" sz="1800" i="1">
                          <a:latin typeface="Cambria Math"/>
                          <a:cs typeface="B Nazanin" pitchFamily="2" charset="-78"/>
                        </a:rPr>
                        <m:t>=</m:t>
                      </m:r>
                      <m:sSub>
                        <m:sSubPr>
                          <m:ctrlPr>
                            <a:rPr lang="en-US" sz="1800" i="1">
                              <a:latin typeface="Cambria Math"/>
                              <a:cs typeface="B Nazanin" pitchFamily="2" charset="-78"/>
                            </a:rPr>
                          </m:ctrlPr>
                        </m:sSubPr>
                        <m:e>
                          <m:r>
                            <a:rPr lang="en-US" sz="1800" i="1">
                              <a:latin typeface="Cambria Math"/>
                              <a:ea typeface="Cambria Math"/>
                              <a:cs typeface="B Nazanin" pitchFamily="2" charset="-78"/>
                            </a:rPr>
                            <m:t>𝛼</m:t>
                          </m:r>
                        </m:e>
                        <m:sub>
                          <m:r>
                            <a:rPr lang="en-US" sz="1800" i="1">
                              <a:latin typeface="Cambria Math"/>
                              <a:cs typeface="B Nazanin" pitchFamily="2" charset="-78"/>
                            </a:rPr>
                            <m:t>𝐿</m:t>
                          </m:r>
                        </m:sub>
                      </m:sSub>
                      <m:sSub>
                        <m:sSubPr>
                          <m:ctrlPr>
                            <a:rPr lang="en-US" sz="1800" i="1">
                              <a:latin typeface="Cambria Math"/>
                              <a:cs typeface="B Nazanin" pitchFamily="2" charset="-78"/>
                            </a:rPr>
                          </m:ctrlPr>
                        </m:sSubPr>
                        <m:e>
                          <m:r>
                            <a:rPr lang="en-US" sz="1800" i="1">
                              <a:latin typeface="Cambria Math"/>
                              <a:cs typeface="B Nazanin" pitchFamily="2" charset="-78"/>
                            </a:rPr>
                            <m:t>𝑦</m:t>
                          </m:r>
                        </m:e>
                        <m:sub>
                          <m:r>
                            <a:rPr lang="en-US" sz="1800" i="1">
                              <a:latin typeface="Cambria Math"/>
                              <a:cs typeface="B Nazanin" pitchFamily="2" charset="-78"/>
                            </a:rPr>
                            <m:t>𝐿</m:t>
                          </m:r>
                        </m:sub>
                      </m:sSub>
                      <m:r>
                        <a:rPr lang="en-US" sz="1800" i="1">
                          <a:latin typeface="Cambria Math"/>
                          <a:cs typeface="B Nazanin" pitchFamily="2" charset="-78"/>
                        </a:rPr>
                        <m:t>+(</m:t>
                      </m:r>
                      <m:r>
                        <a:rPr lang="en-US" sz="1800" i="1">
                          <a:latin typeface="Cambria Math"/>
                          <a:cs typeface="B Nazanin" pitchFamily="2" charset="-78"/>
                        </a:rPr>
                        <m:t>1</m:t>
                      </m:r>
                      <m:r>
                        <a:rPr lang="en-US" sz="1800" i="1">
                          <a:latin typeface="Cambria Math"/>
                          <a:cs typeface="B Nazanin" pitchFamily="2" charset="-78"/>
                        </a:rPr>
                        <m:t>−</m:t>
                      </m:r>
                      <m:sSub>
                        <m:sSubPr>
                          <m:ctrlPr>
                            <a:rPr lang="en-US" sz="1800" i="1">
                              <a:latin typeface="Cambria Math"/>
                              <a:cs typeface="B Nazanin" pitchFamily="2" charset="-78"/>
                            </a:rPr>
                          </m:ctrlPr>
                        </m:sSubPr>
                        <m:e>
                          <m:r>
                            <a:rPr lang="en-US" sz="1800" i="1">
                              <a:latin typeface="Cambria Math"/>
                              <a:ea typeface="Cambria Math"/>
                              <a:cs typeface="B Nazanin" pitchFamily="2" charset="-78"/>
                            </a:rPr>
                            <m:t>𝛼</m:t>
                          </m:r>
                        </m:e>
                        <m:sub>
                          <m:r>
                            <a:rPr lang="en-US" sz="1800" i="1">
                              <a:latin typeface="Cambria Math"/>
                              <a:cs typeface="B Nazanin" pitchFamily="2" charset="-78"/>
                            </a:rPr>
                            <m:t>𝐿</m:t>
                          </m:r>
                        </m:sub>
                      </m:sSub>
                      <m:r>
                        <a:rPr lang="en-US" sz="1800" i="1">
                          <a:latin typeface="Cambria Math"/>
                          <a:cs typeface="B Nazanin" pitchFamily="2" charset="-78"/>
                        </a:rPr>
                        <m:t>)</m:t>
                      </m:r>
                      <m:sSub>
                        <m:sSubPr>
                          <m:ctrlPr>
                            <a:rPr lang="en-US" sz="1800" i="1">
                              <a:latin typeface="Cambria Math"/>
                              <a:cs typeface="B Nazanin" pitchFamily="2" charset="-78"/>
                            </a:rPr>
                          </m:ctrlPr>
                        </m:sSubPr>
                        <m:e>
                          <m:r>
                            <a:rPr lang="en-US" sz="1800" i="1">
                              <a:latin typeface="Cambria Math"/>
                              <a:cs typeface="B Nazanin" pitchFamily="2" charset="-78"/>
                            </a:rPr>
                            <m:t>𝑦</m:t>
                          </m:r>
                        </m:e>
                        <m:sub>
                          <m:r>
                            <a:rPr lang="en-US" sz="1800" i="1">
                              <a:latin typeface="Cambria Math"/>
                              <a:cs typeface="B Nazanin" pitchFamily="2" charset="-78"/>
                            </a:rPr>
                            <m:t>𝐺</m:t>
                          </m:r>
                        </m:sub>
                      </m:sSub>
                    </m:oMath>
                  </m:oMathPara>
                </a14:m>
                <a:endParaRPr lang="en-US" sz="1800" dirty="0">
                  <a:cs typeface="B Nazanin" pitchFamily="2" charset="-78"/>
                </a:endParaRPr>
              </a:p>
              <a:p>
                <a:pPr marL="114300" indent="0">
                  <a:buNone/>
                </a:pPr>
                <a14:m>
                  <m:oMathPara xmlns:m="http://schemas.openxmlformats.org/officeDocument/2006/math">
                    <m:oMathParaPr>
                      <m:jc m:val="left"/>
                    </m:oMathParaPr>
                    <m:oMath xmlns:m="http://schemas.openxmlformats.org/officeDocument/2006/math">
                      <m:r>
                        <a:rPr lang="en-US" sz="1800" i="1">
                          <a:latin typeface="Cambria Math"/>
                          <a:cs typeface="B Nazanin" pitchFamily="2" charset="-78"/>
                        </a:rPr>
                        <m:t>𝑦</m:t>
                      </m:r>
                      <m:r>
                        <a:rPr lang="en-US" sz="1800" i="1">
                          <a:latin typeface="Cambria Math"/>
                          <a:cs typeface="B Nazanin" pitchFamily="2" charset="-78"/>
                        </a:rPr>
                        <m:t>=(</m:t>
                      </m:r>
                      <m:r>
                        <a:rPr lang="en-US" sz="1800" i="1">
                          <a:latin typeface="Cambria Math"/>
                          <a:ea typeface="Cambria Math"/>
                          <a:cs typeface="B Nazanin" pitchFamily="2" charset="-78"/>
                        </a:rPr>
                        <m:t>𝜇</m:t>
                      </m:r>
                      <m:r>
                        <a:rPr lang="en-US" sz="1800" i="1">
                          <a:latin typeface="Cambria Math"/>
                          <a:ea typeface="Cambria Math"/>
                          <a:cs typeface="B Nazanin" pitchFamily="2" charset="-78"/>
                        </a:rPr>
                        <m:t>,</m:t>
                      </m:r>
                      <m:r>
                        <a:rPr lang="en-US" sz="1800" i="1">
                          <a:latin typeface="Cambria Math"/>
                          <a:ea typeface="Cambria Math"/>
                          <a:cs typeface="B Nazanin" pitchFamily="2" charset="-78"/>
                        </a:rPr>
                        <m:t>𝜌</m:t>
                      </m:r>
                      <m:r>
                        <a:rPr lang="en-US" sz="1800" i="1">
                          <a:latin typeface="Cambria Math"/>
                          <a:ea typeface="Cambria Math"/>
                          <a:cs typeface="B Nazanin" pitchFamily="2" charset="-78"/>
                        </a:rPr>
                        <m:t>.</m:t>
                      </m:r>
                      <m:r>
                        <a:rPr lang="en-US" sz="1800" i="1">
                          <a:latin typeface="Cambria Math"/>
                          <a:ea typeface="Cambria Math"/>
                          <a:cs typeface="B Nazanin" pitchFamily="2" charset="-78"/>
                        </a:rPr>
                        <m:t>𝑘</m:t>
                      </m:r>
                      <m:r>
                        <a:rPr lang="en-US" sz="1800" i="1">
                          <a:latin typeface="Cambria Math"/>
                          <a:ea typeface="Cambria Math"/>
                          <a:cs typeface="B Nazanin" pitchFamily="2" charset="-78"/>
                        </a:rPr>
                        <m:t>,</m:t>
                      </m:r>
                      <m:sSub>
                        <m:sSubPr>
                          <m:ctrlPr>
                            <a:rPr lang="en-US" sz="1800" i="1">
                              <a:latin typeface="Cambria Math"/>
                              <a:ea typeface="Cambria Math"/>
                              <a:cs typeface="B Nazanin" pitchFamily="2" charset="-78"/>
                            </a:rPr>
                          </m:ctrlPr>
                        </m:sSubPr>
                        <m:e>
                          <m:r>
                            <a:rPr lang="en-US" sz="1800" i="1">
                              <a:latin typeface="Cambria Math"/>
                              <a:ea typeface="Cambria Math"/>
                              <a:cs typeface="B Nazanin" pitchFamily="2" charset="-78"/>
                            </a:rPr>
                            <m:t>𝐶</m:t>
                          </m:r>
                        </m:e>
                        <m:sub>
                          <m:r>
                            <a:rPr lang="en-US" sz="1800" i="1">
                              <a:latin typeface="Cambria Math"/>
                              <a:ea typeface="Cambria Math"/>
                              <a:cs typeface="B Nazanin" pitchFamily="2" charset="-78"/>
                            </a:rPr>
                            <m:t>𝑝</m:t>
                          </m:r>
                        </m:sub>
                      </m:sSub>
                      <m:r>
                        <a:rPr lang="en-US" sz="1800" i="1">
                          <a:latin typeface="Cambria Math"/>
                          <a:ea typeface="Cambria Math"/>
                          <a:cs typeface="B Nazanin" pitchFamily="2" charset="-78"/>
                        </a:rPr>
                        <m:t>)</m:t>
                      </m:r>
                    </m:oMath>
                  </m:oMathPara>
                </a14:m>
                <a:endParaRPr lang="fa-IR" sz="1800" dirty="0">
                  <a:cs typeface="B Nazanin" pitchFamily="2" charset="-78"/>
                </a:endParaRPr>
              </a:p>
              <a:p>
                <a:endParaRPr lang="fa-IR" sz="1800" dirty="0">
                  <a:cs typeface="B Nazanin" pitchFamily="2" charset="-78"/>
                </a:endParaRPr>
              </a:p>
              <a:p>
                <a:pPr indent="-342900" algn="just" rtl="1">
                  <a:buClrTx/>
                </a:pPr>
                <a:r>
                  <a:rPr lang="fa-IR" sz="1800" dirty="0">
                    <a:cs typeface="B Titr" pitchFamily="2" charset="-78"/>
                  </a:rPr>
                  <a:t>در نتیجه</a:t>
                </a:r>
                <a:r>
                  <a:rPr lang="en-US" sz="1800" dirty="0">
                    <a:cs typeface="B Titr" pitchFamily="2" charset="-78"/>
                  </a:rPr>
                  <a:t> </a:t>
                </a:r>
                <a14:m>
                  <m:oMath xmlns:m="http://schemas.openxmlformats.org/officeDocument/2006/math">
                    <m:r>
                      <a:rPr lang="en-US" sz="1800" i="1" dirty="0">
                        <a:latin typeface="Cambria Math"/>
                        <a:cs typeface="B Nazanin" pitchFamily="2" charset="-78"/>
                      </a:rPr>
                      <m:t>𝑦</m:t>
                    </m:r>
                  </m:oMath>
                </a14:m>
                <a:r>
                  <a:rPr lang="en-US" sz="1800" dirty="0">
                    <a:cs typeface="B Titr" pitchFamily="2" charset="-78"/>
                  </a:rPr>
                  <a:t>  </a:t>
                </a:r>
                <a:r>
                  <a:rPr lang="fa-IR" sz="1800" dirty="0">
                    <a:cs typeface="B Titr" pitchFamily="2" charset="-78"/>
                  </a:rPr>
                  <a:t>خواص سیال دارد وقتی</a:t>
                </a:r>
                <a:r>
                  <a:rPr lang="en-US" sz="1800" dirty="0">
                    <a:cs typeface="B Titr" pitchFamily="2" charset="-78"/>
                  </a:rPr>
                  <a:t> </a:t>
                </a:r>
                <a14:m>
                  <m:oMath xmlns:m="http://schemas.openxmlformats.org/officeDocument/2006/math">
                    <m:sSub>
                      <m:sSubPr>
                        <m:ctrlPr>
                          <a:rPr lang="fa-IR" sz="1800" i="1">
                            <a:latin typeface="Cambria Math"/>
                            <a:cs typeface="B Nazanin" pitchFamily="2" charset="-78"/>
                          </a:rPr>
                        </m:ctrlPr>
                      </m:sSubPr>
                      <m:e>
                        <m:r>
                          <a:rPr lang="fa-IR" sz="1800" i="1">
                            <a:latin typeface="Cambria Math"/>
                            <a:ea typeface="Cambria Math"/>
                            <a:cs typeface="B Nazanin" pitchFamily="2" charset="-78"/>
                          </a:rPr>
                          <m:t>𝛼</m:t>
                        </m:r>
                      </m:e>
                      <m:sub>
                        <m:r>
                          <a:rPr lang="en-US" sz="1800" i="1">
                            <a:latin typeface="Cambria Math"/>
                            <a:cs typeface="B Nazanin" pitchFamily="2" charset="-78"/>
                          </a:rPr>
                          <m:t>𝐿</m:t>
                        </m:r>
                      </m:sub>
                    </m:sSub>
                    <m:r>
                      <a:rPr lang="en-US" sz="1800" i="1">
                        <a:latin typeface="Cambria Math"/>
                        <a:cs typeface="B Nazanin" pitchFamily="2" charset="-78"/>
                      </a:rPr>
                      <m:t>=</m:t>
                    </m:r>
                    <m:r>
                      <a:rPr lang="en-US" sz="1800" i="1">
                        <a:latin typeface="Cambria Math"/>
                        <a:cs typeface="B Nazanin" pitchFamily="2" charset="-78"/>
                      </a:rPr>
                      <m:t>1</m:t>
                    </m:r>
                  </m:oMath>
                </a14:m>
                <a:r>
                  <a:rPr lang="en-US" sz="1800" dirty="0">
                    <a:cs typeface="B Titr" pitchFamily="2" charset="-78"/>
                  </a:rPr>
                  <a:t>  </a:t>
                </a:r>
                <a:r>
                  <a:rPr lang="fa-IR" sz="1800" dirty="0">
                    <a:cs typeface="B Titr" pitchFamily="2" charset="-78"/>
                  </a:rPr>
                  <a:t>و خواص گاز دارد وقتی </a:t>
                </a:r>
                <a14:m>
                  <m:oMath xmlns:m="http://schemas.openxmlformats.org/officeDocument/2006/math">
                    <m:sSub>
                      <m:sSubPr>
                        <m:ctrlPr>
                          <a:rPr lang="fa-IR" sz="1800" i="1">
                            <a:latin typeface="Cambria Math"/>
                            <a:cs typeface="B Nazanin" pitchFamily="2" charset="-78"/>
                          </a:rPr>
                        </m:ctrlPr>
                      </m:sSubPr>
                      <m:e>
                        <m:r>
                          <a:rPr lang="fa-IR" sz="1800" i="1">
                            <a:latin typeface="Cambria Math"/>
                            <a:ea typeface="Cambria Math"/>
                            <a:cs typeface="B Nazanin" pitchFamily="2" charset="-78"/>
                          </a:rPr>
                          <m:t>𝛼</m:t>
                        </m:r>
                      </m:e>
                      <m:sub>
                        <m:r>
                          <a:rPr lang="en-US" sz="1800" i="1">
                            <a:latin typeface="Cambria Math"/>
                            <a:cs typeface="B Nazanin" pitchFamily="2" charset="-78"/>
                          </a:rPr>
                          <m:t>𝐺</m:t>
                        </m:r>
                      </m:sub>
                    </m:sSub>
                    <m:r>
                      <a:rPr lang="en-US" sz="1800" i="1">
                        <a:latin typeface="Cambria Math"/>
                        <a:cs typeface="B Nazanin" pitchFamily="2" charset="-78"/>
                      </a:rPr>
                      <m:t>=</m:t>
                    </m:r>
                    <m:r>
                      <a:rPr lang="en-US" sz="1800" i="1">
                        <a:latin typeface="Cambria Math"/>
                        <a:cs typeface="B Nazanin" pitchFamily="2" charset="-78"/>
                      </a:rPr>
                      <m:t>0</m:t>
                    </m:r>
                  </m:oMath>
                </a14:m>
                <a:r>
                  <a:rPr lang="en-US" sz="1800" dirty="0">
                    <a:cs typeface="B Titr" pitchFamily="2" charset="-78"/>
                  </a:rPr>
                  <a:t> </a:t>
                </a:r>
                <a:r>
                  <a:rPr lang="fa-IR" sz="1800" dirty="0">
                    <a:cs typeface="B Titr" pitchFamily="2" charset="-78"/>
                  </a:rPr>
                  <a:t> و در سطح مشترک برقرار است با فرض مخلوطی خطی </a:t>
                </a:r>
                <a:endParaRPr lang="en-US" sz="1800" dirty="0">
                  <a:cs typeface="B Titr" pitchFamily="2" charset="-78"/>
                </a:endParaRPr>
              </a:p>
              <a:p>
                <a:pPr>
                  <a:buClrTx/>
                  <a:buFont typeface="Wingdings" pitchFamily="2" charset="2"/>
                  <a:buChar char="Ø"/>
                </a:pPr>
                <a:endParaRPr lang="fa-IR" sz="1800" dirty="0">
                  <a:cs typeface="B Titr" pitchFamily="2" charset="-78"/>
                </a:endParaRPr>
              </a:p>
              <a:p>
                <a:pPr algn="r" rtl="1">
                  <a:buClrTx/>
                  <a:buFont typeface="Wingdings" pitchFamily="2" charset="2"/>
                  <a:buChar char="Ø"/>
                </a:pPr>
                <a:r>
                  <a:rPr lang="fa-IR" sz="1800" dirty="0">
                    <a:cs typeface="B Titr" pitchFamily="2" charset="-78"/>
                  </a:rPr>
                  <a:t>معادله پیوستگی:</a:t>
                </a:r>
              </a:p>
              <a:p>
                <a:pPr indent="-342900" algn="r" rtl="1">
                  <a:buClrTx/>
                </a:pPr>
                <a:endParaRPr lang="en-US" sz="1800" dirty="0">
                  <a:cs typeface="B Titr" pitchFamily="2" charset="-78"/>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331076" y="1698997"/>
                <a:ext cx="11424745" cy="4733334"/>
              </a:xfrm>
              <a:blipFill rotWithShape="1">
                <a:blip r:embed="rId3"/>
                <a:stretch>
                  <a:fillRect t="-129"/>
                </a:stretch>
              </a:blipFill>
            </p:spPr>
            <p:txBody>
              <a:bodyPr/>
              <a:lstStyle/>
              <a:p>
                <a:r>
                  <a:rPr lang="en-US">
                    <a:noFill/>
                  </a:rPr>
                  <a:t> </a:t>
                </a:r>
              </a:p>
            </p:txBody>
          </p:sp>
        </mc:Fallback>
      </mc:AlternateContent>
      <p:sp>
        <p:nvSpPr>
          <p:cNvPr id="2" name="Title 1"/>
          <p:cNvSpPr>
            <a:spLocks noGrp="1"/>
          </p:cNvSpPr>
          <p:nvPr>
            <p:ph type="title"/>
          </p:nvPr>
        </p:nvSpPr>
        <p:spPr>
          <a:xfrm>
            <a:off x="7725104" y="756746"/>
            <a:ext cx="4093779" cy="651641"/>
          </a:xfrm>
        </p:spPr>
        <p:txBody>
          <a:bodyPr>
            <a:noAutofit/>
          </a:bodyPr>
          <a:lstStyle/>
          <a:p>
            <a:pPr algn="r"/>
            <a:r>
              <a:rPr lang="fa-IR" sz="2400" dirty="0" smtClean="0">
                <a:solidFill>
                  <a:srgbClr val="FF0000"/>
                </a:solidFill>
                <a:cs typeface="B Titr" panose="00000700000000000000" pitchFamily="2" charset="-78"/>
              </a:rPr>
              <a:t>حل عددی جریان دوفازی</a:t>
            </a:r>
            <a:endParaRPr lang="en-US" sz="2400" b="1" dirty="0">
              <a:solidFill>
                <a:srgbClr val="FF0000"/>
              </a:solidFill>
              <a:latin typeface="Times New Roman" panose="02020603050405020304" pitchFamily="18" charset="0"/>
              <a:ea typeface="+mn-ea"/>
              <a:cs typeface="Titr" pitchFamily="2" charset="-78"/>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3646046413"/>
              </p:ext>
            </p:extLst>
          </p:nvPr>
        </p:nvGraphicFramePr>
        <p:xfrm>
          <a:off x="609600" y="5138738"/>
          <a:ext cx="3733800" cy="728662"/>
        </p:xfrm>
        <a:graphic>
          <a:graphicData uri="http://schemas.openxmlformats.org/presentationml/2006/ole">
            <mc:AlternateContent xmlns:mc="http://schemas.openxmlformats.org/markup-compatibility/2006">
              <mc:Choice xmlns:v="urn:schemas-microsoft-com:vml" Requires="v">
                <p:oleObj spid="_x0000_s9223" name="Equation" r:id="rId4" imgW="2019300" imgH="393700" progId="Equation.DSMT4">
                  <p:embed/>
                </p:oleObj>
              </mc:Choice>
              <mc:Fallback>
                <p:oleObj name="Equation" r:id="rId4" imgW="2019300" imgH="3937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 y="5138738"/>
                        <a:ext cx="3733800" cy="728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3104921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1077" y="1698997"/>
            <a:ext cx="11424745" cy="4733334"/>
          </a:xfrm>
        </p:spPr>
        <p:txBody>
          <a:bodyPr>
            <a:normAutofit/>
          </a:bodyPr>
          <a:lstStyle/>
          <a:p>
            <a:pPr algn="r" rtl="1">
              <a:buClrTx/>
            </a:pPr>
            <a:r>
              <a:rPr lang="fa-IR" sz="2000" dirty="0">
                <a:cs typeface="B Titr" pitchFamily="2" charset="-78"/>
              </a:rPr>
              <a:t>معادله مومنتوم به صورت زیر می باشد</a:t>
            </a:r>
            <a:r>
              <a:rPr lang="en-US" sz="2000" dirty="0">
                <a:cs typeface="B Nazanin" pitchFamily="2" charset="-78"/>
              </a:rPr>
              <a:t>:</a:t>
            </a:r>
            <a:endParaRPr lang="fa-IR" sz="2000" dirty="0">
              <a:cs typeface="B Nazanin" pitchFamily="2" charset="-78"/>
            </a:endParaRPr>
          </a:p>
          <a:p>
            <a:endParaRPr lang="fa-IR" sz="2000" dirty="0">
              <a:cs typeface="B Nazanin" pitchFamily="2" charset="-78"/>
            </a:endParaRPr>
          </a:p>
          <a:p>
            <a:endParaRPr lang="fa-IR" sz="2000" dirty="0">
              <a:cs typeface="B Nazanin" pitchFamily="2" charset="-78"/>
            </a:endParaRPr>
          </a:p>
          <a:p>
            <a:endParaRPr lang="fa-IR" sz="2000" dirty="0">
              <a:cs typeface="B Nazanin" pitchFamily="2" charset="-78"/>
            </a:endParaRPr>
          </a:p>
          <a:p>
            <a:pPr algn="r" rtl="1">
              <a:buClrTx/>
            </a:pPr>
            <a:r>
              <a:rPr lang="fa-IR" sz="2000" dirty="0">
                <a:cs typeface="B Titr" pitchFamily="2" charset="-78"/>
              </a:rPr>
              <a:t>که ترم های منبع معادله مومنتوم ، </a:t>
            </a:r>
            <a:r>
              <a:rPr lang="en-US" sz="2000" dirty="0">
                <a:cs typeface="B Titr" pitchFamily="2" charset="-78"/>
              </a:rPr>
              <a:t> </a:t>
            </a:r>
            <a:r>
              <a:rPr lang="fa-IR" sz="2000" dirty="0">
                <a:cs typeface="B Titr" pitchFamily="2" charset="-78"/>
              </a:rPr>
              <a:t>   و</a:t>
            </a:r>
            <a:r>
              <a:rPr lang="en-US" sz="2000" dirty="0">
                <a:cs typeface="B Titr" pitchFamily="2" charset="-78"/>
              </a:rPr>
              <a:t>  </a:t>
            </a:r>
            <a:r>
              <a:rPr lang="fa-IR" sz="2000" dirty="0">
                <a:cs typeface="B Titr" pitchFamily="2" charset="-78"/>
              </a:rPr>
              <a:t>   به ترتیب نشان دهنده اثر تنش سطحی و گرانش می باشد</a:t>
            </a:r>
            <a:r>
              <a:rPr lang="fa-IR" sz="2000" dirty="0" smtClean="0">
                <a:cs typeface="B Nazanin" pitchFamily="2" charset="-78"/>
              </a:rPr>
              <a:t>.</a:t>
            </a:r>
            <a:endParaRPr lang="en-US" sz="2000" dirty="0" smtClean="0">
              <a:cs typeface="B Nazanin" pitchFamily="2" charset="-78"/>
            </a:endParaRPr>
          </a:p>
          <a:p>
            <a:pPr>
              <a:buClrTx/>
            </a:pPr>
            <a:endParaRPr lang="en-US" sz="2000" dirty="0">
              <a:cs typeface="B Nazanin" pitchFamily="2" charset="-78"/>
            </a:endParaRPr>
          </a:p>
          <a:p>
            <a:pPr>
              <a:buClrTx/>
            </a:pPr>
            <a:endParaRPr lang="fa-IR" sz="2000" dirty="0" smtClean="0">
              <a:cs typeface="B Nazanin" pitchFamily="2" charset="-78"/>
            </a:endParaRPr>
          </a:p>
          <a:p>
            <a:pPr marL="0" indent="0" algn="l">
              <a:buClrTx/>
              <a:buNone/>
            </a:pPr>
            <a:r>
              <a:rPr lang="fa-IR" sz="2000" dirty="0" smtClean="0">
                <a:cs typeface="B Nazanin" pitchFamily="2" charset="-78"/>
              </a:rPr>
              <a:t> </a:t>
            </a:r>
            <a:endParaRPr lang="fa-IR" sz="2000" dirty="0">
              <a:cs typeface="B Nazanin" pitchFamily="2" charset="-78"/>
            </a:endParaRPr>
          </a:p>
          <a:p>
            <a:pPr algn="r" rtl="1">
              <a:buClrTx/>
            </a:pPr>
            <a:r>
              <a:rPr lang="fa-IR" sz="1800" dirty="0">
                <a:cs typeface="B Titr" pitchFamily="2" charset="-78"/>
              </a:rPr>
              <a:t>معادله انتقال برای فصل مشترک</a:t>
            </a:r>
          </a:p>
          <a:p>
            <a:pPr>
              <a:buClrTx/>
            </a:pPr>
            <a:endParaRPr lang="fa-IR" sz="1800" dirty="0">
              <a:cs typeface="B Nazanin" pitchFamily="2" charset="-78"/>
            </a:endParaRPr>
          </a:p>
          <a:p>
            <a:pPr>
              <a:buClrTx/>
            </a:pPr>
            <a:endParaRPr lang="fa-IR" sz="1800" dirty="0">
              <a:cs typeface="B Nazanin" pitchFamily="2" charset="-78"/>
            </a:endParaRPr>
          </a:p>
          <a:p>
            <a:pPr>
              <a:buClrTx/>
              <a:buFont typeface="Wingdings" pitchFamily="2" charset="2"/>
              <a:buChar char="Ø"/>
            </a:pPr>
            <a:endParaRPr lang="fa-IR" dirty="0" smtClean="0">
              <a:cs typeface="B Nazanin" pitchFamily="2" charset="-78"/>
            </a:endParaRPr>
          </a:p>
          <a:p>
            <a:pPr>
              <a:buClrTx/>
              <a:buFont typeface="Wingdings" pitchFamily="2" charset="2"/>
              <a:buChar char="Ø"/>
            </a:pPr>
            <a:endParaRPr lang="fa-IR" dirty="0">
              <a:cs typeface="B Nazanin" pitchFamily="2" charset="-78"/>
            </a:endParaRPr>
          </a:p>
          <a:p>
            <a:pPr>
              <a:buClrTx/>
              <a:buFont typeface="Wingdings" pitchFamily="2" charset="2"/>
              <a:buChar char="Ø"/>
            </a:pPr>
            <a:endParaRPr lang="fa-IR" dirty="0">
              <a:cs typeface="B Nazanin" pitchFamily="2" charset="-78"/>
            </a:endParaRPr>
          </a:p>
          <a:p>
            <a:pPr>
              <a:buClrTx/>
              <a:buFont typeface="Wingdings" pitchFamily="2" charset="2"/>
              <a:buChar char="Ø"/>
            </a:pPr>
            <a:endParaRPr lang="fa-IR" dirty="0" smtClean="0">
              <a:cs typeface="B Nazanin" pitchFamily="2" charset="-78"/>
            </a:endParaRPr>
          </a:p>
          <a:p>
            <a:pPr>
              <a:buClrTx/>
              <a:buFont typeface="Wingdings" pitchFamily="2" charset="2"/>
              <a:buChar char="Ø"/>
            </a:pPr>
            <a:endParaRPr lang="en-US" dirty="0">
              <a:cs typeface="B Nazanin" pitchFamily="2" charset="-78"/>
            </a:endParaRPr>
          </a:p>
        </p:txBody>
      </p:sp>
      <p:sp>
        <p:nvSpPr>
          <p:cNvPr id="2" name="Title 1"/>
          <p:cNvSpPr>
            <a:spLocks noGrp="1"/>
          </p:cNvSpPr>
          <p:nvPr>
            <p:ph type="title"/>
          </p:nvPr>
        </p:nvSpPr>
        <p:spPr>
          <a:xfrm>
            <a:off x="8560677" y="756746"/>
            <a:ext cx="3258207" cy="651641"/>
          </a:xfrm>
        </p:spPr>
        <p:txBody>
          <a:bodyPr>
            <a:normAutofit/>
          </a:bodyPr>
          <a:lstStyle/>
          <a:p>
            <a:pPr algn="r"/>
            <a:r>
              <a:rPr lang="fa-IR" sz="2400" dirty="0" smtClean="0">
                <a:solidFill>
                  <a:srgbClr val="FF0000"/>
                </a:solidFill>
                <a:cs typeface="B Titr" panose="00000700000000000000" pitchFamily="2" charset="-78"/>
              </a:rPr>
              <a:t>روش حجم سیال</a:t>
            </a:r>
            <a:endParaRPr lang="en-US" sz="1100" b="1" dirty="0">
              <a:solidFill>
                <a:srgbClr val="FF0000"/>
              </a:solidFill>
              <a:latin typeface="Times New Roman" panose="02020603050405020304" pitchFamily="18" charset="0"/>
              <a:ea typeface="+mn-ea"/>
              <a:cs typeface="Titr" pitchFamily="2" charset="-78"/>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2321347324"/>
              </p:ext>
            </p:extLst>
          </p:nvPr>
        </p:nvGraphicFramePr>
        <p:xfrm>
          <a:off x="457200" y="2209800"/>
          <a:ext cx="5230813" cy="609600"/>
        </p:xfrm>
        <a:graphic>
          <a:graphicData uri="http://schemas.openxmlformats.org/presentationml/2006/ole">
            <mc:AlternateContent xmlns:mc="http://schemas.openxmlformats.org/markup-compatibility/2006">
              <mc:Choice xmlns:v="urn:schemas-microsoft-com:vml" Requires="v">
                <p:oleObj spid="_x0000_s4170" name="Equation" r:id="rId3" imgW="3377880" imgH="393480" progId="Equation.DSMT4">
                  <p:embed/>
                </p:oleObj>
              </mc:Choice>
              <mc:Fallback>
                <p:oleObj name="Equation" r:id="rId3" imgW="3377880" imgH="3934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2209800"/>
                        <a:ext cx="5230813"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571729084"/>
              </p:ext>
            </p:extLst>
          </p:nvPr>
        </p:nvGraphicFramePr>
        <p:xfrm>
          <a:off x="8066690" y="3124202"/>
          <a:ext cx="317500" cy="334963"/>
        </p:xfrm>
        <a:graphic>
          <a:graphicData uri="http://schemas.openxmlformats.org/presentationml/2006/ole">
            <mc:AlternateContent xmlns:mc="http://schemas.openxmlformats.org/markup-compatibility/2006">
              <mc:Choice xmlns:v="urn:schemas-microsoft-com:vml" Requires="v">
                <p:oleObj spid="_x0000_s4171" name="Equation" r:id="rId5" imgW="241200" imgH="253800" progId="Equation.DSMT4">
                  <p:embed/>
                </p:oleObj>
              </mc:Choice>
              <mc:Fallback>
                <p:oleObj name="Equation" r:id="rId5" imgW="241200" imgH="2538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066690" y="3124202"/>
                        <a:ext cx="317500"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60121217"/>
              </p:ext>
            </p:extLst>
          </p:nvPr>
        </p:nvGraphicFramePr>
        <p:xfrm>
          <a:off x="7669925" y="3108434"/>
          <a:ext cx="254000" cy="381000"/>
        </p:xfrm>
        <a:graphic>
          <a:graphicData uri="http://schemas.openxmlformats.org/presentationml/2006/ole">
            <mc:AlternateContent xmlns:mc="http://schemas.openxmlformats.org/markup-compatibility/2006">
              <mc:Choice xmlns:v="urn:schemas-microsoft-com:vml" Requires="v">
                <p:oleObj spid="_x0000_s4172" name="Equation" r:id="rId7" imgW="177480" imgH="266400" progId="Equation.DSMT4">
                  <p:embed/>
                </p:oleObj>
              </mc:Choice>
              <mc:Fallback>
                <p:oleObj name="Equation" r:id="rId7" imgW="177480" imgH="26640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669925" y="3108434"/>
                        <a:ext cx="254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408722875"/>
              </p:ext>
            </p:extLst>
          </p:nvPr>
        </p:nvGraphicFramePr>
        <p:xfrm>
          <a:off x="396768" y="5278821"/>
          <a:ext cx="3451225" cy="685800"/>
        </p:xfrm>
        <a:graphic>
          <a:graphicData uri="http://schemas.openxmlformats.org/presentationml/2006/ole">
            <mc:AlternateContent xmlns:mc="http://schemas.openxmlformats.org/markup-compatibility/2006">
              <mc:Choice xmlns:v="urn:schemas-microsoft-com:vml" Requires="v">
                <p:oleObj spid="_x0000_s4173" name="Equation" r:id="rId9" imgW="1981080" imgH="393480" progId="Equation.DSMT4">
                  <p:embed/>
                </p:oleObj>
              </mc:Choice>
              <mc:Fallback>
                <p:oleObj name="Equation" r:id="rId9" imgW="1981080" imgH="39348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96768" y="5278821"/>
                        <a:ext cx="345122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434758282"/>
              </p:ext>
            </p:extLst>
          </p:nvPr>
        </p:nvGraphicFramePr>
        <p:xfrm>
          <a:off x="428078" y="3735278"/>
          <a:ext cx="1432255" cy="422632"/>
        </p:xfrm>
        <a:graphic>
          <a:graphicData uri="http://schemas.openxmlformats.org/presentationml/2006/ole">
            <mc:AlternateContent xmlns:mc="http://schemas.openxmlformats.org/markup-compatibility/2006">
              <mc:Choice xmlns:v="urn:schemas-microsoft-com:vml" Requires="v">
                <p:oleObj spid="_x0000_s4174" name="Equation" r:id="rId11" imgW="774360" imgH="228600" progId="Equation.DSMT4">
                  <p:embed/>
                </p:oleObj>
              </mc:Choice>
              <mc:Fallback>
                <p:oleObj name="Equation" r:id="rId11" imgW="774360" imgH="228600" progId="Equation.DSMT4">
                  <p:embed/>
                  <p:pic>
                    <p:nvPicPr>
                      <p:cNvPr id="0" name=""/>
                      <p:cNvPicPr/>
                      <p:nvPr/>
                    </p:nvPicPr>
                    <p:blipFill>
                      <a:blip r:embed="rId12"/>
                      <a:stretch>
                        <a:fillRect/>
                      </a:stretch>
                    </p:blipFill>
                    <p:spPr>
                      <a:xfrm>
                        <a:off x="428078" y="3735278"/>
                        <a:ext cx="1432255" cy="422632"/>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3632357819"/>
              </p:ext>
            </p:extLst>
          </p:nvPr>
        </p:nvGraphicFramePr>
        <p:xfrm>
          <a:off x="3023916" y="3657602"/>
          <a:ext cx="2156721" cy="662151"/>
        </p:xfrm>
        <a:graphic>
          <a:graphicData uri="http://schemas.openxmlformats.org/presentationml/2006/ole">
            <mc:AlternateContent xmlns:mc="http://schemas.openxmlformats.org/markup-compatibility/2006">
              <mc:Choice xmlns:v="urn:schemas-microsoft-com:vml" Requires="v">
                <p:oleObj spid="_x0000_s4175" name="Equation" r:id="rId13" imgW="1447560" imgH="444240" progId="Equation.DSMT4">
                  <p:embed/>
                </p:oleObj>
              </mc:Choice>
              <mc:Fallback>
                <p:oleObj name="Equation" r:id="rId13" imgW="1447560" imgH="444240" progId="Equation.DSMT4">
                  <p:embed/>
                  <p:pic>
                    <p:nvPicPr>
                      <p:cNvPr id="0" name=""/>
                      <p:cNvPicPr/>
                      <p:nvPr/>
                    </p:nvPicPr>
                    <p:blipFill>
                      <a:blip r:embed="rId14"/>
                      <a:stretch>
                        <a:fillRect/>
                      </a:stretch>
                    </p:blipFill>
                    <p:spPr>
                      <a:xfrm>
                        <a:off x="3023916" y="3657602"/>
                        <a:ext cx="2156721" cy="662151"/>
                      </a:xfrm>
                      <a:prstGeom prst="rect">
                        <a:avLst/>
                      </a:prstGeom>
                    </p:spPr>
                  </p:pic>
                </p:oleObj>
              </mc:Fallback>
            </mc:AlternateContent>
          </a:graphicData>
        </a:graphic>
      </p:graphicFrame>
      <p:sp>
        <p:nvSpPr>
          <p:cNvPr id="11" name="Right Arrow 10"/>
          <p:cNvSpPr/>
          <p:nvPr/>
        </p:nvSpPr>
        <p:spPr>
          <a:xfrm>
            <a:off x="2040513" y="3858298"/>
            <a:ext cx="811369" cy="234816"/>
          </a:xfrm>
          <a:prstGeom prst="rightArrow">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2927439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1077" y="1698997"/>
            <a:ext cx="11424745" cy="4733334"/>
          </a:xfrm>
        </p:spPr>
        <p:txBody>
          <a:bodyPr>
            <a:normAutofit/>
          </a:bodyPr>
          <a:lstStyle/>
          <a:p>
            <a:pPr algn="r" rtl="1">
              <a:buClrTx/>
            </a:pPr>
            <a:r>
              <a:rPr lang="fa-IR" sz="2000" dirty="0" smtClean="0">
                <a:cs typeface="B Titr" pitchFamily="2" charset="-78"/>
              </a:rPr>
              <a:t>تابع      روش سطوح هم تراز</a:t>
            </a:r>
            <a:endParaRPr lang="fa-IR" sz="2000" dirty="0">
              <a:cs typeface="B Titr" pitchFamily="2" charset="-78"/>
            </a:endParaRPr>
          </a:p>
          <a:p>
            <a:endParaRPr lang="fa-IR" sz="2000" dirty="0">
              <a:cs typeface="B Nazanin" pitchFamily="2" charset="-78"/>
            </a:endParaRPr>
          </a:p>
          <a:p>
            <a:endParaRPr lang="fa-IR" sz="2000" dirty="0" smtClean="0">
              <a:cs typeface="B Nazanin" pitchFamily="2" charset="-78"/>
            </a:endParaRPr>
          </a:p>
          <a:p>
            <a:endParaRPr lang="fa-IR" sz="2000" dirty="0">
              <a:cs typeface="B Nazanin" pitchFamily="2" charset="-78"/>
            </a:endParaRPr>
          </a:p>
          <a:p>
            <a:endParaRPr lang="fa-IR" sz="2000" dirty="0">
              <a:cs typeface="B Nazanin" pitchFamily="2" charset="-78"/>
            </a:endParaRPr>
          </a:p>
          <a:p>
            <a:pPr algn="r" rtl="1">
              <a:buClrTx/>
            </a:pPr>
            <a:r>
              <a:rPr lang="fa-IR" sz="2000" dirty="0" smtClean="0">
                <a:cs typeface="B Titr" pitchFamily="2" charset="-78"/>
              </a:rPr>
              <a:t>تابع بازیابی</a:t>
            </a:r>
            <a:endParaRPr lang="en-US" sz="2000" dirty="0">
              <a:cs typeface="B Titr" pitchFamily="2" charset="-78"/>
            </a:endParaRPr>
          </a:p>
          <a:p>
            <a:pPr>
              <a:buClrTx/>
            </a:pPr>
            <a:endParaRPr lang="fa-IR" sz="2000" dirty="0" smtClean="0">
              <a:cs typeface="B Nazanin" pitchFamily="2" charset="-78"/>
            </a:endParaRPr>
          </a:p>
          <a:p>
            <a:pPr marL="0" indent="0" algn="l">
              <a:buClrTx/>
              <a:buNone/>
            </a:pPr>
            <a:r>
              <a:rPr lang="fa-IR" sz="2000" dirty="0" smtClean="0">
                <a:cs typeface="B Nazanin" pitchFamily="2" charset="-78"/>
              </a:rPr>
              <a:t> </a:t>
            </a:r>
            <a:endParaRPr lang="fa-IR" sz="2000" dirty="0">
              <a:cs typeface="B Nazanin" pitchFamily="2" charset="-78"/>
            </a:endParaRPr>
          </a:p>
          <a:p>
            <a:pPr algn="r" rtl="1">
              <a:buClrTx/>
            </a:pPr>
            <a:r>
              <a:rPr lang="fa-IR" sz="1800" dirty="0" smtClean="0">
                <a:cs typeface="B Titr" pitchFamily="2" charset="-78"/>
              </a:rPr>
              <a:t>تابع تکرار</a:t>
            </a:r>
            <a:endParaRPr lang="fa-IR" sz="1800" dirty="0">
              <a:cs typeface="B Titr" pitchFamily="2" charset="-78"/>
            </a:endParaRPr>
          </a:p>
          <a:p>
            <a:pPr>
              <a:buClrTx/>
            </a:pPr>
            <a:endParaRPr lang="fa-IR" sz="1800" dirty="0">
              <a:cs typeface="B Nazanin" pitchFamily="2" charset="-78"/>
            </a:endParaRPr>
          </a:p>
          <a:p>
            <a:pPr>
              <a:buClrTx/>
            </a:pPr>
            <a:endParaRPr lang="fa-IR" sz="1800" dirty="0">
              <a:cs typeface="B Nazanin" pitchFamily="2" charset="-78"/>
            </a:endParaRPr>
          </a:p>
          <a:p>
            <a:pPr>
              <a:buClrTx/>
              <a:buFont typeface="Wingdings" pitchFamily="2" charset="2"/>
              <a:buChar char="Ø"/>
            </a:pPr>
            <a:endParaRPr lang="fa-IR" dirty="0" smtClean="0">
              <a:cs typeface="B Nazanin" pitchFamily="2" charset="-78"/>
            </a:endParaRPr>
          </a:p>
          <a:p>
            <a:pPr>
              <a:buClrTx/>
              <a:buFont typeface="Wingdings" pitchFamily="2" charset="2"/>
              <a:buChar char="Ø"/>
            </a:pPr>
            <a:endParaRPr lang="fa-IR" dirty="0">
              <a:cs typeface="B Nazanin" pitchFamily="2" charset="-78"/>
            </a:endParaRPr>
          </a:p>
          <a:p>
            <a:pPr>
              <a:buClrTx/>
              <a:buFont typeface="Wingdings" pitchFamily="2" charset="2"/>
              <a:buChar char="Ø"/>
            </a:pPr>
            <a:endParaRPr lang="fa-IR" dirty="0">
              <a:cs typeface="B Nazanin" pitchFamily="2" charset="-78"/>
            </a:endParaRPr>
          </a:p>
          <a:p>
            <a:pPr>
              <a:buClrTx/>
              <a:buFont typeface="Wingdings" pitchFamily="2" charset="2"/>
              <a:buChar char="Ø"/>
            </a:pPr>
            <a:endParaRPr lang="fa-IR" dirty="0" smtClean="0">
              <a:cs typeface="B Nazanin" pitchFamily="2" charset="-78"/>
            </a:endParaRPr>
          </a:p>
          <a:p>
            <a:pPr>
              <a:buClrTx/>
              <a:buFont typeface="Wingdings" pitchFamily="2" charset="2"/>
              <a:buChar char="Ø"/>
            </a:pPr>
            <a:endParaRPr lang="en-US" dirty="0">
              <a:cs typeface="B Nazanin" pitchFamily="2" charset="-78"/>
            </a:endParaRPr>
          </a:p>
        </p:txBody>
      </p:sp>
      <p:sp>
        <p:nvSpPr>
          <p:cNvPr id="2" name="Title 1"/>
          <p:cNvSpPr>
            <a:spLocks noGrp="1"/>
          </p:cNvSpPr>
          <p:nvPr>
            <p:ph type="title"/>
          </p:nvPr>
        </p:nvSpPr>
        <p:spPr>
          <a:xfrm>
            <a:off x="8560677" y="756746"/>
            <a:ext cx="3258207" cy="651641"/>
          </a:xfrm>
        </p:spPr>
        <p:txBody>
          <a:bodyPr>
            <a:normAutofit/>
          </a:bodyPr>
          <a:lstStyle/>
          <a:p>
            <a:pPr algn="r"/>
            <a:r>
              <a:rPr lang="fa-IR" sz="2400" dirty="0" smtClean="0">
                <a:solidFill>
                  <a:srgbClr val="FF0000"/>
                </a:solidFill>
                <a:cs typeface="B Titr" panose="00000700000000000000" pitchFamily="2" charset="-78"/>
              </a:rPr>
              <a:t>روش سطوح هم تراز</a:t>
            </a:r>
            <a:endParaRPr lang="en-US" sz="1100" b="1" dirty="0">
              <a:solidFill>
                <a:srgbClr val="FF0000"/>
              </a:solidFill>
              <a:latin typeface="Times New Roman" panose="02020603050405020304" pitchFamily="18" charset="0"/>
              <a:ea typeface="+mn-ea"/>
              <a:cs typeface="Titr" pitchFamily="2" charset="-78"/>
            </a:endParaRPr>
          </a:p>
        </p:txBody>
      </p:sp>
      <p:graphicFrame>
        <p:nvGraphicFramePr>
          <p:cNvPr id="9" name="Object 8"/>
          <p:cNvGraphicFramePr>
            <a:graphicFrameLocks noChangeAspect="1"/>
          </p:cNvGraphicFramePr>
          <p:nvPr>
            <p:extLst>
              <p:ext uri="{D42A27DB-BD31-4B8C-83A1-F6EECF244321}">
                <p14:modId xmlns:p14="http://schemas.microsoft.com/office/powerpoint/2010/main" val="717125100"/>
              </p:ext>
            </p:extLst>
          </p:nvPr>
        </p:nvGraphicFramePr>
        <p:xfrm>
          <a:off x="10652674" y="1761523"/>
          <a:ext cx="320127" cy="303760"/>
        </p:xfrm>
        <a:graphic>
          <a:graphicData uri="http://schemas.openxmlformats.org/presentationml/2006/ole">
            <mc:AlternateContent xmlns:mc="http://schemas.openxmlformats.org/markup-compatibility/2006">
              <mc:Choice xmlns:v="urn:schemas-microsoft-com:vml" Requires="v">
                <p:oleObj spid="_x0000_s1161" name="Equation" r:id="rId3" imgW="126720" imgH="203040" progId="Equation.DSMT4">
                  <p:embed/>
                </p:oleObj>
              </mc:Choice>
              <mc:Fallback>
                <p:oleObj name="Equation" r:id="rId3" imgW="126720" imgH="203040" progId="Equation.DSMT4">
                  <p:embed/>
                  <p:pic>
                    <p:nvPicPr>
                      <p:cNvPr id="0" name=""/>
                      <p:cNvPicPr/>
                      <p:nvPr/>
                    </p:nvPicPr>
                    <p:blipFill>
                      <a:blip r:embed="rId4"/>
                      <a:stretch>
                        <a:fillRect/>
                      </a:stretch>
                    </p:blipFill>
                    <p:spPr>
                      <a:xfrm>
                        <a:off x="10652674" y="1761523"/>
                        <a:ext cx="320127" cy="303760"/>
                      </a:xfrm>
                      <a:prstGeom prst="rect">
                        <a:avLst/>
                      </a:prstGeom>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3822984026"/>
              </p:ext>
            </p:extLst>
          </p:nvPr>
        </p:nvGraphicFramePr>
        <p:xfrm>
          <a:off x="454025" y="2286002"/>
          <a:ext cx="1692275" cy="423863"/>
        </p:xfrm>
        <a:graphic>
          <a:graphicData uri="http://schemas.openxmlformats.org/presentationml/2006/ole">
            <mc:AlternateContent xmlns:mc="http://schemas.openxmlformats.org/markup-compatibility/2006">
              <mc:Choice xmlns:v="urn:schemas-microsoft-com:vml" Requires="v">
                <p:oleObj spid="_x0000_s1162" name="Equation" r:id="rId5" imgW="914400" imgH="228600" progId="Equation.DSMT4">
                  <p:embed/>
                </p:oleObj>
              </mc:Choice>
              <mc:Fallback>
                <p:oleObj name="Equation" r:id="rId5" imgW="914400" imgH="228600" progId="Equation.DSMT4">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4025" y="2286002"/>
                        <a:ext cx="1692275" cy="42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 name="Right Arrow 12"/>
          <p:cNvSpPr/>
          <p:nvPr/>
        </p:nvSpPr>
        <p:spPr>
          <a:xfrm>
            <a:off x="2172811" y="2375672"/>
            <a:ext cx="1011395" cy="266612"/>
          </a:xfrm>
          <a:prstGeom prst="rightArrow">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graphicFrame>
        <p:nvGraphicFramePr>
          <p:cNvPr id="14" name="Object 13"/>
          <p:cNvGraphicFramePr>
            <a:graphicFrameLocks noChangeAspect="1"/>
          </p:cNvGraphicFramePr>
          <p:nvPr>
            <p:extLst>
              <p:ext uri="{D42A27DB-BD31-4B8C-83A1-F6EECF244321}">
                <p14:modId xmlns:p14="http://schemas.microsoft.com/office/powerpoint/2010/main" val="3458478499"/>
              </p:ext>
            </p:extLst>
          </p:nvPr>
        </p:nvGraphicFramePr>
        <p:xfrm>
          <a:off x="3240089" y="2349500"/>
          <a:ext cx="422275" cy="330200"/>
        </p:xfrm>
        <a:graphic>
          <a:graphicData uri="http://schemas.openxmlformats.org/presentationml/2006/ole">
            <mc:AlternateContent xmlns:mc="http://schemas.openxmlformats.org/markup-compatibility/2006">
              <mc:Choice xmlns:v="urn:schemas-microsoft-com:vml" Requires="v">
                <p:oleObj spid="_x0000_s1163" name="Equation" r:id="rId7" imgW="190335" imgH="164957" progId="Equation.DSMT4">
                  <p:embed/>
                </p:oleObj>
              </mc:Choice>
              <mc:Fallback>
                <p:oleObj name="Equation" r:id="rId7" imgW="190335" imgH="164957" progId="Equation.DSMT4">
                  <p:embed/>
                  <p:pic>
                    <p:nvPicPr>
                      <p:cNvPr id="0" name="Object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40089" y="2349500"/>
                        <a:ext cx="422275"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 name="Title 55"/>
          <p:cNvSpPr txBox="1">
            <a:spLocks/>
          </p:cNvSpPr>
          <p:nvPr/>
        </p:nvSpPr>
        <p:spPr>
          <a:xfrm>
            <a:off x="3708401" y="2293303"/>
            <a:ext cx="3317631" cy="441381"/>
          </a:xfrm>
          <a:prstGeom prst="rect">
            <a:avLst/>
          </a:prstGeom>
        </p:spPr>
        <p:txBody>
          <a:bodyPr vert="horz" lIns="0" rIns="0" bIns="0" anchor="b">
            <a:noAutofit/>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r>
              <a:rPr lang="en-US" sz="2400" smtClean="0">
                <a:latin typeface="Times New Roman" pitchFamily="18" charset="0"/>
                <a:cs typeface="Times New Roman" pitchFamily="18" charset="0"/>
              </a:rPr>
              <a:t>Non-dimension number</a:t>
            </a:r>
            <a:endParaRPr lang="en-US" sz="2400" dirty="0">
              <a:latin typeface="Times New Roman" pitchFamily="18" charset="0"/>
              <a:cs typeface="Times New Roman" pitchFamily="18" charset="0"/>
            </a:endParaRPr>
          </a:p>
        </p:txBody>
      </p:sp>
      <p:graphicFrame>
        <p:nvGraphicFramePr>
          <p:cNvPr id="16" name="Object 15"/>
          <p:cNvGraphicFramePr>
            <a:graphicFrameLocks noChangeAspect="1"/>
          </p:cNvGraphicFramePr>
          <p:nvPr>
            <p:extLst>
              <p:ext uri="{D42A27DB-BD31-4B8C-83A1-F6EECF244321}">
                <p14:modId xmlns:p14="http://schemas.microsoft.com/office/powerpoint/2010/main" val="1985193905"/>
              </p:ext>
            </p:extLst>
          </p:nvPr>
        </p:nvGraphicFramePr>
        <p:xfrm>
          <a:off x="454026" y="2851150"/>
          <a:ext cx="1220788" cy="293688"/>
        </p:xfrm>
        <a:graphic>
          <a:graphicData uri="http://schemas.openxmlformats.org/presentationml/2006/ole">
            <mc:AlternateContent xmlns:mc="http://schemas.openxmlformats.org/markup-compatibility/2006">
              <mc:Choice xmlns:v="urn:schemas-microsoft-com:vml" Requires="v">
                <p:oleObj spid="_x0000_s1164" name="Equation" r:id="rId9" imgW="748975" imgH="177723" progId="Equation.DSMT4">
                  <p:embed/>
                </p:oleObj>
              </mc:Choice>
              <mc:Fallback>
                <p:oleObj name="Equation" r:id="rId9" imgW="748975" imgH="177723" progId="Equation.DSMT4">
                  <p:embed/>
                  <p:pic>
                    <p:nvPicPr>
                      <p:cNvPr id="0" name="Object 1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4026" y="2851150"/>
                        <a:ext cx="1220788"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 name="Right Arrow 16"/>
          <p:cNvSpPr/>
          <p:nvPr/>
        </p:nvSpPr>
        <p:spPr>
          <a:xfrm>
            <a:off x="1667709" y="2865387"/>
            <a:ext cx="1011395" cy="266612"/>
          </a:xfrm>
          <a:prstGeom prst="rightArrow">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graphicFrame>
        <p:nvGraphicFramePr>
          <p:cNvPr id="18" name="Object 17"/>
          <p:cNvGraphicFramePr>
            <a:graphicFrameLocks noChangeAspect="1"/>
          </p:cNvGraphicFramePr>
          <p:nvPr>
            <p:extLst>
              <p:ext uri="{D42A27DB-BD31-4B8C-83A1-F6EECF244321}">
                <p14:modId xmlns:p14="http://schemas.microsoft.com/office/powerpoint/2010/main" val="3477360358"/>
              </p:ext>
            </p:extLst>
          </p:nvPr>
        </p:nvGraphicFramePr>
        <p:xfrm>
          <a:off x="2716213" y="2835277"/>
          <a:ext cx="538163" cy="327025"/>
        </p:xfrm>
        <a:graphic>
          <a:graphicData uri="http://schemas.openxmlformats.org/presentationml/2006/ole">
            <mc:AlternateContent xmlns:mc="http://schemas.openxmlformats.org/markup-compatibility/2006">
              <mc:Choice xmlns:v="urn:schemas-microsoft-com:vml" Requires="v">
                <p:oleObj spid="_x0000_s1165" name="Equation" r:id="rId11" imgW="291847" imgH="177646" progId="Equation.DSMT4">
                  <p:embed/>
                </p:oleObj>
              </mc:Choice>
              <mc:Fallback>
                <p:oleObj name="Equation" r:id="rId11" imgW="291847" imgH="177646" progId="Equation.DSMT4">
                  <p:embed/>
                  <p:pic>
                    <p:nvPicPr>
                      <p:cNvPr id="0" name="Object 1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716213" y="2835277"/>
                        <a:ext cx="538163"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9" name="Title 55"/>
          <p:cNvSpPr txBox="1">
            <a:spLocks/>
          </p:cNvSpPr>
          <p:nvPr/>
        </p:nvSpPr>
        <p:spPr>
          <a:xfrm>
            <a:off x="3278151" y="2750145"/>
            <a:ext cx="3352800" cy="49709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dirty="0" smtClean="0">
                <a:latin typeface="Times New Roman" pitchFamily="18" charset="0"/>
                <a:cs typeface="Times New Roman" pitchFamily="18" charset="0"/>
              </a:rPr>
              <a:t>Non-dimension number</a:t>
            </a:r>
            <a:endParaRPr lang="en-US" sz="2400" dirty="0">
              <a:latin typeface="Times New Roman" pitchFamily="18" charset="0"/>
              <a:cs typeface="Times New Roman" pitchFamily="18" charset="0"/>
            </a:endParaRPr>
          </a:p>
        </p:txBody>
      </p:sp>
      <p:sp>
        <p:nvSpPr>
          <p:cNvPr id="20" name="Title 55"/>
          <p:cNvSpPr txBox="1">
            <a:spLocks/>
          </p:cNvSpPr>
          <p:nvPr/>
        </p:nvSpPr>
        <p:spPr>
          <a:xfrm>
            <a:off x="363491" y="3746498"/>
            <a:ext cx="3352800"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dirty="0" smtClean="0">
                <a:latin typeface="Times New Roman" pitchFamily="18" charset="0"/>
                <a:cs typeface="Times New Roman" pitchFamily="18" charset="0"/>
              </a:rPr>
              <a:t>Re-initialization equation</a:t>
            </a:r>
            <a:endParaRPr lang="en-US" sz="2400" dirty="0">
              <a:latin typeface="Times New Roman" pitchFamily="18" charset="0"/>
              <a:cs typeface="Times New Roman" pitchFamily="18" charset="0"/>
            </a:endParaRPr>
          </a:p>
        </p:txBody>
      </p:sp>
      <p:graphicFrame>
        <p:nvGraphicFramePr>
          <p:cNvPr id="21" name="Object 20"/>
          <p:cNvGraphicFramePr>
            <a:graphicFrameLocks noChangeAspect="1"/>
          </p:cNvGraphicFramePr>
          <p:nvPr>
            <p:extLst>
              <p:ext uri="{D42A27DB-BD31-4B8C-83A1-F6EECF244321}">
                <p14:modId xmlns:p14="http://schemas.microsoft.com/office/powerpoint/2010/main" val="331169819"/>
              </p:ext>
            </p:extLst>
          </p:nvPr>
        </p:nvGraphicFramePr>
        <p:xfrm>
          <a:off x="3678239" y="3340100"/>
          <a:ext cx="2552700" cy="1258888"/>
        </p:xfrm>
        <a:graphic>
          <a:graphicData uri="http://schemas.openxmlformats.org/presentationml/2006/ole">
            <mc:AlternateContent xmlns:mc="http://schemas.openxmlformats.org/markup-compatibility/2006">
              <mc:Choice xmlns:v="urn:schemas-microsoft-com:vml" Requires="v">
                <p:oleObj spid="_x0000_s1166" name="Equation" r:id="rId13" imgW="1333500" imgH="660400" progId="Equation.DSMT4">
                  <p:embed/>
                </p:oleObj>
              </mc:Choice>
              <mc:Fallback>
                <p:oleObj name="Equation" r:id="rId13" imgW="1333500" imgH="660400" progId="Equation.DSMT4">
                  <p:embed/>
                  <p:pic>
                    <p:nvPicPr>
                      <p:cNvPr id="0" name="Object 1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678239" y="3340100"/>
                        <a:ext cx="2552700" cy="125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2" name="Title 55"/>
          <p:cNvSpPr txBox="1">
            <a:spLocks/>
          </p:cNvSpPr>
          <p:nvPr/>
        </p:nvSpPr>
        <p:spPr>
          <a:xfrm>
            <a:off x="363493" y="4788166"/>
            <a:ext cx="2563057" cy="48597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dirty="0" smtClean="0">
                <a:latin typeface="Times New Roman" pitchFamily="18" charset="0"/>
                <a:cs typeface="Times New Roman" pitchFamily="18" charset="0"/>
              </a:rPr>
              <a:t>Iteration number  : </a:t>
            </a:r>
            <a:endParaRPr lang="en-US" sz="2400" dirty="0">
              <a:latin typeface="Times New Roman" pitchFamily="18" charset="0"/>
              <a:cs typeface="Times New Roman" pitchFamily="18" charset="0"/>
            </a:endParaRPr>
          </a:p>
        </p:txBody>
      </p:sp>
      <p:graphicFrame>
        <p:nvGraphicFramePr>
          <p:cNvPr id="23" name="Object 22"/>
          <p:cNvGraphicFramePr>
            <a:graphicFrameLocks noChangeAspect="1"/>
          </p:cNvGraphicFramePr>
          <p:nvPr>
            <p:extLst>
              <p:ext uri="{D42A27DB-BD31-4B8C-83A1-F6EECF244321}">
                <p14:modId xmlns:p14="http://schemas.microsoft.com/office/powerpoint/2010/main" val="1736173340"/>
              </p:ext>
            </p:extLst>
          </p:nvPr>
        </p:nvGraphicFramePr>
        <p:xfrm>
          <a:off x="2708275" y="4686302"/>
          <a:ext cx="1138239" cy="690563"/>
        </p:xfrm>
        <a:graphic>
          <a:graphicData uri="http://schemas.openxmlformats.org/presentationml/2006/ole">
            <mc:AlternateContent xmlns:mc="http://schemas.openxmlformats.org/markup-compatibility/2006">
              <mc:Choice xmlns:v="urn:schemas-microsoft-com:vml" Requires="v">
                <p:oleObj spid="_x0000_s1167" name="Equation" r:id="rId15" imgW="634725" imgH="393529" progId="Equation.DSMT4">
                  <p:embed/>
                </p:oleObj>
              </mc:Choice>
              <mc:Fallback>
                <p:oleObj name="Equation" r:id="rId15" imgW="634725" imgH="393529" progId="Equation.DSMT4">
                  <p:embed/>
                  <p:pic>
                    <p:nvPicPr>
                      <p:cNvPr id="0" name="Object 16"/>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708275" y="4686302"/>
                        <a:ext cx="1138239" cy="690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4" name="Title 55"/>
          <p:cNvSpPr txBox="1">
            <a:spLocks/>
          </p:cNvSpPr>
          <p:nvPr/>
        </p:nvSpPr>
        <p:spPr>
          <a:xfrm>
            <a:off x="4085763" y="4859983"/>
            <a:ext cx="397339" cy="48597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a-IR" sz="2400" dirty="0">
                <a:latin typeface="Times New Roman" pitchFamily="18" charset="0"/>
                <a:cs typeface="Times New Roman" pitchFamily="18" charset="0"/>
              </a:rPr>
              <a:t>&amp;</a:t>
            </a:r>
            <a:endParaRPr lang="en-US" sz="2400" dirty="0">
              <a:latin typeface="Times New Roman" pitchFamily="18" charset="0"/>
              <a:cs typeface="Times New Roman" pitchFamily="18" charset="0"/>
            </a:endParaRPr>
          </a:p>
        </p:txBody>
      </p:sp>
      <p:graphicFrame>
        <p:nvGraphicFramePr>
          <p:cNvPr id="25" name="Object 24"/>
          <p:cNvGraphicFramePr>
            <a:graphicFrameLocks noChangeAspect="1"/>
          </p:cNvGraphicFramePr>
          <p:nvPr>
            <p:extLst>
              <p:ext uri="{D42A27DB-BD31-4B8C-83A1-F6EECF244321}">
                <p14:modId xmlns:p14="http://schemas.microsoft.com/office/powerpoint/2010/main" val="4102740704"/>
              </p:ext>
            </p:extLst>
          </p:nvPr>
        </p:nvGraphicFramePr>
        <p:xfrm>
          <a:off x="4762500" y="4879977"/>
          <a:ext cx="1422400" cy="303213"/>
        </p:xfrm>
        <a:graphic>
          <a:graphicData uri="http://schemas.openxmlformats.org/presentationml/2006/ole">
            <mc:AlternateContent xmlns:mc="http://schemas.openxmlformats.org/markup-compatibility/2006">
              <mc:Choice xmlns:v="urn:schemas-microsoft-com:vml" Requires="v">
                <p:oleObj spid="_x0000_s1168" name="Equation" r:id="rId17" imgW="647419" imgH="177723" progId="Equation.DSMT4">
                  <p:embed/>
                </p:oleObj>
              </mc:Choice>
              <mc:Fallback>
                <p:oleObj name="Equation" r:id="rId17" imgW="647419" imgH="177723" progId="Equation.DSMT4">
                  <p:embed/>
                  <p:pic>
                    <p:nvPicPr>
                      <p:cNvPr id="0" name="Object 17"/>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762500" y="4879977"/>
                        <a:ext cx="1422400" cy="30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6" name="Object 25"/>
          <p:cNvGraphicFramePr>
            <a:graphicFrameLocks noChangeAspect="1"/>
          </p:cNvGraphicFramePr>
          <p:nvPr>
            <p:extLst>
              <p:ext uri="{D42A27DB-BD31-4B8C-83A1-F6EECF244321}">
                <p14:modId xmlns:p14="http://schemas.microsoft.com/office/powerpoint/2010/main" val="3143283919"/>
              </p:ext>
            </p:extLst>
          </p:nvPr>
        </p:nvGraphicFramePr>
        <p:xfrm>
          <a:off x="454025" y="5735638"/>
          <a:ext cx="2378075" cy="436562"/>
        </p:xfrm>
        <a:graphic>
          <a:graphicData uri="http://schemas.openxmlformats.org/presentationml/2006/ole">
            <mc:AlternateContent xmlns:mc="http://schemas.openxmlformats.org/markup-compatibility/2006">
              <mc:Choice xmlns:v="urn:schemas-microsoft-com:vml" Requires="v">
                <p:oleObj spid="_x0000_s1169" name="Equation" r:id="rId19" imgW="1244600" imgH="228600" progId="Equation.DSMT4">
                  <p:embed/>
                </p:oleObj>
              </mc:Choice>
              <mc:Fallback>
                <p:oleObj name="Equation" r:id="rId19" imgW="1244600" imgH="228600" progId="Equation.DSMT4">
                  <p:embed/>
                  <p:pic>
                    <p:nvPicPr>
                      <p:cNvPr id="0" name="Object 18"/>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54025" y="5735638"/>
                        <a:ext cx="2378075" cy="43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7" name="Right Arrow 26"/>
          <p:cNvSpPr/>
          <p:nvPr/>
        </p:nvSpPr>
        <p:spPr>
          <a:xfrm>
            <a:off x="2831801" y="5782909"/>
            <a:ext cx="1011395" cy="266612"/>
          </a:xfrm>
          <a:prstGeom prst="rightArrow">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graphicFrame>
        <p:nvGraphicFramePr>
          <p:cNvPr id="28" name="Object 27"/>
          <p:cNvGraphicFramePr>
            <a:graphicFrameLocks noChangeAspect="1"/>
          </p:cNvGraphicFramePr>
          <p:nvPr>
            <p:extLst>
              <p:ext uri="{D42A27DB-BD31-4B8C-83A1-F6EECF244321}">
                <p14:modId xmlns:p14="http://schemas.microsoft.com/office/powerpoint/2010/main" val="1293715056"/>
              </p:ext>
            </p:extLst>
          </p:nvPr>
        </p:nvGraphicFramePr>
        <p:xfrm>
          <a:off x="4086225" y="5584825"/>
          <a:ext cx="3403600" cy="738188"/>
        </p:xfrm>
        <a:graphic>
          <a:graphicData uri="http://schemas.openxmlformats.org/presentationml/2006/ole">
            <mc:AlternateContent xmlns:mc="http://schemas.openxmlformats.org/markup-compatibility/2006">
              <mc:Choice xmlns:v="urn:schemas-microsoft-com:vml" Requires="v">
                <p:oleObj spid="_x0000_s1170" name="Equation" r:id="rId21" imgW="1993900" imgH="431800" progId="Equation.DSMT4">
                  <p:embed/>
                </p:oleObj>
              </mc:Choice>
              <mc:Fallback>
                <p:oleObj name="Equation" r:id="rId21" imgW="1993900" imgH="431800" progId="Equation.DSMT4">
                  <p:embed/>
                  <p:pic>
                    <p:nvPicPr>
                      <p:cNvPr id="0" name="Object 19"/>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4086225" y="5584825"/>
                        <a:ext cx="340360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698595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par>
                                <p:cTn id="11" presetID="10"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500"/>
                                        <p:tgtEl>
                                          <p:spTgt spid="15"/>
                                        </p:tgtEl>
                                      </p:cBhvr>
                                    </p:animEffect>
                                  </p:childTnLst>
                                </p:cTn>
                              </p:par>
                              <p:par>
                                <p:cTn id="17" presetID="10" presetClass="entr" presetSubtype="0" fill="hold"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500"/>
                                        <p:tgtEl>
                                          <p:spTgt spid="1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500"/>
                                        <p:tgtEl>
                                          <p:spTgt spid="17"/>
                                        </p:tgtEl>
                                      </p:cBhvr>
                                    </p:animEffect>
                                  </p:childTnLst>
                                </p:cTn>
                              </p:par>
                              <p:par>
                                <p:cTn id="23" presetID="10" presetClass="entr" presetSubtype="0" fill="hold" nodeType="with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fade">
                                      <p:cBhvr>
                                        <p:cTn id="25" dur="500"/>
                                        <p:tgtEl>
                                          <p:spTgt spid="18"/>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fade">
                                      <p:cBhvr>
                                        <p:cTn id="28" dur="500"/>
                                        <p:tgtEl>
                                          <p:spTgt spid="19"/>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fade">
                                      <p:cBhvr>
                                        <p:cTn id="31" dur="500"/>
                                        <p:tgtEl>
                                          <p:spTgt spid="20"/>
                                        </p:tgtEl>
                                      </p:cBhvr>
                                    </p:animEffect>
                                  </p:childTnLst>
                                </p:cTn>
                              </p:par>
                              <p:par>
                                <p:cTn id="32" presetID="10" presetClass="entr" presetSubtype="0" fill="hold" nodeType="withEffect">
                                  <p:stCondLst>
                                    <p:cond delay="0"/>
                                  </p:stCondLst>
                                  <p:childTnLst>
                                    <p:set>
                                      <p:cBhvr>
                                        <p:cTn id="33" dur="1" fill="hold">
                                          <p:stCondLst>
                                            <p:cond delay="0"/>
                                          </p:stCondLst>
                                        </p:cTn>
                                        <p:tgtEl>
                                          <p:spTgt spid="21"/>
                                        </p:tgtEl>
                                        <p:attrNameLst>
                                          <p:attrName>style.visibility</p:attrName>
                                        </p:attrNameLst>
                                      </p:cBhvr>
                                      <p:to>
                                        <p:strVal val="visible"/>
                                      </p:to>
                                    </p:set>
                                    <p:animEffect transition="in" filter="fade">
                                      <p:cBhvr>
                                        <p:cTn id="34" dur="500"/>
                                        <p:tgtEl>
                                          <p:spTgt spid="21"/>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fade">
                                      <p:cBhvr>
                                        <p:cTn id="37" dur="500"/>
                                        <p:tgtEl>
                                          <p:spTgt spid="22"/>
                                        </p:tgtEl>
                                      </p:cBhvr>
                                    </p:animEffect>
                                  </p:childTnLst>
                                </p:cTn>
                              </p:par>
                              <p:par>
                                <p:cTn id="38" presetID="10" presetClass="entr" presetSubtype="0" fill="hold" nodeType="withEffect">
                                  <p:stCondLst>
                                    <p:cond delay="0"/>
                                  </p:stCondLst>
                                  <p:childTnLst>
                                    <p:set>
                                      <p:cBhvr>
                                        <p:cTn id="39" dur="1" fill="hold">
                                          <p:stCondLst>
                                            <p:cond delay="0"/>
                                          </p:stCondLst>
                                        </p:cTn>
                                        <p:tgtEl>
                                          <p:spTgt spid="23"/>
                                        </p:tgtEl>
                                        <p:attrNameLst>
                                          <p:attrName>style.visibility</p:attrName>
                                        </p:attrNameLst>
                                      </p:cBhvr>
                                      <p:to>
                                        <p:strVal val="visible"/>
                                      </p:to>
                                    </p:set>
                                    <p:animEffect transition="in" filter="fade">
                                      <p:cBhvr>
                                        <p:cTn id="40" dur="500"/>
                                        <p:tgtEl>
                                          <p:spTgt spid="23"/>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fade">
                                      <p:cBhvr>
                                        <p:cTn id="43" dur="500"/>
                                        <p:tgtEl>
                                          <p:spTgt spid="24"/>
                                        </p:tgtEl>
                                      </p:cBhvr>
                                    </p:animEffect>
                                  </p:childTnLst>
                                </p:cTn>
                              </p:par>
                              <p:par>
                                <p:cTn id="44" presetID="10" presetClass="entr" presetSubtype="0" fill="hold" nodeType="withEffect">
                                  <p:stCondLst>
                                    <p:cond delay="0"/>
                                  </p:stCondLst>
                                  <p:childTnLst>
                                    <p:set>
                                      <p:cBhvr>
                                        <p:cTn id="45" dur="1" fill="hold">
                                          <p:stCondLst>
                                            <p:cond delay="0"/>
                                          </p:stCondLst>
                                        </p:cTn>
                                        <p:tgtEl>
                                          <p:spTgt spid="25"/>
                                        </p:tgtEl>
                                        <p:attrNameLst>
                                          <p:attrName>style.visibility</p:attrName>
                                        </p:attrNameLst>
                                      </p:cBhvr>
                                      <p:to>
                                        <p:strVal val="visible"/>
                                      </p:to>
                                    </p:set>
                                    <p:animEffect transition="in" filter="fade">
                                      <p:cBhvr>
                                        <p:cTn id="46" dur="500"/>
                                        <p:tgtEl>
                                          <p:spTgt spid="25"/>
                                        </p:tgtEl>
                                      </p:cBhvr>
                                    </p:animEffect>
                                  </p:childTnLst>
                                </p:cTn>
                              </p:par>
                              <p:par>
                                <p:cTn id="47" presetID="10" presetClass="entr" presetSubtype="0" fill="hold" nodeType="withEffect">
                                  <p:stCondLst>
                                    <p:cond delay="0"/>
                                  </p:stCondLst>
                                  <p:childTnLst>
                                    <p:set>
                                      <p:cBhvr>
                                        <p:cTn id="48" dur="1" fill="hold">
                                          <p:stCondLst>
                                            <p:cond delay="0"/>
                                          </p:stCondLst>
                                        </p:cTn>
                                        <p:tgtEl>
                                          <p:spTgt spid="26"/>
                                        </p:tgtEl>
                                        <p:attrNameLst>
                                          <p:attrName>style.visibility</p:attrName>
                                        </p:attrNameLst>
                                      </p:cBhvr>
                                      <p:to>
                                        <p:strVal val="visible"/>
                                      </p:to>
                                    </p:set>
                                    <p:animEffect transition="in" filter="fade">
                                      <p:cBhvr>
                                        <p:cTn id="49" dur="500"/>
                                        <p:tgtEl>
                                          <p:spTgt spid="26"/>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27"/>
                                        </p:tgtEl>
                                        <p:attrNameLst>
                                          <p:attrName>style.visibility</p:attrName>
                                        </p:attrNameLst>
                                      </p:cBhvr>
                                      <p:to>
                                        <p:strVal val="visible"/>
                                      </p:to>
                                    </p:set>
                                    <p:animEffect transition="in" filter="fade">
                                      <p:cBhvr>
                                        <p:cTn id="52" dur="500"/>
                                        <p:tgtEl>
                                          <p:spTgt spid="27"/>
                                        </p:tgtEl>
                                      </p:cBhvr>
                                    </p:animEffect>
                                  </p:childTnLst>
                                </p:cTn>
                              </p:par>
                              <p:par>
                                <p:cTn id="53" presetID="10" presetClass="entr" presetSubtype="0" fill="hold" nodeType="withEffect">
                                  <p:stCondLst>
                                    <p:cond delay="0"/>
                                  </p:stCondLst>
                                  <p:childTnLst>
                                    <p:set>
                                      <p:cBhvr>
                                        <p:cTn id="54" dur="1" fill="hold">
                                          <p:stCondLst>
                                            <p:cond delay="0"/>
                                          </p:stCondLst>
                                        </p:cTn>
                                        <p:tgtEl>
                                          <p:spTgt spid="28"/>
                                        </p:tgtEl>
                                        <p:attrNameLst>
                                          <p:attrName>style.visibility</p:attrName>
                                        </p:attrNameLst>
                                      </p:cBhvr>
                                      <p:to>
                                        <p:strVal val="visible"/>
                                      </p:to>
                                    </p:set>
                                    <p:animEffect transition="in" filter="fade">
                                      <p:cBhvr>
                                        <p:cTn id="55"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5" grpId="0"/>
      <p:bldP spid="17" grpId="0" animBg="1"/>
      <p:bldP spid="19" grpId="0"/>
      <p:bldP spid="20" grpId="0"/>
      <p:bldP spid="22" grpId="0"/>
      <p:bldP spid="24" grpId="0"/>
      <p:bldP spid="2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1077" y="1698997"/>
            <a:ext cx="11424745" cy="4733334"/>
          </a:xfrm>
        </p:spPr>
        <p:txBody>
          <a:bodyPr>
            <a:normAutofit/>
          </a:bodyPr>
          <a:lstStyle/>
          <a:p>
            <a:pPr algn="r" rtl="1">
              <a:buClrTx/>
            </a:pPr>
            <a:r>
              <a:rPr lang="fa-IR" sz="2000" dirty="0" smtClean="0">
                <a:cs typeface="B Titr" pitchFamily="2" charset="-78"/>
              </a:rPr>
              <a:t>تابع دیراک</a:t>
            </a:r>
            <a:endParaRPr lang="fa-IR" sz="2000" dirty="0">
              <a:cs typeface="B Titr" pitchFamily="2" charset="-78"/>
            </a:endParaRPr>
          </a:p>
          <a:p>
            <a:endParaRPr lang="fa-IR" sz="2000" dirty="0">
              <a:cs typeface="B Nazanin" pitchFamily="2" charset="-78"/>
            </a:endParaRPr>
          </a:p>
          <a:p>
            <a:endParaRPr lang="fa-IR" sz="2000" dirty="0" smtClean="0">
              <a:cs typeface="B Nazanin" pitchFamily="2" charset="-78"/>
            </a:endParaRPr>
          </a:p>
          <a:p>
            <a:pPr algn="r" rtl="1">
              <a:buClrTx/>
            </a:pPr>
            <a:r>
              <a:rPr lang="fa-IR" sz="2000" dirty="0" smtClean="0">
                <a:cs typeface="B Titr" pitchFamily="2" charset="-78"/>
              </a:rPr>
              <a:t>خواص مخلوط با توجه به تابع هویساید</a:t>
            </a:r>
            <a:endParaRPr lang="fa-IR" sz="2000" dirty="0">
              <a:cs typeface="B Titr" pitchFamily="2" charset="-78"/>
            </a:endParaRPr>
          </a:p>
          <a:p>
            <a:endParaRPr lang="fa-IR" sz="2000" dirty="0">
              <a:cs typeface="B Nazanin" pitchFamily="2" charset="-78"/>
            </a:endParaRPr>
          </a:p>
          <a:p>
            <a:pPr>
              <a:buClrTx/>
            </a:pPr>
            <a:endParaRPr lang="fa-IR" sz="2000" dirty="0" smtClean="0">
              <a:cs typeface="B Nazanin" pitchFamily="2" charset="-78"/>
            </a:endParaRPr>
          </a:p>
          <a:p>
            <a:pPr marL="0" indent="0" algn="l">
              <a:buClrTx/>
              <a:buNone/>
            </a:pPr>
            <a:r>
              <a:rPr lang="fa-IR" sz="2000" dirty="0" smtClean="0">
                <a:cs typeface="B Nazanin" pitchFamily="2" charset="-78"/>
              </a:rPr>
              <a:t> </a:t>
            </a:r>
            <a:endParaRPr lang="fa-IR" sz="2000" dirty="0">
              <a:cs typeface="B Nazanin" pitchFamily="2" charset="-78"/>
            </a:endParaRPr>
          </a:p>
          <a:p>
            <a:pPr>
              <a:buClrTx/>
              <a:buFont typeface="Wingdings" pitchFamily="2" charset="2"/>
              <a:buChar char="Ø"/>
            </a:pPr>
            <a:endParaRPr lang="fa-IR" dirty="0" smtClean="0">
              <a:cs typeface="B Nazanin" pitchFamily="2" charset="-78"/>
            </a:endParaRPr>
          </a:p>
          <a:p>
            <a:pPr>
              <a:buClrTx/>
              <a:buFont typeface="Wingdings" pitchFamily="2" charset="2"/>
              <a:buChar char="Ø"/>
            </a:pPr>
            <a:endParaRPr lang="en-US" dirty="0">
              <a:cs typeface="B Nazanin" pitchFamily="2" charset="-78"/>
            </a:endParaRPr>
          </a:p>
        </p:txBody>
      </p:sp>
      <p:sp>
        <p:nvSpPr>
          <p:cNvPr id="2" name="Title 1"/>
          <p:cNvSpPr>
            <a:spLocks noGrp="1"/>
          </p:cNvSpPr>
          <p:nvPr>
            <p:ph type="title"/>
          </p:nvPr>
        </p:nvSpPr>
        <p:spPr>
          <a:xfrm>
            <a:off x="8560677" y="756746"/>
            <a:ext cx="3258207" cy="651641"/>
          </a:xfrm>
        </p:spPr>
        <p:txBody>
          <a:bodyPr>
            <a:normAutofit/>
          </a:bodyPr>
          <a:lstStyle/>
          <a:p>
            <a:pPr algn="r"/>
            <a:r>
              <a:rPr lang="fa-IR" sz="2400" dirty="0" smtClean="0">
                <a:solidFill>
                  <a:srgbClr val="FF0000"/>
                </a:solidFill>
                <a:cs typeface="B Titr" panose="00000700000000000000" pitchFamily="2" charset="-78"/>
              </a:rPr>
              <a:t>روش سطوح هم تراز</a:t>
            </a:r>
            <a:endParaRPr lang="en-US" sz="1100" b="1" dirty="0">
              <a:solidFill>
                <a:srgbClr val="FF0000"/>
              </a:solidFill>
              <a:latin typeface="Times New Roman" panose="02020603050405020304" pitchFamily="18" charset="0"/>
              <a:ea typeface="+mn-ea"/>
              <a:cs typeface="Titr" pitchFamily="2" charset="-78"/>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1187736380"/>
              </p:ext>
            </p:extLst>
          </p:nvPr>
        </p:nvGraphicFramePr>
        <p:xfrm>
          <a:off x="363491" y="1950219"/>
          <a:ext cx="3028951" cy="995363"/>
        </p:xfrm>
        <a:graphic>
          <a:graphicData uri="http://schemas.openxmlformats.org/presentationml/2006/ole">
            <mc:AlternateContent xmlns:mc="http://schemas.openxmlformats.org/markup-compatibility/2006">
              <mc:Choice xmlns:v="urn:schemas-microsoft-com:vml" Requires="v">
                <p:oleObj spid="_x0000_s5161" name="Equation" r:id="rId3" imgW="2108200" imgH="685800" progId="Equation.DSMT4">
                  <p:embed/>
                </p:oleObj>
              </mc:Choice>
              <mc:Fallback>
                <p:oleObj name="Equation" r:id="rId3" imgW="2108200" imgH="6858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3491" y="1950219"/>
                        <a:ext cx="3028951" cy="99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582648259"/>
              </p:ext>
            </p:extLst>
          </p:nvPr>
        </p:nvGraphicFramePr>
        <p:xfrm>
          <a:off x="562016" y="3936408"/>
          <a:ext cx="2260600" cy="822325"/>
        </p:xfrm>
        <a:graphic>
          <a:graphicData uri="http://schemas.openxmlformats.org/presentationml/2006/ole">
            <mc:AlternateContent xmlns:mc="http://schemas.openxmlformats.org/markup-compatibility/2006">
              <mc:Choice xmlns:v="urn:schemas-microsoft-com:vml" Requires="v">
                <p:oleObj spid="_x0000_s5162" name="Equation" r:id="rId5" imgW="1333500" imgH="482600" progId="Equation.DSMT4">
                  <p:embed/>
                </p:oleObj>
              </mc:Choice>
              <mc:Fallback>
                <p:oleObj name="Equation" r:id="rId5" imgW="1333500" imgH="482600" progId="Equation.DSMT4">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62016" y="3936408"/>
                        <a:ext cx="22606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0" name="Right Arrow 29"/>
          <p:cNvSpPr/>
          <p:nvPr/>
        </p:nvSpPr>
        <p:spPr>
          <a:xfrm>
            <a:off x="3258667" y="4194827"/>
            <a:ext cx="2384096" cy="305484"/>
          </a:xfrm>
          <a:prstGeom prst="rightArrow">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prstClr val="black"/>
              </a:solidFill>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1327644660"/>
              </p:ext>
            </p:extLst>
          </p:nvPr>
        </p:nvGraphicFramePr>
        <p:xfrm>
          <a:off x="5912837" y="3690330"/>
          <a:ext cx="3729039" cy="1682750"/>
        </p:xfrm>
        <a:graphic>
          <a:graphicData uri="http://schemas.openxmlformats.org/presentationml/2006/ole">
            <mc:AlternateContent xmlns:mc="http://schemas.openxmlformats.org/markup-compatibility/2006">
              <mc:Choice xmlns:v="urn:schemas-microsoft-com:vml" Requires="v">
                <p:oleObj spid="_x0000_s5163" name="Equation" r:id="rId7" imgW="2438400" imgH="1117600" progId="Equation.DSMT4">
                  <p:embed/>
                </p:oleObj>
              </mc:Choice>
              <mc:Fallback>
                <p:oleObj name="Equation" r:id="rId7" imgW="2438400" imgH="1117600" progId="Equation.DSMT4">
                  <p:embed/>
                  <p:pic>
                    <p:nvPicPr>
                      <p:cNvPr id="0" name="Object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912837" y="3690330"/>
                        <a:ext cx="3729039" cy="168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796998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0"/>
                                        </p:tgtEl>
                                        <p:attrNameLst>
                                          <p:attrName>style.visibility</p:attrName>
                                        </p:attrNameLst>
                                      </p:cBhvr>
                                      <p:to>
                                        <p:strVal val="visible"/>
                                      </p:to>
                                    </p:set>
                                    <p:animEffect transition="in" filter="fade">
                                      <p:cBhvr>
                                        <p:cTn id="13" dur="500"/>
                                        <p:tgtEl>
                                          <p:spTgt spid="30"/>
                                        </p:tgtEl>
                                      </p:cBhvr>
                                    </p:animEffect>
                                  </p:childTnLst>
                                </p:cTn>
                              </p:par>
                              <p:par>
                                <p:cTn id="14" presetID="10" presetClass="entr" presetSubtype="0" fill="hold"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559171"/>
            <a:ext cx="10972800" cy="4765431"/>
          </a:xfrm>
        </p:spPr>
        <p:txBody>
          <a:bodyPr>
            <a:normAutofit fontScale="77500" lnSpcReduction="20000"/>
          </a:bodyPr>
          <a:lstStyle/>
          <a:p>
            <a:pPr marL="457200" lvl="0" indent="-457200" algn="just" rtl="1">
              <a:lnSpc>
                <a:spcPct val="170000"/>
              </a:lnSpc>
              <a:buClrTx/>
              <a:buFont typeface="+mj-lt"/>
              <a:buAutoNum type="arabicPeriod"/>
            </a:pPr>
            <a:r>
              <a:rPr lang="fa-IR" sz="2200" dirty="0">
                <a:cs typeface="B Titr" pitchFamily="2" charset="-78"/>
              </a:rPr>
              <a:t>تعیین میدان‌های برداری و اسکالر برای مسئله جریان چند فازی که شامل </a:t>
            </a:r>
            <a:r>
              <a:rPr lang="fa-IR" sz="2200" dirty="0" smtClean="0">
                <a:cs typeface="B Titr" pitchFamily="2" charset="-78"/>
              </a:rPr>
              <a:t>                              </a:t>
            </a:r>
            <a:r>
              <a:rPr lang="en-US" sz="2200" dirty="0" smtClean="0">
                <a:cs typeface="B Titr" pitchFamily="2" charset="-78"/>
              </a:rPr>
              <a:t> </a:t>
            </a:r>
            <a:r>
              <a:rPr lang="fa-IR" sz="2200" dirty="0" smtClean="0">
                <a:cs typeface="B Titr" pitchFamily="2" charset="-78"/>
              </a:rPr>
              <a:t>    می‌شود</a:t>
            </a:r>
            <a:r>
              <a:rPr lang="fa-IR" sz="2200" dirty="0">
                <a:cs typeface="B Titr" pitchFamily="2" charset="-78"/>
              </a:rPr>
              <a:t>. توجه شود که فشار استفاده شده در حلگر حجم سیال اپن فوم، با توجه به این‌که چه ورژنی باشد، می‌تواند فشار کل و یا فشار </a:t>
            </a:r>
            <a:r>
              <a:rPr lang="fa-IR" sz="2200" dirty="0" smtClean="0">
                <a:cs typeface="B Titr" pitchFamily="2" charset="-78"/>
              </a:rPr>
              <a:t>دینامیکی </a:t>
            </a:r>
            <a:r>
              <a:rPr lang="en-US" sz="2200" dirty="0" smtClean="0">
                <a:cs typeface="B Titr" pitchFamily="2" charset="-78"/>
              </a:rPr>
              <a:t> </a:t>
            </a:r>
            <a:r>
              <a:rPr lang="fa-IR" sz="2200" dirty="0" smtClean="0">
                <a:cs typeface="B Titr" pitchFamily="2" charset="-78"/>
              </a:rPr>
              <a:t>باشد </a:t>
            </a:r>
            <a:r>
              <a:rPr lang="fa-IR" sz="2200" dirty="0">
                <a:cs typeface="B Titr" pitchFamily="2" charset="-78"/>
              </a:rPr>
              <a:t>که </a:t>
            </a:r>
            <a:r>
              <a:rPr lang="en-US" sz="2200" dirty="0">
                <a:cs typeface="B Titr" pitchFamily="2" charset="-78"/>
              </a:rPr>
              <a:t> </a:t>
            </a:r>
            <a:r>
              <a:rPr lang="fa-IR" sz="2200" dirty="0" smtClean="0">
                <a:cs typeface="B Titr" pitchFamily="2" charset="-78"/>
              </a:rPr>
              <a:t>                  که </a:t>
            </a:r>
            <a:r>
              <a:rPr lang="en-US" sz="2200" dirty="0">
                <a:latin typeface="Times New Roman" pitchFamily="18" charset="0"/>
                <a:cs typeface="B Titr" pitchFamily="2" charset="-78"/>
              </a:rPr>
              <a:t>h</a:t>
            </a:r>
            <a:r>
              <a:rPr lang="fa-IR" sz="2200" dirty="0">
                <a:cs typeface="B Titr" pitchFamily="2" charset="-78"/>
              </a:rPr>
              <a:t> ارتفاع سیال است. علت استفاده از  جلوگیری از هرگونه تغییر ناگهانی در فشار روی مرزها برای مسائل هیدرو استاتیکی است. </a:t>
            </a:r>
            <a:endParaRPr lang="fa-IR" sz="2200" dirty="0" smtClean="0">
              <a:cs typeface="B Titr" pitchFamily="2" charset="-78"/>
            </a:endParaRPr>
          </a:p>
          <a:p>
            <a:pPr marL="457200" lvl="0" indent="-457200" algn="just" rtl="1">
              <a:lnSpc>
                <a:spcPct val="170000"/>
              </a:lnSpc>
              <a:buClrTx/>
              <a:buFont typeface="+mj-lt"/>
              <a:buAutoNum type="arabicPeriod"/>
            </a:pPr>
            <a:r>
              <a:rPr lang="fa-IR" sz="2200" dirty="0" smtClean="0">
                <a:cs typeface="B Titr" pitchFamily="2" charset="-78"/>
              </a:rPr>
              <a:t>مقداردهی </a:t>
            </a:r>
            <a:r>
              <a:rPr lang="fa-IR" sz="2200" dirty="0">
                <a:cs typeface="B Titr" pitchFamily="2" charset="-78"/>
              </a:rPr>
              <a:t>اولیه ترم‌های عددی، مقدار دهی مجدد تابع مجموع سطح و محاسبه مقدار اولیه تابع های هویساید و دیراک.</a:t>
            </a:r>
            <a:endParaRPr lang="en-US" sz="2200" dirty="0">
              <a:cs typeface="B Titr" pitchFamily="2" charset="-78"/>
            </a:endParaRPr>
          </a:p>
          <a:p>
            <a:pPr marL="457200" lvl="0" indent="-457200" algn="just" rtl="1">
              <a:lnSpc>
                <a:spcPct val="170000"/>
              </a:lnSpc>
              <a:buClrTx/>
              <a:buFont typeface="+mj-lt"/>
              <a:buAutoNum type="arabicPeriod"/>
            </a:pPr>
            <a:r>
              <a:rPr lang="fa-IR" sz="2200" dirty="0">
                <a:cs typeface="B Titr" pitchFamily="2" charset="-78"/>
              </a:rPr>
              <a:t>شروع حلقه زمان با اصلاح سطح مشترک و کسر حجمی در مرزها (در صورت لزوم)</a:t>
            </a:r>
            <a:endParaRPr lang="en-US" sz="2200" dirty="0">
              <a:cs typeface="B Titr" pitchFamily="2" charset="-78"/>
            </a:endParaRPr>
          </a:p>
          <a:p>
            <a:pPr marL="457200" lvl="0" indent="-457200" algn="just" rtl="1">
              <a:lnSpc>
                <a:spcPct val="170000"/>
              </a:lnSpc>
              <a:buClrTx/>
              <a:buFont typeface="+mj-lt"/>
              <a:buAutoNum type="arabicPeriod"/>
            </a:pPr>
            <a:r>
              <a:rPr lang="fa-IR" sz="2200" dirty="0">
                <a:cs typeface="B Titr" pitchFamily="2" charset="-78"/>
              </a:rPr>
              <a:t>حل معادله کسر حجمی جابه جایی (معادله (2)) و تصحیح مقادیر </a:t>
            </a:r>
            <a:r>
              <a:rPr lang="en-US" sz="2200" dirty="0">
                <a:cs typeface="B Titr" pitchFamily="2" charset="-78"/>
              </a:rPr>
              <a:t> </a:t>
            </a:r>
            <a:r>
              <a:rPr lang="fa-IR" sz="2200" dirty="0">
                <a:cs typeface="B Titr" pitchFamily="2" charset="-78"/>
              </a:rPr>
              <a:t>برای شرایط مرزی</a:t>
            </a:r>
            <a:endParaRPr lang="en-US" sz="2200" dirty="0">
              <a:cs typeface="B Titr" pitchFamily="2" charset="-78"/>
            </a:endParaRPr>
          </a:p>
          <a:p>
            <a:pPr marL="457200" lvl="0" indent="-457200" algn="r" rtl="1">
              <a:lnSpc>
                <a:spcPct val="170000"/>
              </a:lnSpc>
              <a:buClrTx/>
              <a:buFont typeface="+mj-lt"/>
              <a:buAutoNum type="arabicPeriod"/>
            </a:pPr>
            <a:r>
              <a:rPr lang="fa-IR" sz="2200" dirty="0">
                <a:cs typeface="B Titr" pitchFamily="2" charset="-78"/>
              </a:rPr>
              <a:t>مقداردهی مجدد تابع مجموع سطح با استفاده از معادله </a:t>
            </a:r>
            <a:r>
              <a:rPr lang="fa-IR" sz="2200" dirty="0" smtClean="0">
                <a:cs typeface="B Titr" pitchFamily="2" charset="-78"/>
              </a:rPr>
              <a:t>بازیابی به </a:t>
            </a:r>
            <a:r>
              <a:rPr lang="fa-IR" sz="2200" dirty="0">
                <a:cs typeface="B Titr" pitchFamily="2" charset="-78"/>
              </a:rPr>
              <a:t>منظور به دست آوردن تابع فاصله علامت و تصحیح سطح مشترک در مرزها. سپس محاسبه مقدار جدید تابع هویساید، تابع دیراک و انحنای سطح مشترک.</a:t>
            </a:r>
            <a:endParaRPr lang="en-US" sz="2200" dirty="0">
              <a:cs typeface="B Titr" pitchFamily="2" charset="-78"/>
            </a:endParaRPr>
          </a:p>
          <a:p>
            <a:pPr marL="457200" lvl="0" indent="-457200" algn="r" rtl="1">
              <a:lnSpc>
                <a:spcPct val="170000"/>
              </a:lnSpc>
              <a:buClrTx/>
              <a:buFont typeface="+mj-lt"/>
              <a:buAutoNum type="arabicPeriod"/>
            </a:pPr>
            <a:r>
              <a:rPr lang="fa-IR" sz="2200" dirty="0">
                <a:cs typeface="B Titr" pitchFamily="2" charset="-78"/>
              </a:rPr>
              <a:t>به روز رسانی مجدد خواص فیزیکی مایع و شارها با استفاده از تابع کسر حجمی. </a:t>
            </a:r>
            <a:endParaRPr lang="fa-IR" sz="2200" dirty="0" smtClean="0">
              <a:cs typeface="B Titr" pitchFamily="2" charset="-78"/>
            </a:endParaRPr>
          </a:p>
          <a:p>
            <a:pPr marL="457200" lvl="0" indent="-457200" algn="r" rtl="1">
              <a:lnSpc>
                <a:spcPct val="170000"/>
              </a:lnSpc>
              <a:buClrTx/>
              <a:buFont typeface="+mj-lt"/>
              <a:buAutoNum type="arabicPeriod"/>
            </a:pPr>
            <a:r>
              <a:rPr lang="fa-IR" sz="2200" dirty="0" smtClean="0">
                <a:cs typeface="B Titr" pitchFamily="2" charset="-78"/>
              </a:rPr>
              <a:t>حل </a:t>
            </a:r>
            <a:r>
              <a:rPr lang="fa-IR" sz="2200" dirty="0">
                <a:cs typeface="B Titr" pitchFamily="2" charset="-78"/>
              </a:rPr>
              <a:t>دستگاه معادلات ناویر استکوس با استفاده از یکی از روش­های کوپل سرعت و فشار مانند</a:t>
            </a:r>
            <a:r>
              <a:rPr lang="en-US" sz="2200" dirty="0">
                <a:latin typeface="Times New Roman" pitchFamily="18" charset="0"/>
                <a:cs typeface="B Titr" pitchFamily="2" charset="-78"/>
              </a:rPr>
              <a:t>PISO</a:t>
            </a:r>
            <a:r>
              <a:rPr lang="en-US" sz="2200" dirty="0">
                <a:cs typeface="B Titr" pitchFamily="2" charset="-78"/>
              </a:rPr>
              <a:t> </a:t>
            </a:r>
            <a:r>
              <a:rPr lang="fa-IR" sz="2200" dirty="0">
                <a:cs typeface="B Titr" pitchFamily="2" charset="-78"/>
              </a:rPr>
              <a:t>و یا </a:t>
            </a:r>
            <a:r>
              <a:rPr lang="en-US" sz="2200" dirty="0">
                <a:latin typeface="Times New Roman" pitchFamily="18" charset="0"/>
                <a:cs typeface="B Titr" pitchFamily="2" charset="-78"/>
              </a:rPr>
              <a:t>PIMPLE</a:t>
            </a:r>
            <a:r>
              <a:rPr lang="en-US" sz="2200" dirty="0">
                <a:cs typeface="B Titr" pitchFamily="2" charset="-78"/>
              </a:rPr>
              <a:t> </a:t>
            </a:r>
          </a:p>
          <a:p>
            <a:pPr marL="457200" lvl="0" indent="-457200" algn="r" rtl="1">
              <a:lnSpc>
                <a:spcPct val="170000"/>
              </a:lnSpc>
              <a:buClrTx/>
              <a:buFont typeface="+mj-lt"/>
              <a:buAutoNum type="arabicPeriod"/>
            </a:pPr>
            <a:r>
              <a:rPr lang="fa-IR" sz="2200" dirty="0">
                <a:cs typeface="B Titr" pitchFamily="2" charset="-78"/>
              </a:rPr>
              <a:t>انتقال به مرحله بعدی زمان (شروع از 3</a:t>
            </a:r>
            <a:r>
              <a:rPr lang="fa-IR" sz="2200" dirty="0" smtClean="0">
                <a:cs typeface="B Titr" pitchFamily="2" charset="-78"/>
              </a:rPr>
              <a:t>).</a:t>
            </a:r>
            <a:endParaRPr lang="en-US" sz="2200" dirty="0">
              <a:cs typeface="B Titr" pitchFamily="2" charset="-78"/>
            </a:endParaRPr>
          </a:p>
        </p:txBody>
      </p:sp>
      <p:sp>
        <p:nvSpPr>
          <p:cNvPr id="2" name="Title 1"/>
          <p:cNvSpPr>
            <a:spLocks noGrp="1"/>
          </p:cNvSpPr>
          <p:nvPr>
            <p:ph type="title"/>
          </p:nvPr>
        </p:nvSpPr>
        <p:spPr>
          <a:xfrm>
            <a:off x="617282" y="368567"/>
            <a:ext cx="10972800" cy="655789"/>
          </a:xfrm>
        </p:spPr>
        <p:txBody>
          <a:bodyPr/>
          <a:lstStyle/>
          <a:p>
            <a:pPr algn="r"/>
            <a:r>
              <a:rPr lang="fa-IR" sz="2400" b="1" dirty="0" smtClean="0">
                <a:solidFill>
                  <a:srgbClr val="FF0000"/>
                </a:solidFill>
                <a:cs typeface="B Titr" pitchFamily="2" charset="-78"/>
              </a:rPr>
              <a:t>الگوریتم حل روش ترکیبی حجم سیال و سطوح همتراز</a:t>
            </a:r>
            <a:endParaRPr lang="en-US" sz="2400" b="1" dirty="0">
              <a:solidFill>
                <a:srgbClr val="FF0000"/>
              </a:solidFill>
              <a:latin typeface="+mn-lt"/>
              <a:ea typeface="+mn-ea"/>
              <a:cs typeface="B Titr" pitchFamily="2" charset="-78"/>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2184663731"/>
              </p:ext>
            </p:extLst>
          </p:nvPr>
        </p:nvGraphicFramePr>
        <p:xfrm>
          <a:off x="3957145" y="1705014"/>
          <a:ext cx="1609093" cy="281441"/>
        </p:xfrm>
        <a:graphic>
          <a:graphicData uri="http://schemas.openxmlformats.org/presentationml/2006/ole">
            <mc:AlternateContent xmlns:mc="http://schemas.openxmlformats.org/markup-compatibility/2006">
              <mc:Choice xmlns:v="urn:schemas-microsoft-com:vml" Requires="v">
                <p:oleObj spid="_x0000_s6182" name="Equation" r:id="rId3" imgW="1612800" imgH="241200" progId="Equation.DSMT4">
                  <p:embed/>
                </p:oleObj>
              </mc:Choice>
              <mc:Fallback>
                <p:oleObj name="Equation" r:id="rId3" imgW="1612800" imgH="241200" progId="Equation.DSMT4">
                  <p:embed/>
                  <p:pic>
                    <p:nvPicPr>
                      <p:cNvPr id="0" name=""/>
                      <p:cNvPicPr/>
                      <p:nvPr/>
                    </p:nvPicPr>
                    <p:blipFill>
                      <a:blip r:embed="rId4"/>
                      <a:stretch>
                        <a:fillRect/>
                      </a:stretch>
                    </p:blipFill>
                    <p:spPr>
                      <a:xfrm>
                        <a:off x="3957145" y="1705014"/>
                        <a:ext cx="1609093" cy="281441"/>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4221583965"/>
              </p:ext>
            </p:extLst>
          </p:nvPr>
        </p:nvGraphicFramePr>
        <p:xfrm>
          <a:off x="377444" y="2010487"/>
          <a:ext cx="628045" cy="322810"/>
        </p:xfrm>
        <a:graphic>
          <a:graphicData uri="http://schemas.openxmlformats.org/presentationml/2006/ole">
            <mc:AlternateContent xmlns:mc="http://schemas.openxmlformats.org/markup-compatibility/2006">
              <mc:Choice xmlns:v="urn:schemas-microsoft-com:vml" Requires="v">
                <p:oleObj spid="_x0000_s6183" name="Equation" r:id="rId5" imgW="253800" imgH="241200" progId="Equation.DSMT4">
                  <p:embed/>
                </p:oleObj>
              </mc:Choice>
              <mc:Fallback>
                <p:oleObj name="Equation" r:id="rId5" imgW="253800" imgH="241200" progId="Equation.DSMT4">
                  <p:embed/>
                  <p:pic>
                    <p:nvPicPr>
                      <p:cNvPr id="0" name=""/>
                      <p:cNvPicPr/>
                      <p:nvPr/>
                    </p:nvPicPr>
                    <p:blipFill>
                      <a:blip r:embed="rId6"/>
                      <a:stretch>
                        <a:fillRect/>
                      </a:stretch>
                    </p:blipFill>
                    <p:spPr>
                      <a:xfrm>
                        <a:off x="377444" y="2010487"/>
                        <a:ext cx="628045" cy="32281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098176587"/>
              </p:ext>
            </p:extLst>
          </p:nvPr>
        </p:nvGraphicFramePr>
        <p:xfrm>
          <a:off x="1925889" y="1994722"/>
          <a:ext cx="1336480" cy="338575"/>
        </p:xfrm>
        <a:graphic>
          <a:graphicData uri="http://schemas.openxmlformats.org/presentationml/2006/ole">
            <mc:AlternateContent xmlns:mc="http://schemas.openxmlformats.org/markup-compatibility/2006">
              <mc:Choice xmlns:v="urn:schemas-microsoft-com:vml" Requires="v">
                <p:oleObj spid="_x0000_s6184" name="Equation" r:id="rId7" imgW="952200" imgH="241200" progId="Equation.DSMT4">
                  <p:embed/>
                </p:oleObj>
              </mc:Choice>
              <mc:Fallback>
                <p:oleObj name="Equation" r:id="rId7" imgW="952200" imgH="241200" progId="Equation.DSMT4">
                  <p:embed/>
                  <p:pic>
                    <p:nvPicPr>
                      <p:cNvPr id="0" name=""/>
                      <p:cNvPicPr/>
                      <p:nvPr/>
                    </p:nvPicPr>
                    <p:blipFill>
                      <a:blip r:embed="rId8"/>
                      <a:stretch>
                        <a:fillRect/>
                      </a:stretch>
                    </p:blipFill>
                    <p:spPr>
                      <a:xfrm>
                        <a:off x="1925889" y="1994722"/>
                        <a:ext cx="1336480" cy="338575"/>
                      </a:xfrm>
                      <a:prstGeom prst="rect">
                        <a:avLst/>
                      </a:prstGeom>
                    </p:spPr>
                  </p:pic>
                </p:oleObj>
              </mc:Fallback>
            </mc:AlternateContent>
          </a:graphicData>
        </a:graphic>
      </p:graphicFrame>
    </p:spTree>
    <p:extLst>
      <p:ext uri="{BB962C8B-B14F-4D97-AF65-F5344CB8AC3E}">
        <p14:creationId xmlns:p14="http://schemas.microsoft.com/office/powerpoint/2010/main" val="421741538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1702</TotalTime>
  <Words>846</Words>
  <Application>Microsoft Office PowerPoint</Application>
  <PresentationFormat>Custom</PresentationFormat>
  <Paragraphs>101</Paragraphs>
  <Slides>15</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Concourse</vt:lpstr>
      <vt:lpstr>Equation</vt:lpstr>
      <vt:lpstr>PowerPoint Presentation</vt:lpstr>
      <vt:lpstr>مقدمه</vt:lpstr>
      <vt:lpstr>PowerPoint Presentation</vt:lpstr>
      <vt:lpstr>روش حجم سیال</vt:lpstr>
      <vt:lpstr>حل عددی جریان دوفازی</vt:lpstr>
      <vt:lpstr>روش حجم سیال</vt:lpstr>
      <vt:lpstr>روش سطوح هم تراز</vt:lpstr>
      <vt:lpstr>روش سطوح هم تراز</vt:lpstr>
      <vt:lpstr>الگوریتم حل روش ترکیبی حجم سیال و سطوح همتراز</vt:lpstr>
      <vt:lpstr> مقایسه حلگر interFoam و InterCLSVOFFoam</vt:lpstr>
      <vt:lpstr> توانمندی های حلگر InterCLSVOFFoam</vt:lpstr>
      <vt:lpstr>PowerPoint Presentation</vt:lpstr>
      <vt:lpstr>PowerPoint Presentation</vt:lpstr>
      <vt:lpstr>PowerPoint Presentation</vt:lpstr>
      <vt:lpstr>الزامات</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بسمه تعالی  بررسی  تجربی و عددی انتقال حرارت جریان نانو­سیال در چاه حرارتی مماسی  سیدضیاالدین میری استاد راهنما :  دکتر اشجعی</dc:title>
  <dc:creator>armin</dc:creator>
  <cp:lastModifiedBy>ghadak</cp:lastModifiedBy>
  <cp:revision>264</cp:revision>
  <dcterms:created xsi:type="dcterms:W3CDTF">2010-08-02T12:59:59Z</dcterms:created>
  <dcterms:modified xsi:type="dcterms:W3CDTF">2015-07-29T06:06:17Z</dcterms:modified>
</cp:coreProperties>
</file>