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008" r:id="rId2"/>
    <p:sldMasterId id="2147484021" r:id="rId3"/>
  </p:sldMasterIdLst>
  <p:notesMasterIdLst>
    <p:notesMasterId r:id="rId17"/>
  </p:notesMasterIdLst>
  <p:handoutMasterIdLst>
    <p:handoutMasterId r:id="rId18"/>
  </p:handoutMasterIdLst>
  <p:sldIdLst>
    <p:sldId id="317" r:id="rId4"/>
    <p:sldId id="319" r:id="rId5"/>
    <p:sldId id="318" r:id="rId6"/>
    <p:sldId id="297" r:id="rId7"/>
    <p:sldId id="298" r:id="rId8"/>
    <p:sldId id="300" r:id="rId9"/>
    <p:sldId id="301" r:id="rId10"/>
    <p:sldId id="308" r:id="rId11"/>
    <p:sldId id="309" r:id="rId12"/>
    <p:sldId id="310" r:id="rId13"/>
    <p:sldId id="311" r:id="rId14"/>
    <p:sldId id="312" r:id="rId15"/>
    <p:sldId id="31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957E"/>
    <a:srgbClr val="A5917E"/>
    <a:srgbClr val="C47C40"/>
    <a:srgbClr val="BEB4A6"/>
    <a:srgbClr val="663300"/>
    <a:srgbClr val="6CBDE2"/>
    <a:srgbClr val="FF9900"/>
    <a:srgbClr val="BBC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7513" autoAdjust="0"/>
  </p:normalViewPr>
  <p:slideViewPr>
    <p:cSldViewPr>
      <p:cViewPr>
        <p:scale>
          <a:sx n="70" d="100"/>
          <a:sy n="70" d="100"/>
        </p:scale>
        <p:origin x="-138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C28AB-1987-43C3-83DD-675800F5BE57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2BD5E-9AAE-4675-A579-D3A72341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0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57056-1F29-4AAB-B1DA-FCA2EE98EBC3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0CD9B-5C5A-4409-8697-9C0830863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5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CD9B-5C5A-4409-8697-9C0830863A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6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CD9B-5C5A-4409-8697-9C0830863A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CD9B-5C5A-4409-8697-9C0830863A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CD9B-5C5A-4409-8697-9C0830863A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CD9B-5C5A-4409-8697-9C0830863A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6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CD9B-5C5A-4409-8697-9C0830863A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CD9B-5C5A-4409-8697-9C0830863A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CD9B-5C5A-4409-8697-9C0830863A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6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CD9B-5C5A-4409-8697-9C0830863A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6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CD9B-5C5A-4409-8697-9C0830863A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19550"/>
            <a:ext cx="8839200" cy="55245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95800"/>
            <a:ext cx="8839200" cy="381000"/>
          </a:xfrm>
        </p:spPr>
        <p:txBody>
          <a:bodyPr/>
          <a:lstStyle>
            <a:lvl1pPr marL="0" indent="0" algn="r"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946287B5-A95E-40C9-9BA6-C7E9DEDE9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2CF22-75C5-40B9-B4F2-186190394B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202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3D879-B9CF-47E8-B3BB-EE05450A4B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04568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238E0-02E9-44ED-8BB5-5CFF70AFE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4680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403BE-B2E7-4700-B23D-04D2166825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98305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42C70-1F4E-405B-8722-4553B21598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36200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910D6-FB36-453F-BBAC-E9AA5AC03B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66515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B0B7E-273C-43D2-810D-9AE21B3402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8038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0E5E9-A16E-4D4B-A93D-9B3F3BFFF6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67876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AA8C4-A24D-4EBB-8E4C-6E5C45C25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4795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56E0-C257-4146-8F86-3EBFB7693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52915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12D0261E-73E1-4A99-A3B1-D5800F3CB8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43657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59EF14-DD81-48F5-849D-FC7C53FCF011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0BEF33-79BE-45F3-AB94-478F8FE53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9EF14-DD81-48F5-849D-FC7C53FCF011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BEF33-79BE-45F3-AB94-478F8FE537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9EF14-DD81-48F5-849D-FC7C53FCF011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BEF33-79BE-45F3-AB94-478F8FE537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9EF14-DD81-48F5-849D-FC7C53FCF011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BEF33-79BE-45F3-AB94-478F8FE537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9EF14-DD81-48F5-849D-FC7C53FCF011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BEF33-79BE-45F3-AB94-478F8FE537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9EF14-DD81-48F5-849D-FC7C53FCF011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BEF33-79BE-45F3-AB94-478F8FE537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9EF14-DD81-48F5-849D-FC7C53FCF011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BEF33-79BE-45F3-AB94-478F8FE53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59EF14-DD81-48F5-849D-FC7C53FCF011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BEF33-79BE-45F3-AB94-478F8FE537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59EF14-DD81-48F5-849D-FC7C53FCF011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0BEF33-79BE-45F3-AB94-478F8FE537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9EF14-DD81-48F5-849D-FC7C53FCF011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BEF33-79BE-45F3-AB94-478F8FE53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59EF14-DD81-48F5-849D-FC7C53FCF011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BEF33-79BE-45F3-AB94-478F8FE53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0292B994-A539-4AFD-A1C4-D8B20B116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ransition spd="med">
    <p:fade thruBlk="1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1D110F-3F4E-48D9-B8AA-5D0E825AFDBA}" type="datetime1">
              <a:rPr lang="en-US" smtClean="0"/>
              <a:pPr/>
              <a:t>7/23/2015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 spd="slow">
    <p:pull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ارزیابی عددی عملکرد انواع روش‌های تهویه آلاینده‌ها در یک سالن جوشکاری بزرگ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قنبرعلی شیخ‌زاده، رضا مداحیان، حسن مسعودی‌راد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تیر 94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MarketCode.ir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1" y="76333"/>
            <a:ext cx="1905000" cy="171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00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24000" y="1169067"/>
            <a:ext cx="7566414" cy="46166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indent="-256032" algn="ctr" rtl="1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کانتورهای ‌غلظت برای نرخ تعویض هوای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مختلف در تهویه جابه‌جایی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3470702"/>
            <a:ext cx="75533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ACH=2</a:t>
            </a:r>
            <a:endParaRPr lang="en-US" sz="1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81800" y="3424089"/>
            <a:ext cx="900658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ACH=2.5</a:t>
            </a:r>
            <a:endParaRPr lang="en-US" sz="1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57142" y="5566766"/>
            <a:ext cx="900658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ACH=4.5</a:t>
            </a:r>
            <a:endParaRPr lang="en-US" sz="1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68" y="4698426"/>
            <a:ext cx="767532" cy="162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2743200" cy="15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 descr="F:\Theses\simulate\displacment\displacement2\c in sy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7" b="18760"/>
          <a:stretch/>
        </p:blipFill>
        <p:spPr bwMode="auto">
          <a:xfrm>
            <a:off x="3429000" y="4090886"/>
            <a:ext cx="2743200" cy="15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F:\Theses\simulate\displacment\displacement2 - Copy\c in sum-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7" b="14376"/>
          <a:stretch/>
        </p:blipFill>
        <p:spPr bwMode="auto">
          <a:xfrm>
            <a:off x="5791200" y="1981200"/>
            <a:ext cx="2743200" cy="15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2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نتایج مهم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949356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30" name="Picture 2" descr="F:\Theses\simulate\portable\concer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657600" cy="32516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F:\Theses\simulate\portable\vel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1" b="23441"/>
          <a:stretch/>
        </p:blipFill>
        <p:spPr bwMode="auto">
          <a:xfrm>
            <a:off x="1828800" y="2590800"/>
            <a:ext cx="54864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957297" y="1524000"/>
            <a:ext cx="2424703" cy="4616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algn="ctr" rtl="1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کانتورهای ‌سرعت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41353" y="1519535"/>
            <a:ext cx="6230232" cy="4616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algn="ctr" rtl="1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کانتورهای غلظت در نزدیکی یک هود  با مکش جانبی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تهویه موضعی</a:t>
            </a:r>
          </a:p>
        </p:txBody>
      </p:sp>
    </p:spTree>
    <p:extLst>
      <p:ext uri="{BB962C8B-B14F-4D97-AF65-F5344CB8AC3E}">
        <p14:creationId xmlns:p14="http://schemas.microsoft.com/office/powerpoint/2010/main" val="305418743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400" y="1295400"/>
            <a:ext cx="8305800" cy="3672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9728" algn="r" rtl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fa-IR" sz="2400" b="1" dirty="0">
                <a:cs typeface="B Titr" panose="00000700000000000000" pitchFamily="2" charset="-78"/>
              </a:rPr>
              <a:t>1- نحوه تخمین شرایط نقطه جوشکاری</a:t>
            </a:r>
          </a:p>
          <a:p>
            <a:pPr marL="109728" algn="r" rtl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نحوه به‌کارگیری معادله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SCALAR</a:t>
            </a:r>
            <a:r>
              <a:rPr lang="fa-IR" sz="2400" b="1" dirty="0" smtClean="0">
                <a:cs typeface="B Titr" panose="00000700000000000000" pitchFamily="2" charset="-78"/>
              </a:rPr>
              <a:t> برای غلظت آلاینده جوشکاری</a:t>
            </a:r>
          </a:p>
          <a:p>
            <a:pPr marL="109728" algn="r" rtl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نحوه اعمال یک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UDF</a:t>
            </a:r>
            <a:r>
              <a:rPr lang="fa-IR" sz="2400" b="1" dirty="0" smtClean="0">
                <a:cs typeface="B Titr" panose="00000700000000000000" pitchFamily="2" charset="-78"/>
              </a:rPr>
              <a:t> برای ضریب دیفیوژن برای آلاینده جوشکاری</a:t>
            </a:r>
          </a:p>
          <a:p>
            <a:pPr marL="109728" algn="r" rtl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نحوه اعمال شرایط مرزی</a:t>
            </a:r>
          </a:p>
          <a:p>
            <a:pPr marL="109728" algn="r" rtl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5- نحوه ایجاد پلوم جوشکاری بر اساس انتقال حرارت جابه‌جایی طبیعی و استفاده از حل گام به گام</a:t>
            </a:r>
          </a:p>
          <a:p>
            <a:pPr marL="109728" algn="r" rtl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fa-IR" sz="2400" b="1" dirty="0" smtClean="0">
                <a:cs typeface="B Titr" panose="00000700000000000000" pitchFamily="2" charset="-78"/>
              </a:rPr>
              <a:t>6- نحوه </a:t>
            </a:r>
            <a:r>
              <a:rPr lang="fa-IR" sz="2400" b="1" dirty="0">
                <a:cs typeface="B Titr" panose="00000700000000000000" pitchFamily="2" charset="-78"/>
              </a:rPr>
              <a:t>روند همگرایی حل</a:t>
            </a:r>
          </a:p>
          <a:p>
            <a:pPr marL="109728" algn="r" rtl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7- بررسی و ارزیابی انواع حالات تهویه صنعتی</a:t>
            </a:r>
          </a:p>
          <a:p>
            <a:pPr marL="109728" algn="r" rtl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None/>
            </a:pPr>
            <a:endParaRPr lang="fa-IR" sz="2400" b="1" dirty="0">
              <a:cs typeface="B Titr" panose="00000700000000000000" pitchFamily="2" charset="-78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مستند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57061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360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آشنایی اولیه با مفاهیم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CFD</a:t>
            </a:r>
            <a:r>
              <a:rPr 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خروجی ها در همه نسخه های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TECPLOT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قابل مشاهده است</a:t>
            </a:r>
            <a:endParaRPr lang="en-US" sz="2400" b="1" dirty="0" smtClean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3- آشنایی با انواع روش‌های تهویه صنعتی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آشنایی با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UDF</a:t>
            </a:r>
            <a:r>
              <a:rPr 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نویسی در نرم افزار فلوئنت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آشنایی اولیه با روش‌های انتقال آلاینده‌ها در هوا</a:t>
            </a:r>
          </a:p>
        </p:txBody>
      </p:sp>
    </p:spTree>
    <p:extLst>
      <p:ext uri="{BB962C8B-B14F-4D97-AF65-F5344CB8AC3E}">
        <p14:creationId xmlns:p14="http://schemas.microsoft.com/office/powerpoint/2010/main" val="27457061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algn="just" rtl="1">
              <a:lnSpc>
                <a:spcPct val="150000"/>
              </a:lnSpc>
            </a:pPr>
            <a:r>
              <a:rPr lang="fa-IR" sz="3000" dirty="0">
                <a:cs typeface="B Titr" panose="00000700000000000000" pitchFamily="2" charset="-78"/>
              </a:rPr>
              <a:t>مواجهه افراد با آلاینده‌های تولیدشده در </a:t>
            </a:r>
            <a:r>
              <a:rPr lang="fa-IR" sz="3000" dirty="0" smtClean="0">
                <a:cs typeface="B Titr" panose="00000700000000000000" pitchFamily="2" charset="-78"/>
              </a:rPr>
              <a:t>کارگاه‌ها تابعی </a:t>
            </a:r>
            <a:r>
              <a:rPr lang="fa-IR" sz="3000" dirty="0">
                <a:cs typeface="B Titr" panose="00000700000000000000" pitchFamily="2" charset="-78"/>
              </a:rPr>
              <a:t>از توزیع آلاینده‌ها در فضای داخلی است. بنابراین پی بردن به نحوه توزیع و مقدار غلظت آلاینده‌ها </a:t>
            </a:r>
            <a:r>
              <a:rPr lang="fa-IR" sz="3000" dirty="0" smtClean="0">
                <a:cs typeface="B Titr" panose="00000700000000000000" pitchFamily="2" charset="-78"/>
              </a:rPr>
              <a:t>اهمیت </a:t>
            </a:r>
            <a:r>
              <a:rPr lang="fa-IR" sz="3000" dirty="0">
                <a:cs typeface="B Titr" panose="00000700000000000000" pitchFamily="2" charset="-78"/>
              </a:rPr>
              <a:t>بسیاری داشته که می‌تواند به طراحی یک سیستم تهویه با کیفیت مطلوب منتج شود و به کاهش مواجهه کارگران کمک کند. در همین راستا، </a:t>
            </a:r>
            <a:r>
              <a:rPr lang="fa-IR" sz="3000" dirty="0" smtClean="0">
                <a:cs typeface="B Titr" panose="00000700000000000000" pitchFamily="2" charset="-78"/>
              </a:rPr>
              <a:t>صحت </a:t>
            </a:r>
            <a:r>
              <a:rPr lang="fa-IR" sz="3000" dirty="0">
                <a:cs typeface="B Titr" panose="00000700000000000000" pitchFamily="2" charset="-78"/>
              </a:rPr>
              <a:t>مدل‌سازی و </a:t>
            </a:r>
            <a:r>
              <a:rPr lang="fa-IR" sz="3000" dirty="0" smtClean="0">
                <a:cs typeface="B Titr" panose="00000700000000000000" pitchFamily="2" charset="-78"/>
              </a:rPr>
              <a:t>تخمین پارامترهای </a:t>
            </a:r>
            <a:r>
              <a:rPr lang="fa-IR" sz="3000" dirty="0">
                <a:cs typeface="B Titr" panose="00000700000000000000" pitchFamily="2" charset="-78"/>
              </a:rPr>
              <a:t>جوشکاری </a:t>
            </a:r>
            <a:r>
              <a:rPr lang="fa-IR" sz="3000" dirty="0" smtClean="0">
                <a:cs typeface="B Titr" panose="00000700000000000000" pitchFamily="2" charset="-78"/>
              </a:rPr>
              <a:t>به اعتبار نتایج تا حد زیادی کمک می‌کند. مطالعات</a:t>
            </a:r>
            <a:r>
              <a:rPr lang="fa-IR" sz="3000" dirty="0">
                <a:cs typeface="B Titr" panose="00000700000000000000" pitchFamily="2" charset="-78"/>
              </a:rPr>
              <a:t> </a:t>
            </a:r>
            <a:r>
              <a:rPr lang="fa-IR" sz="3000" dirty="0" smtClean="0">
                <a:cs typeface="B Titr" panose="00000700000000000000" pitchFamily="2" charset="-78"/>
              </a:rPr>
              <a:t>نشان می‌دهد که پیچیدگی‌های </a:t>
            </a:r>
            <a:r>
              <a:rPr lang="fa-IR" sz="3000" dirty="0">
                <a:cs typeface="B Titr" panose="00000700000000000000" pitchFamily="2" charset="-78"/>
              </a:rPr>
              <a:t>فرایندهای جوشکاری باعث شده تا اکثر پژوهش‌ها در زمینه مدل‌سازی جوشکاری از دقت کافی برخوردار نبوده و یا اطلاعات صحیحی از چگونگی در نظر گرفتن فرضیات (در مورد تقریب شار گرمایی، شار آلاینده و ابعاد نقطه جوشکاری) ارائه ندهند</a:t>
            </a:r>
            <a:r>
              <a:rPr lang="fa-IR" sz="3000" dirty="0" smtClean="0">
                <a:cs typeface="B Titr" panose="00000700000000000000" pitchFamily="2" charset="-78"/>
              </a:rPr>
              <a:t>.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475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 fontScale="92500"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روش‌های مختلفی برای دفع آلاینده‌های جوشکاری از فضای کارگاه استفاده می‌شوند. 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برای شبیه‌سازی غلظت آلاینده از معادله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SCALAR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استفاده شده است. در همین راستا باید یک ضریب دیفیوژن مناسب برای پخش ذرات در نظر گرفته شود.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نحوه </a:t>
            </a:r>
            <a:r>
              <a:rPr lang="fa-IR" sz="2400" dirty="0" smtClean="0">
                <a:cs typeface="B Titr" panose="00000700000000000000" pitchFamily="2" charset="-78"/>
              </a:rPr>
              <a:t>تشکیل پلوم جوشکاری در توزیع غلظت و تهویه تأثیرگذار است. برای تشکیل پلوم از جریان طبیعی تشکیل شده به‌واسطه شار گرمایی نقطه جوشکاری بهره برده شده است.</a:t>
            </a:r>
            <a:endParaRPr lang="fa-IR" sz="2400" dirty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مقالات مستخرج از اين كد، يك مقاله علمي پژوهشي و یک مقاله كنفرانسي بوده است.</a:t>
            </a:r>
            <a:endParaRPr lang="en-US" sz="2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04217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Picture 27" descr="F:\Theses\simulate\displacment\vector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79" y="2197419"/>
            <a:ext cx="2828925" cy="2519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Picture 28" descr="F:\Theses\simulate\displacment\displacement2\Drawing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1"/>
          <a:stretch/>
        </p:blipFill>
        <p:spPr bwMode="auto">
          <a:xfrm>
            <a:off x="5438362" y="2265680"/>
            <a:ext cx="2927985" cy="245872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295400" y="1355806"/>
            <a:ext cx="6477000" cy="83099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365760" indent="-256032" algn="ct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>
                <a:solidFill>
                  <a:srgbClr val="0000FF"/>
                </a:solidFill>
                <a:cs typeface="B Titr" panose="00000700000000000000" pitchFamily="2" charset="-78"/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fa-IR" dirty="0"/>
              <a:t>خطوط هم دما </a:t>
            </a:r>
            <a:r>
              <a:rPr lang="fa-IR" dirty="0" smtClean="0"/>
              <a:t>بردارهای </a:t>
            </a:r>
            <a:r>
              <a:rPr lang="fa-IR" dirty="0"/>
              <a:t>سرعت </a:t>
            </a:r>
            <a:r>
              <a:rPr lang="fa-IR" dirty="0" smtClean="0"/>
              <a:t>پلوم </a:t>
            </a:r>
            <a:r>
              <a:rPr lang="fa-IR" dirty="0"/>
              <a:t>جوشکاری</a:t>
            </a:r>
            <a:endParaRPr lang="en-US" dirty="0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نتایج مهم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485876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38200" y="1447800"/>
            <a:ext cx="7885890" cy="83099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365760" indent="-256032" algn="ct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>
                <a:solidFill>
                  <a:srgbClr val="0000FF"/>
                </a:solidFill>
                <a:cs typeface="B Titr" panose="00000700000000000000" pitchFamily="2" charset="-78"/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fa-IR" dirty="0"/>
              <a:t>خطوط  مسیر و </a:t>
            </a:r>
            <a:r>
              <a:rPr lang="fa-IR" dirty="0" smtClean="0"/>
              <a:t>گردابه بزرگ نشاندهنده تهویه </a:t>
            </a:r>
            <a:r>
              <a:rPr lang="fa-IR" dirty="0"/>
              <a:t>اختلاطی</a:t>
            </a:r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27" name="Picture 26" descr="F:\Theses\simulate\height\h=5\tec\for these\Drawing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4"/>
          <a:stretch/>
        </p:blipFill>
        <p:spPr bwMode="auto">
          <a:xfrm>
            <a:off x="2465290" y="2514600"/>
            <a:ext cx="4631709" cy="215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F:\Theses\simulate\height\h=5\tec\for these\Drawing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0" t="62252" r="14066" b="6505"/>
          <a:stretch/>
        </p:blipFill>
        <p:spPr bwMode="auto">
          <a:xfrm>
            <a:off x="2985058" y="4876800"/>
            <a:ext cx="3592174" cy="142107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itle 2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نتایج مهم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212502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" descr="F:\Theses\simulate\height\h=5\tec\tem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7800" y="1331793"/>
            <a:ext cx="4572000" cy="209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46291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43400" y="1143000"/>
            <a:ext cx="4343399" cy="120032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365760" indent="-256032" algn="ct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>
                <a:solidFill>
                  <a:srgbClr val="0000FF"/>
                </a:solidFill>
                <a:cs typeface="B Titr" panose="00000700000000000000" pitchFamily="2" charset="-78"/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fa-IR" dirty="0"/>
              <a:t>خطوط هم دما  در تهویه اختلاطی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191000" y="3733800"/>
            <a:ext cx="4419598" cy="83099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365760" indent="-256032" algn="ct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>
                <a:solidFill>
                  <a:srgbClr val="0000FF"/>
                </a:solidFill>
                <a:cs typeface="B Titr" panose="00000700000000000000" pitchFamily="2" charset="-78"/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fa-IR" dirty="0"/>
              <a:t>خطوط هم </a:t>
            </a:r>
            <a:r>
              <a:rPr lang="fa-IR" dirty="0" smtClean="0"/>
              <a:t>غلظت در تهویه اختلاطی</a:t>
            </a:r>
            <a:endParaRPr lang="en-US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نتایج مهم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306787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" name="Picture 2" descr="F:\Theses\simulate\height\h=5\iso 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6"/>
          <a:stretch/>
        </p:blipFill>
        <p:spPr bwMode="auto">
          <a:xfrm>
            <a:off x="304800" y="1676400"/>
            <a:ext cx="4572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66"/>
          <a:stretch/>
        </p:blipFill>
        <p:spPr bwMode="auto">
          <a:xfrm>
            <a:off x="3855424" y="5182401"/>
            <a:ext cx="5038725" cy="143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249782" y="1531203"/>
            <a:ext cx="5122818" cy="830997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365760" indent="-256032" algn="ct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>
                <a:solidFill>
                  <a:srgbClr val="0000FF"/>
                </a:solidFill>
                <a:cs typeface="B Titr" panose="00000700000000000000" pitchFamily="2" charset="-78"/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fa-IR" dirty="0"/>
              <a:t>نواحی </a:t>
            </a:r>
            <a:r>
              <a:rPr lang="fa-IR" dirty="0" smtClean="0"/>
              <a:t>با آلایندگی </a:t>
            </a:r>
            <a:r>
              <a:rPr lang="fa-IR" dirty="0"/>
              <a:t>بیش از حد </a:t>
            </a:r>
            <a:r>
              <a:rPr lang="fa-IR" dirty="0" smtClean="0"/>
              <a:t>مجاز</a:t>
            </a:r>
          </a:p>
          <a:p>
            <a:pPr marL="109728" indent="0">
              <a:buNone/>
            </a:pPr>
            <a:r>
              <a:rPr lang="fa-IR" dirty="0" smtClean="0"/>
              <a:t>در تهویه اختلاطی </a:t>
            </a:r>
            <a:endParaRPr lang="en-US" dirty="0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نتایج مهم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75035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" descr="F:\Theses\simulate\natural\iso 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3" b="30957"/>
          <a:stretch/>
        </p:blipFill>
        <p:spPr bwMode="auto">
          <a:xfrm>
            <a:off x="1646751" y="3200400"/>
            <a:ext cx="5973249" cy="220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2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نتایج مهم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0600" y="1531203"/>
            <a:ext cx="7467600" cy="83099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365760" indent="-256032" algn="ct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>
                <a:solidFill>
                  <a:srgbClr val="0000FF"/>
                </a:solidFill>
                <a:cs typeface="B Titr" panose="00000700000000000000" pitchFamily="2" charset="-78"/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fa-IR" dirty="0"/>
              <a:t>نواحی </a:t>
            </a:r>
            <a:r>
              <a:rPr lang="fa-IR" dirty="0" smtClean="0"/>
              <a:t>با آلایندگی </a:t>
            </a:r>
            <a:r>
              <a:rPr lang="fa-IR" dirty="0"/>
              <a:t>بیش از حد </a:t>
            </a:r>
            <a:r>
              <a:rPr lang="fa-IR" dirty="0" smtClean="0"/>
              <a:t>مجاز در تهویه طبیعی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6812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5" descr="F:\Theses\simulate\displacment\Drawing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76" b="63726"/>
          <a:stretch/>
        </p:blipFill>
        <p:spPr bwMode="auto">
          <a:xfrm>
            <a:off x="7086600" y="5257800"/>
            <a:ext cx="1905000" cy="131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 descr="F:\Theses\simulate\displacment\streamtrace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9" b="8363"/>
          <a:stretch/>
        </p:blipFill>
        <p:spPr bwMode="auto">
          <a:xfrm>
            <a:off x="1295400" y="2438400"/>
            <a:ext cx="4572000" cy="298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9592"/>
            <a:ext cx="4572000" cy="263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569008" y="1219200"/>
            <a:ext cx="6422592" cy="4616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algn="ctr" rtl="1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خطوط مسیر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در تهویه جابه‌جایی با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ACH=2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28800" y="1219200"/>
            <a:ext cx="6781801" cy="46166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indent="-256032" algn="ctr" rtl="1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خطوط مسیر و کانتورهای دما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در تهویه جابه‌جایی با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ACH=2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نتایج مهم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949356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imson-landscape-templates-for-powerpoint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12325</TotalTime>
  <Words>430</Words>
  <Application>Microsoft Office PowerPoint</Application>
  <PresentationFormat>On-screen Show (4:3)</PresentationFormat>
  <Paragraphs>56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Waveform</vt:lpstr>
      <vt:lpstr>crimson-landscape-templates-for-powerpoint</vt:lpstr>
      <vt:lpstr>Concourse</vt:lpstr>
      <vt:lpstr>            ارزیابی عددی عملکرد انواع روش‌های تهویه آلاینده‌ها در یک سالن جوشکاری بزرگ   قنبرعلی شیخ‌زاده، رضا مداحیان، حسن مسعودی‌راد تیر 94 MarketCode.ir  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بلیللبgfhgfhg</dc:title>
  <dc:creator>H@S@N</dc:creator>
  <cp:lastModifiedBy>YaBagher</cp:lastModifiedBy>
  <cp:revision>515</cp:revision>
  <dcterms:created xsi:type="dcterms:W3CDTF">2014-02-20T20:10:51Z</dcterms:created>
  <dcterms:modified xsi:type="dcterms:W3CDTF">2015-07-23T14:01:07Z</dcterms:modified>
</cp:coreProperties>
</file>