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9"/>
  </p:notesMasterIdLst>
  <p:sldIdLst>
    <p:sldId id="366" r:id="rId2"/>
    <p:sldId id="354" r:id="rId3"/>
    <p:sldId id="355" r:id="rId4"/>
    <p:sldId id="356" r:id="rId5"/>
    <p:sldId id="357" r:id="rId6"/>
    <p:sldId id="362" r:id="rId7"/>
    <p:sldId id="3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315"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4/13/2015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6AD4F81-D434-45E6-BB2C-53C672FCA684}" type="slidenum">
              <a:rPr lang="en-US" smtClean="0"/>
              <a:pPr/>
              <a:t>5</a:t>
            </a:fld>
            <a:endParaRPr lang="en-US" dirty="0"/>
          </a:p>
        </p:txBody>
      </p:sp>
    </p:spTree>
    <p:extLst>
      <p:ext uri="{BB962C8B-B14F-4D97-AF65-F5344CB8AC3E}">
        <p14:creationId xmlns:p14="http://schemas.microsoft.com/office/powerpoint/2010/main" val="3699999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4/13/2015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4/13/2015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4/13/2015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4/13/2015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4/13/2015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4/13/2015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4/13/2015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4/13/2015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4/13/2015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4/13/2015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4/13/2015</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4/13/2015</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dirty="0" smtClean="0">
                <a:solidFill>
                  <a:srgbClr val="FF0000"/>
                </a:solidFill>
                <a:cs typeface="B Titr" panose="00000700000000000000" pitchFamily="2" charset="-78"/>
              </a:rPr>
              <a:t/>
            </a:r>
            <a:br>
              <a:rPr lang="fa-IR" dirty="0" smtClean="0">
                <a:solidFill>
                  <a:srgbClr val="FF0000"/>
                </a:solidFill>
                <a:cs typeface="B Titr" panose="00000700000000000000" pitchFamily="2" charset="-78"/>
              </a:rPr>
            </a:br>
            <a:r>
              <a:rPr lang="ar-SA" sz="3600" dirty="0" smtClean="0">
                <a:solidFill>
                  <a:srgbClr val="FF0000"/>
                </a:solidFill>
                <a:cs typeface="B Titr" panose="00000700000000000000" pitchFamily="2" charset="-78"/>
              </a:rPr>
              <a:t>شبیه‌سازی </a:t>
            </a:r>
            <a:r>
              <a:rPr lang="ar-SA" sz="3600" dirty="0">
                <a:solidFill>
                  <a:srgbClr val="FF0000"/>
                </a:solidFill>
                <a:cs typeface="B Titr" panose="00000700000000000000" pitchFamily="2" charset="-78"/>
              </a:rPr>
              <a:t>هیدرودینامیک تنگه خوران (کانال قشم) با استفاده از مدل جریانی </a:t>
            </a:r>
            <a:r>
              <a:rPr lang="en-US" sz="3600" dirty="0">
                <a:solidFill>
                  <a:srgbClr val="FF0000"/>
                </a:solidFill>
                <a:cs typeface="B Titr" panose="00000700000000000000" pitchFamily="2" charset="-78"/>
              </a:rPr>
              <a:t>MIKE21</a:t>
            </a:r>
            <a:br>
              <a:rPr lang="en-US" sz="3600" dirty="0">
                <a:solidFill>
                  <a:srgbClr val="FF0000"/>
                </a:solidFill>
                <a:cs typeface="B Titr" panose="00000700000000000000" pitchFamily="2" charset="-78"/>
              </a:rPr>
            </a:b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dirty="0" smtClean="0">
                <a:solidFill>
                  <a:srgbClr val="008000"/>
                </a:solidFill>
                <a:cs typeface="B Titr" panose="00000700000000000000" pitchFamily="2" charset="-78"/>
              </a:rPr>
              <a:t>علی سیف‌اللهی، مجید عباس‌پور</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فروردین 93</a:t>
            </a:r>
            <a:br>
              <a:rPr lang="fa-IR" sz="3100" dirty="0" smtClean="0">
                <a:solidFill>
                  <a:srgbClr val="008000"/>
                </a:solidFill>
                <a:cs typeface="B Titr" panose="00000700000000000000" pitchFamily="2" charset="-78"/>
              </a:rPr>
            </a:br>
            <a:r>
              <a:rPr lang="en-US" sz="4000" dirty="0" smtClean="0">
                <a:solidFill>
                  <a:srgbClr val="0000FF"/>
                </a:solidFill>
                <a:latin typeface="Times New Roman" panose="02020603050405020304" pitchFamily="18" charset="0"/>
                <a:cs typeface="Times New Roman" panose="02020603050405020304" pitchFamily="18" charset="0"/>
              </a:rPr>
              <a:t>MarketCode.ir</a:t>
            </a:r>
            <a:r>
              <a:rPr lang="en-US" sz="4000" dirty="0" smtClean="0"/>
              <a:t/>
            </a:r>
            <a:br>
              <a:rPr lang="en-US" sz="40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9" y="0"/>
            <a:ext cx="1869831" cy="1869831"/>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550092"/>
          </a:xfrm>
        </p:spPr>
        <p:txBody>
          <a:bodyPr>
            <a:normAutofit/>
          </a:bodyPr>
          <a:lstStyle/>
          <a:p>
            <a:pPr algn="just" rtl="1">
              <a:lnSpc>
                <a:spcPct val="200000"/>
              </a:lnSpc>
            </a:pPr>
            <a:r>
              <a:rPr lang="fa-IR" sz="2400" dirty="0">
                <a:cs typeface="B Titr" panose="00000700000000000000" pitchFamily="2" charset="-78"/>
              </a:rPr>
              <a:t>دستیابی به الگوی </a:t>
            </a:r>
            <a:r>
              <a:rPr lang="fa-IR" sz="2400" dirty="0">
                <a:solidFill>
                  <a:srgbClr val="FF0000"/>
                </a:solidFill>
                <a:cs typeface="B Titr" panose="00000700000000000000" pitchFamily="2" charset="-78"/>
              </a:rPr>
              <a:t>جریان‌ها و امواج دریایی</a:t>
            </a:r>
            <a:r>
              <a:rPr lang="fa-IR" sz="2400" dirty="0">
                <a:cs typeface="B Titr" panose="00000700000000000000" pitchFamily="2" charset="-78"/>
              </a:rPr>
              <a:t> در مسیرهای مختلف دریایی و دریانوردی علی الخصوص آبراهه‌های بین‌المللی و مناطق حساس و استراتژیک ساحلی از جهات گوناگون حایز اهمیت بوده و آگاهی از آن‌ها جزیی از مقدمات برای سیر ناوگان‌های تجاری یا نظامی دریایی می‌باشد، ضمن این‌که این الگوها اطلاعات بسیار مفید دیگری را در حوزه پایش انرژی‌های تجدیدپذیر موجود در آب‌ها بدست می‌دهد.</a:t>
            </a:r>
            <a:endParaRPr lang="en-US" sz="2400" dirty="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838200"/>
            <a:ext cx="8229600" cy="5321492"/>
          </a:xfrm>
        </p:spPr>
        <p:txBody>
          <a:bodyPr>
            <a:normAutofit/>
          </a:bodyPr>
          <a:lstStyle/>
          <a:p>
            <a:pPr algn="justLow" rtl="1">
              <a:lnSpc>
                <a:spcPct val="200000"/>
              </a:lnSpc>
            </a:pPr>
            <a:r>
              <a:rPr lang="fa-IR" sz="2400" dirty="0">
                <a:cs typeface="B Titr" panose="00000700000000000000" pitchFamily="2" charset="-78"/>
              </a:rPr>
              <a:t> در پژوهش حاضر شبیه سازی هیدرودینامیک جریان‌های دریایی با استفاده از </a:t>
            </a:r>
            <a:r>
              <a:rPr lang="fa-IR" sz="2400" dirty="0">
                <a:solidFill>
                  <a:srgbClr val="FF0000"/>
                </a:solidFill>
                <a:cs typeface="B Titr" panose="00000700000000000000" pitchFamily="2" charset="-78"/>
              </a:rPr>
              <a:t>ماژول هیدرودینامیک نرم‌افزار </a:t>
            </a:r>
            <a:r>
              <a:rPr lang="en-US" sz="2400" dirty="0">
                <a:solidFill>
                  <a:srgbClr val="FF0000"/>
                </a:solidFill>
                <a:cs typeface="B Titr" panose="00000700000000000000" pitchFamily="2" charset="-78"/>
              </a:rPr>
              <a:t>MIKE21</a:t>
            </a:r>
            <a:r>
              <a:rPr lang="fa-IR" sz="2400" dirty="0">
                <a:cs typeface="B Titr" panose="00000700000000000000" pitchFamily="2" charset="-78"/>
              </a:rPr>
              <a:t> برای کانال قشم صورت پدیرفته است، در این منطقه با توجه به ماهیت جریان که بیشتر از جزر و مد حاصل می‌گردد و عرض کانال که در قسمت‌هایی بسیار محدود می‌باشد سرعت جریان دریایی نسبتا بالاتر می باشد و از این جهت حایز اهمیت بیشتری برای بررسی است</a:t>
            </a:r>
            <a:r>
              <a:rPr lang="fa-IR" sz="2400" dirty="0"/>
              <a:t>.</a:t>
            </a:r>
            <a:endParaRPr lang="en-US" sz="2400" dirty="0"/>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947671"/>
          </a:xfrm>
        </p:spPr>
        <p:txBody>
          <a:bodyPr>
            <a:normAutofit/>
          </a:bodyPr>
          <a:lstStyle/>
          <a:p>
            <a:pPr algn="justLow" rtl="1">
              <a:lnSpc>
                <a:spcPct val="200000"/>
              </a:lnSpc>
            </a:pPr>
            <a:r>
              <a:rPr lang="fa-IR" sz="2400" dirty="0" smtClean="0">
                <a:solidFill>
                  <a:srgbClr val="0000FF"/>
                </a:solidFill>
                <a:cs typeface="B Titr" panose="00000700000000000000" pitchFamily="2" charset="-78"/>
              </a:rPr>
              <a:t>خروجی این </a:t>
            </a:r>
            <a:r>
              <a:rPr lang="fa-IR" sz="2400" dirty="0" smtClean="0">
                <a:solidFill>
                  <a:srgbClr val="0000FF"/>
                </a:solidFill>
                <a:cs typeface="B Titr" panose="00000700000000000000" pitchFamily="2" charset="-78"/>
              </a:rPr>
              <a:t>پروژه </a:t>
            </a:r>
            <a:r>
              <a:rPr lang="fa-IR" sz="2400" dirty="0">
                <a:solidFill>
                  <a:srgbClr val="0000FF"/>
                </a:solidFill>
                <a:cs typeface="B Titr" panose="00000700000000000000" pitchFamily="2" charset="-78"/>
              </a:rPr>
              <a:t>شامل الگوی جریانی در کل مختصات تنگه خوران می باشد که با داده‌‌های ایستگاه‌های پایش صحت‌سنجی شده است.</a:t>
            </a:r>
            <a:endParaRPr lang="en-US" sz="2400" dirty="0">
              <a:solidFill>
                <a:srgbClr val="0000FF"/>
              </a:solidFill>
              <a:cs typeface="B Titr" panose="00000700000000000000" pitchFamily="2" charset="-78"/>
            </a:endParaRPr>
          </a:p>
          <a:p>
            <a:pPr algn="justLow" rtl="1">
              <a:lnSpc>
                <a:spcPct val="200000"/>
              </a:lnSpc>
            </a:pP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خروجی‌های پژوهش</a:t>
            </a:r>
            <a:endParaRPr lang="en-US" sz="3600" dirty="0">
              <a:solidFill>
                <a:srgbClr val="FF0000"/>
              </a:solidFill>
              <a:cs typeface="B Titr" panose="00000700000000000000" pitchFamily="2" charset="-7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55" t="32381" r="24373" b="39494"/>
          <a:stretch/>
        </p:blipFill>
        <p:spPr bwMode="auto">
          <a:xfrm>
            <a:off x="228600" y="3200400"/>
            <a:ext cx="843980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خروجی‌های پژوهش</a:t>
            </a:r>
            <a:endParaRPr lang="en-US" sz="3600" dirty="0">
              <a:solidFill>
                <a:srgbClr val="FF0000"/>
              </a:solidFill>
              <a:cs typeface="B Titr" panose="00000700000000000000" pitchFamily="2" charset="-78"/>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100" t="26239" r="24736" b="27532"/>
          <a:stretch/>
        </p:blipFill>
        <p:spPr bwMode="auto">
          <a:xfrm>
            <a:off x="304800" y="1524000"/>
            <a:ext cx="856424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li\AppData\Local\Temp\vmware-Ali\VMwareDnD\1ab8672d\snapshot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5797" y="4038600"/>
            <a:ext cx="4329417" cy="2457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C:\Users\Ali\AppData\Local\Temp\vmware-Ali\VMwareDnD\8b3195f8\snapshot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5324" y="1534510"/>
            <a:ext cx="32004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C:\Users\Ali\AppData\Local\Temp\vmware-Ali\VMwareDnD\02b34fc1\Snapshot5.jpg"/>
          <p:cNvPicPr/>
          <p:nvPr/>
        </p:nvPicPr>
        <p:blipFill rotWithShape="1">
          <a:blip r:embed="rId6" cstate="print">
            <a:extLst>
              <a:ext uri="{28A0092B-C50C-407E-A947-70E740481C1C}">
                <a14:useLocalDpi xmlns:a14="http://schemas.microsoft.com/office/drawing/2010/main" val="0"/>
              </a:ext>
            </a:extLst>
          </a:blip>
          <a:srcRect l="3694" b="77608"/>
          <a:stretch/>
        </p:blipFill>
        <p:spPr bwMode="auto">
          <a:xfrm rot="19937532">
            <a:off x="1314276" y="2843792"/>
            <a:ext cx="2935999" cy="1039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23569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711892"/>
          </a:xfrm>
        </p:spPr>
        <p:txBody>
          <a:bodyPr>
            <a:noAutofit/>
          </a:bodyPr>
          <a:lstStyle/>
          <a:p>
            <a:pPr marL="109728" indent="0" algn="justLow" rtl="1">
              <a:lnSpc>
                <a:spcPct val="150000"/>
              </a:lnSpc>
              <a:buNone/>
            </a:pPr>
            <a:r>
              <a:rPr lang="fa-IR" sz="2400" b="1" dirty="0" smtClean="0">
                <a:cs typeface="B Titr" panose="00000700000000000000" pitchFamily="2" charset="-78"/>
              </a:rPr>
              <a:t>1- آشنایی با نرم‌افزارهای </a:t>
            </a:r>
            <a:r>
              <a:rPr lang="fa-IR" sz="2400" b="1" dirty="0" smtClean="0">
                <a:solidFill>
                  <a:srgbClr val="FF0000"/>
                </a:solidFill>
                <a:cs typeface="B Titr" panose="00000700000000000000" pitchFamily="2" charset="-78"/>
              </a:rPr>
              <a:t>مدلسازی هیدرودینامیک </a:t>
            </a:r>
            <a:r>
              <a:rPr lang="fa-IR" sz="2400" b="1" dirty="0" smtClean="0">
                <a:cs typeface="B Titr" panose="00000700000000000000" pitchFamily="2" charset="-78"/>
              </a:rPr>
              <a:t>دریاها و آبراها</a:t>
            </a:r>
          </a:p>
          <a:p>
            <a:pPr marL="109728" indent="0" algn="justLow" rtl="1">
              <a:lnSpc>
                <a:spcPct val="150000"/>
              </a:lnSpc>
              <a:buNone/>
            </a:pPr>
            <a:r>
              <a:rPr lang="fa-IR" sz="2400" b="1" dirty="0" smtClean="0">
                <a:cs typeface="B Titr" panose="00000700000000000000" pitchFamily="2" charset="-78"/>
              </a:rPr>
              <a:t>2-آشنایی با </a:t>
            </a:r>
            <a:r>
              <a:rPr lang="fa-IR" sz="2400" b="1" dirty="0" smtClean="0">
                <a:solidFill>
                  <a:srgbClr val="FF0000"/>
                </a:solidFill>
                <a:cs typeface="B Titr" panose="00000700000000000000" pitchFamily="2" charset="-78"/>
              </a:rPr>
              <a:t>پدیده جزر و مد </a:t>
            </a:r>
            <a:r>
              <a:rPr lang="fa-IR" sz="2400" b="1" dirty="0" smtClean="0">
                <a:cs typeface="B Titr" panose="00000700000000000000" pitchFamily="2" charset="-78"/>
              </a:rPr>
              <a:t>و معادلات و تئوری حاکم بر آن</a:t>
            </a:r>
          </a:p>
          <a:p>
            <a:pPr marL="109728" indent="0" algn="justLow" rtl="1">
              <a:lnSpc>
                <a:spcPct val="150000"/>
              </a:lnSpc>
              <a:buNone/>
            </a:pPr>
            <a:r>
              <a:rPr lang="fa-IR" sz="2400" b="1" dirty="0" smtClean="0">
                <a:solidFill>
                  <a:srgbClr val="FF0000"/>
                </a:solidFill>
                <a:cs typeface="B Titr" panose="00000700000000000000" pitchFamily="2" charset="-78"/>
              </a:rPr>
              <a:t>3-معادلات حاکم </a:t>
            </a:r>
            <a:r>
              <a:rPr lang="fa-IR" sz="2400" b="1" dirty="0" smtClean="0">
                <a:cs typeface="B Titr" panose="00000700000000000000" pitchFamily="2" charset="-78"/>
              </a:rPr>
              <a:t>بر هیدرودینامیک جریان‌های دریایی</a:t>
            </a:r>
          </a:p>
          <a:p>
            <a:pPr marL="109728" indent="0" algn="justLow" rtl="1">
              <a:lnSpc>
                <a:spcPct val="150000"/>
              </a:lnSpc>
              <a:buNone/>
            </a:pPr>
            <a:r>
              <a:rPr lang="fa-IR" sz="2400" b="1" dirty="0" smtClean="0">
                <a:cs typeface="B Titr" panose="00000700000000000000" pitchFamily="2" charset="-78"/>
              </a:rPr>
              <a:t>4-نحوه حل و تئوری‌های استفاده شده در </a:t>
            </a:r>
            <a:r>
              <a:rPr lang="fa-IR" sz="2400" b="1" dirty="0" smtClean="0">
                <a:solidFill>
                  <a:srgbClr val="FF0000"/>
                </a:solidFill>
                <a:cs typeface="B Titr" panose="00000700000000000000" pitchFamily="2" charset="-78"/>
              </a:rPr>
              <a:t>نرم‌افزار </a:t>
            </a:r>
            <a:r>
              <a:rPr lang="en-US" sz="2400" b="1" dirty="0" smtClean="0">
                <a:solidFill>
                  <a:srgbClr val="FF0000"/>
                </a:solidFill>
                <a:cs typeface="B Titr" panose="00000700000000000000" pitchFamily="2" charset="-78"/>
              </a:rPr>
              <a:t>MIKE</a:t>
            </a:r>
            <a:endParaRPr lang="fa-IR" sz="2400" b="1" dirty="0" smtClean="0">
              <a:solidFill>
                <a:srgbClr val="FF0000"/>
              </a:solidFill>
              <a:cs typeface="B Titr" panose="00000700000000000000" pitchFamily="2" charset="-78"/>
            </a:endParaRPr>
          </a:p>
          <a:p>
            <a:pPr marL="109728" indent="0" algn="justLow" rtl="1">
              <a:lnSpc>
                <a:spcPct val="150000"/>
              </a:lnSpc>
              <a:buNone/>
            </a:pPr>
            <a:r>
              <a:rPr lang="fa-IR" sz="2400" b="1" dirty="0" smtClean="0">
                <a:cs typeface="B Titr" panose="00000700000000000000" pitchFamily="2" charset="-78"/>
              </a:rPr>
              <a:t>5-آشنایی </a:t>
            </a:r>
            <a:r>
              <a:rPr lang="fa-IR" sz="2400" b="1" dirty="0" smtClean="0">
                <a:cs typeface="B Titr" panose="00000700000000000000" pitchFamily="2" charset="-78"/>
              </a:rPr>
              <a:t>با نرم </a:t>
            </a:r>
            <a:r>
              <a:rPr lang="fa-IR" sz="2400" b="1" dirty="0" smtClean="0">
                <a:cs typeface="B Titr" panose="00000700000000000000" pitchFamily="2" charset="-78"/>
              </a:rPr>
              <a:t>افزار </a:t>
            </a:r>
            <a:r>
              <a:rPr lang="en-US" sz="2400" b="1" dirty="0" smtClean="0">
                <a:solidFill>
                  <a:srgbClr val="FF0000"/>
                </a:solidFill>
                <a:cs typeface="B Titr" panose="00000700000000000000" pitchFamily="2" charset="-78"/>
              </a:rPr>
              <a:t>MIKE By DHI</a:t>
            </a:r>
            <a:r>
              <a:rPr lang="fa-IR" sz="2400" b="1" dirty="0" smtClean="0">
                <a:cs typeface="B Titr" panose="00000700000000000000" pitchFamily="2" charset="-78"/>
              </a:rPr>
              <a:t> و نحوه پیاده سازی مدل‌های جریانی</a:t>
            </a:r>
          </a:p>
          <a:p>
            <a:pPr marL="109728" indent="0" algn="justLow" rtl="1">
              <a:lnSpc>
                <a:spcPct val="150000"/>
              </a:lnSpc>
              <a:buNone/>
            </a:pPr>
            <a:r>
              <a:rPr lang="fa-IR" sz="2400" b="1" dirty="0" smtClean="0">
                <a:cs typeface="B Titr" panose="00000700000000000000" pitchFamily="2" charset="-78"/>
              </a:rPr>
              <a:t>6- پیاده سازی و اجرای </a:t>
            </a:r>
            <a:r>
              <a:rPr lang="fa-IR" sz="2400" b="1" dirty="0" smtClean="0">
                <a:solidFill>
                  <a:srgbClr val="FF0000"/>
                </a:solidFill>
                <a:cs typeface="B Titr" panose="00000700000000000000" pitchFamily="2" charset="-78"/>
              </a:rPr>
              <a:t>نمونه مدل جریانی در منطقه کانال قشم</a:t>
            </a:r>
            <a:endParaRPr lang="fa-IR" sz="2400" b="1" dirty="0" smtClean="0">
              <a:solidFill>
                <a:srgbClr val="FF0000"/>
              </a:solidFill>
              <a:cs typeface="B Titr" panose="00000700000000000000" pitchFamily="2" charset="-78"/>
            </a:endParaRP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کد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Low" rtl="1">
              <a:lnSpc>
                <a:spcPct val="200000"/>
              </a:lnSpc>
            </a:pPr>
            <a:r>
              <a:rPr lang="fa-IR" sz="2400" b="1" dirty="0">
                <a:latin typeface="Times New Roman" panose="02020603050405020304" pitchFamily="18" charset="0"/>
                <a:cs typeface="B Titr" panose="00000700000000000000" pitchFamily="2" charset="-78"/>
              </a:rPr>
              <a:t>1- </a:t>
            </a:r>
            <a:r>
              <a:rPr lang="fa-IR" sz="2400" b="1" dirty="0" smtClean="0">
                <a:latin typeface="Times New Roman" panose="02020603050405020304" pitchFamily="18" charset="0"/>
                <a:cs typeface="B Titr" panose="00000700000000000000" pitchFamily="2" charset="-78"/>
              </a:rPr>
              <a:t>در این پژوهش از نسخه 2005 نرم‌افزار استفاده شده که همراه با کار ارایه شدهن است.</a:t>
            </a:r>
            <a:endParaRPr lang="fa-IR" sz="2400" b="1" dirty="0">
              <a:latin typeface="Times New Roman" panose="02020603050405020304" pitchFamily="18" charset="0"/>
              <a:cs typeface="B Titr" panose="00000700000000000000" pitchFamily="2" charset="-78"/>
            </a:endParaRPr>
          </a:p>
          <a:p>
            <a:pPr algn="justLow" rtl="1">
              <a:lnSpc>
                <a:spcPct val="200000"/>
              </a:lnSpc>
            </a:pPr>
            <a:r>
              <a:rPr lang="fa-IR" sz="2400" b="1" dirty="0" smtClean="0">
                <a:latin typeface="Times New Roman" panose="02020603050405020304" pitchFamily="18" charset="0"/>
                <a:cs typeface="B Titr" panose="00000700000000000000" pitchFamily="2" charset="-78"/>
              </a:rPr>
              <a:t>2- </a:t>
            </a:r>
            <a:r>
              <a:rPr lang="fa-IR" sz="2400" b="1" dirty="0" smtClean="0">
                <a:latin typeface="Times New Roman" panose="02020603050405020304" pitchFamily="18" charset="0"/>
                <a:cs typeface="B Titr" panose="00000700000000000000" pitchFamily="2" charset="-78"/>
              </a:rPr>
              <a:t>بعد از اجرا خروجی نقاط دلخواه در کل دامنه حل به صورت تاریخچه زمانی مشخص می‌باشد.</a:t>
            </a:r>
            <a:endParaRPr lang="en-US" sz="2400" b="1" dirty="0">
              <a:latin typeface="Times New Roman" panose="02020603050405020304" pitchFamily="18" charset="0"/>
              <a:cs typeface="B Titr" panose="00000700000000000000" pitchFamily="2" charset="-78"/>
            </a:endParaRPr>
          </a:p>
          <a:p>
            <a:pPr algn="justLow" rtl="1">
              <a:lnSpc>
                <a:spcPct val="200000"/>
              </a:lnSpc>
            </a:pPr>
            <a:r>
              <a:rPr lang="fa-IR" sz="2400" b="1" dirty="0" smtClean="0">
                <a:latin typeface="Times New Roman" panose="02020603050405020304" pitchFamily="18" charset="0"/>
                <a:cs typeface="B Titr" panose="00000700000000000000" pitchFamily="2" charset="-78"/>
              </a:rPr>
              <a:t>3- آشنایی </a:t>
            </a:r>
            <a:r>
              <a:rPr lang="fa-IR" sz="2400" b="1" dirty="0">
                <a:latin typeface="Times New Roman" panose="02020603050405020304" pitchFamily="18" charset="0"/>
                <a:cs typeface="B Titr" panose="00000700000000000000" pitchFamily="2" charset="-78"/>
              </a:rPr>
              <a:t>اولیه </a:t>
            </a:r>
            <a:r>
              <a:rPr lang="fa-IR" sz="2400" b="1" dirty="0" smtClean="0">
                <a:latin typeface="Times New Roman" panose="02020603050405020304" pitchFamily="18" charset="0"/>
                <a:cs typeface="B Titr" panose="00000700000000000000" pitchFamily="2" charset="-78"/>
              </a:rPr>
              <a:t>با دینامیک سیالات و دینامیک سیالات محاسباتی </a:t>
            </a:r>
            <a:r>
              <a:rPr lang="en-US" sz="2400" b="1" dirty="0" smtClean="0">
                <a:latin typeface="Times New Roman" panose="02020603050405020304" pitchFamily="18" charset="0"/>
                <a:cs typeface="B Titr" panose="00000700000000000000" pitchFamily="2" charset="-78"/>
              </a:rPr>
              <a:t>CFD</a:t>
            </a:r>
            <a:r>
              <a:rPr lang="fa-IR" sz="2400" b="1" dirty="0" smtClean="0">
                <a:latin typeface="Times New Roman" panose="02020603050405020304" pitchFamily="18" charset="0"/>
                <a:cs typeface="B Titr" panose="00000700000000000000" pitchFamily="2" charset="-78"/>
              </a:rPr>
              <a:t> </a:t>
            </a:r>
            <a:r>
              <a:rPr lang="fa-IR" sz="2400" b="1" dirty="0" smtClean="0">
                <a:latin typeface="Times New Roman" panose="02020603050405020304" pitchFamily="18" charset="0"/>
                <a:cs typeface="B Titr" panose="00000700000000000000" pitchFamily="2" charset="-78"/>
              </a:rPr>
              <a:t>به درک بهتر کمک خواهد کرد.</a:t>
            </a:r>
            <a:endParaRPr lang="en-US" sz="2400" b="1" dirty="0" smtClean="0">
              <a:solidFill>
                <a:srgbClr val="0000FF"/>
              </a:solidFill>
              <a:latin typeface="Times New Roman" panose="02020603050405020304" pitchFamily="18" charset="0"/>
              <a:cs typeface="B Titr" panose="00000700000000000000" pitchFamily="2" charset="-78"/>
            </a:endParaRPr>
          </a:p>
          <a:p>
            <a:pPr algn="justLow" rtl="1">
              <a:lnSpc>
                <a:spcPct val="200000"/>
              </a:lnSpc>
            </a:pPr>
            <a:endParaRPr lang="en-US" sz="2400" b="1" dirty="0" smtClean="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4114</TotalTime>
  <Words>283</Words>
  <Application>Microsoft Office PowerPoint</Application>
  <PresentationFormat>On-screen Show (4:3)</PresentationFormat>
  <Paragraphs>19</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Concourse</vt:lpstr>
      <vt:lpstr>             شبیه‌سازی هیدرودینامیک تنگه خوران (کانال قشم) با استفاده از مدل جریانی MIKE21  علی سیف‌اللهی، مجید عباس‌پور فروردین 93 MarketCode.ir    </vt:lpstr>
      <vt:lpstr> </vt:lpstr>
      <vt:lpstr>PowerPoint Presentation</vt:lpstr>
      <vt:lpstr>خروجی‌های پژوهش</vt:lpstr>
      <vt:lpstr>خروجی‌های پژوهش</vt:lpstr>
      <vt:lpstr>آنچه در این کد خواهید آموخت</vt:lpstr>
      <vt:lpstr>نکات و الزامات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Ali</cp:lastModifiedBy>
  <cp:revision>188</cp:revision>
  <dcterms:created xsi:type="dcterms:W3CDTF">2006-08-16T00:00:00Z</dcterms:created>
  <dcterms:modified xsi:type="dcterms:W3CDTF">2015-04-13T03:25:28Z</dcterms:modified>
</cp:coreProperties>
</file>