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315" r:id="rId2"/>
    <p:sldId id="256" r:id="rId3"/>
    <p:sldId id="257" r:id="rId4"/>
    <p:sldId id="316" r:id="rId5"/>
    <p:sldId id="319" r:id="rId6"/>
    <p:sldId id="318" r:id="rId7"/>
    <p:sldId id="321" r:id="rId8"/>
    <p:sldId id="320" r:id="rId9"/>
    <p:sldId id="322" r:id="rId10"/>
    <p:sldId id="324" r:id="rId11"/>
    <p:sldId id="325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AFE9F"/>
    <a:srgbClr val="B0F5A7"/>
    <a:srgbClr val="5D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4337" autoAdjust="0"/>
  </p:normalViewPr>
  <p:slideViewPr>
    <p:cSldViewPr snapToGrid="0">
      <p:cViewPr>
        <p:scale>
          <a:sx n="70" d="100"/>
          <a:sy n="70" d="100"/>
        </p:scale>
        <p:origin x="-222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1125-3E44-4947-B156-E2A4C82EBBF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41348-6C4B-4EA2-AC05-0AC47DCB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6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7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A7F1B9"/>
            </a:gs>
            <a:gs pos="92000">
              <a:srgbClr val="9AFE9F"/>
            </a:gs>
            <a:gs pos="13000">
              <a:schemeClr val="accent5"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22C03-2917-442E-9BF3-B3DAEA62E0C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496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نتایج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1" dirty="0">
                <a:cs typeface="B Nazanin" pitchFamily="2" charset="-78"/>
              </a:rPr>
              <a:t>تاثیر میدان مغناطیسی بر تنش­های برشی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ar-SA" sz="2400" dirty="0" smtClean="0">
                <a:cs typeface="B Nazanin" pitchFamily="2" charset="-78"/>
              </a:rPr>
              <a:t>شیب­های </a:t>
            </a:r>
            <a:r>
              <a:rPr lang="ar-SA" sz="2400" dirty="0">
                <a:cs typeface="B Nazanin" pitchFamily="2" charset="-78"/>
              </a:rPr>
              <a:t>بی­بعد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در 10=</a:t>
            </a:r>
            <a:r>
              <a:rPr lang="fa-IR" sz="2400" dirty="0">
                <a:cs typeface="B Nazanin" pitchFamily="2" charset="-78"/>
              </a:rPr>
              <a:t>     </a:t>
            </a:r>
            <a:r>
              <a:rPr lang="ar-SA" sz="2400" dirty="0">
                <a:cs typeface="B Nazanin" pitchFamily="2" charset="-78"/>
              </a:rPr>
              <a:t>و 50=</a:t>
            </a:r>
            <a:r>
              <a:rPr lang="en-US" sz="2400" dirty="0" smtClean="0">
                <a:cs typeface="B Nazanin" pitchFamily="2" charset="-78"/>
              </a:rPr>
              <a:t>Re</a:t>
            </a:r>
            <a:r>
              <a:rPr lang="fa-IR" sz="2400" dirty="0" smtClean="0">
                <a:cs typeface="B Nazanin" pitchFamily="2" charset="-78"/>
              </a:rPr>
              <a:t>:</a:t>
            </a:r>
            <a:endParaRPr lang="en-US" sz="2400" dirty="0"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6033"/>
              </p:ext>
            </p:extLst>
          </p:nvPr>
        </p:nvGraphicFramePr>
        <p:xfrm>
          <a:off x="8913009" y="2146466"/>
          <a:ext cx="3952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009" y="2146466"/>
                        <a:ext cx="3952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1343" r="11385" b="2426"/>
          <a:stretch>
            <a:fillRect/>
          </a:stretch>
        </p:blipFill>
        <p:spPr bwMode="auto">
          <a:xfrm>
            <a:off x="9071212" y="3340578"/>
            <a:ext cx="2307708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604612" y="5456128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cs typeface="B Nazanin" pitchFamily="2" charset="-78"/>
              </a:rPr>
              <a:t>روی دیواره­ی پایینی 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359" r="10976" b="2426"/>
          <a:stretch>
            <a:fillRect/>
          </a:stretch>
        </p:blipFill>
        <p:spPr bwMode="auto">
          <a:xfrm>
            <a:off x="6334872" y="3325505"/>
            <a:ext cx="2301348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916003" y="5456128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cs typeface="B Nazanin" pitchFamily="2" charset="-78"/>
              </a:rPr>
              <a:t>روی دیواره­ی </a:t>
            </a:r>
            <a:r>
              <a:rPr lang="fa-IR" sz="1400" dirty="0" smtClean="0">
                <a:cs typeface="B Nazanin" pitchFamily="2" charset="-78"/>
              </a:rPr>
              <a:t>بالایی</a:t>
            </a:r>
            <a:r>
              <a:rPr lang="ar-SA" sz="1400" dirty="0" smtClean="0">
                <a:cs typeface="B Nazanin" pitchFamily="2" charset="-78"/>
              </a:rPr>
              <a:t> 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0490" r="11035" b="2295"/>
          <a:stretch>
            <a:fillRect/>
          </a:stretch>
        </p:blipFill>
        <p:spPr bwMode="auto">
          <a:xfrm>
            <a:off x="3593976" y="3339153"/>
            <a:ext cx="2298697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191480" y="5442273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cs typeface="B Nazanin" pitchFamily="2" charset="-78"/>
              </a:rPr>
              <a:t>روی دیواره­ی پایینی 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884" r="11151" b="2295"/>
          <a:stretch>
            <a:fillRect/>
          </a:stretch>
        </p:blipFill>
        <p:spPr bwMode="auto">
          <a:xfrm>
            <a:off x="843191" y="3353008"/>
            <a:ext cx="2301348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86469" y="5456128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cs typeface="B Nazanin" pitchFamily="2" charset="-78"/>
              </a:rPr>
              <a:t>روی دیواره­ی </a:t>
            </a:r>
            <a:r>
              <a:rPr lang="fa-IR" sz="1400" dirty="0" smtClean="0">
                <a:cs typeface="B Nazanin" pitchFamily="2" charset="-78"/>
              </a:rPr>
              <a:t>بالایی</a:t>
            </a:r>
            <a:r>
              <a:rPr lang="ar-SA" sz="1400" dirty="0" smtClean="0">
                <a:cs typeface="B Nazanin" pitchFamily="2" charset="-78"/>
              </a:rPr>
              <a:t> </a:t>
            </a:r>
            <a:endParaRPr lang="en-US" sz="1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2295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نتیجه گیری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lvl="0" indent="0" algn="justLow">
              <a:buNone/>
            </a:pPr>
            <a:r>
              <a:rPr lang="ar-SA" sz="2800" dirty="0">
                <a:cs typeface="B Nazanin" pitchFamily="2" charset="-78"/>
              </a:rPr>
              <a:t>نیروی مغناطیسی سبب تغییر میدان جریان می­شود. تا فاصله­ای از ورودی کانال این تغییر میدان جریان ادامه دارد و بعد از آن میدان جریان تغییر نمی­کند. بعبارتی در یک قدرت مغناطیسی مشخص، بعد از فاصله­ای جریان به توسعه­یافتگی می­رسد.</a:t>
            </a:r>
            <a:endParaRPr lang="en-US" sz="2800" dirty="0">
              <a:cs typeface="B Nazanin" pitchFamily="2" charset="-78"/>
            </a:endParaRPr>
          </a:p>
          <a:p>
            <a:pPr marL="0" lvl="0" indent="0" algn="justLow">
              <a:buNone/>
            </a:pPr>
            <a:r>
              <a:rPr lang="ar-SA" sz="2800" dirty="0" smtClean="0">
                <a:cs typeface="B Nazanin" pitchFamily="2" charset="-78"/>
              </a:rPr>
              <a:t>اعمال </a:t>
            </a:r>
            <a:r>
              <a:rPr lang="ar-SA" sz="2800" dirty="0">
                <a:cs typeface="B Nazanin" pitchFamily="2" charset="-78"/>
              </a:rPr>
              <a:t>میدان مغناطیسی سبب تولید جریان­ ثانویه می­شود. به علت این جریان­ ثانویه شکل پروفایل سرعت محوری تغییر می­کند و ماکزیمم آن کاهش می­یابد</a:t>
            </a:r>
            <a:r>
              <a:rPr lang="ar-SA" sz="2800" dirty="0" smtClean="0">
                <a:cs typeface="B Nazanin" pitchFamily="2" charset="-78"/>
              </a:rPr>
              <a:t>. تنش­های </a:t>
            </a:r>
            <a:r>
              <a:rPr lang="ar-SA" sz="2800" dirty="0">
                <a:cs typeface="B Nazanin" pitchFamily="2" charset="-78"/>
              </a:rPr>
              <a:t>برشی بزرگی در جهت این جریان­ ثانویه ایجاد می­شود که تنش­های غیر محوری هستند. با اعمال میدان مغناطیسی، تنش­های محوری نیز تغییر می­کنند. با افزایش نیروی مغناطیسی تنش­های برشی افزایش و ماکزیمم سرعت محوری کاهش می­یابد. افزایش تنش برشی غیر محوری بقدری است که در  10</a:t>
            </a:r>
            <a:r>
              <a:rPr lang="ar-SA" sz="2800" baseline="30000" dirty="0">
                <a:cs typeface="B Nazanin" pitchFamily="2" charset="-78"/>
              </a:rPr>
              <a:t>5</a:t>
            </a:r>
            <a:r>
              <a:rPr lang="ar-SA" sz="2800" dirty="0">
                <a:cs typeface="B Nazanin" pitchFamily="2" charset="-78"/>
              </a:rPr>
              <a:t>×</a:t>
            </a:r>
            <a:r>
              <a:rPr lang="fa-IR" sz="2800" dirty="0">
                <a:cs typeface="B Nazanin" pitchFamily="2" charset="-78"/>
              </a:rPr>
              <a:t>1</a:t>
            </a:r>
            <a:r>
              <a:rPr lang="ar-SA" sz="2800" dirty="0">
                <a:cs typeface="B Nazanin" pitchFamily="2" charset="-78"/>
              </a:rPr>
              <a:t>/</a:t>
            </a:r>
            <a:r>
              <a:rPr lang="fa-IR" sz="2800" dirty="0">
                <a:cs typeface="B Nazanin" pitchFamily="2" charset="-78"/>
              </a:rPr>
              <a:t>0</a:t>
            </a:r>
            <a:r>
              <a:rPr lang="ar-SA" sz="2800" dirty="0">
                <a:cs typeface="B Nazanin" pitchFamily="2" charset="-78"/>
              </a:rPr>
              <a:t>=</a:t>
            </a:r>
            <a:r>
              <a:rPr lang="en-US" sz="2800" dirty="0" err="1">
                <a:cs typeface="B Nazanin" pitchFamily="2" charset="-78"/>
              </a:rPr>
              <a:t>Mn</a:t>
            </a:r>
            <a:r>
              <a:rPr lang="ar-SA" sz="2800" dirty="0">
                <a:cs typeface="B Nazanin" pitchFamily="2" charset="-78"/>
              </a:rPr>
              <a:t>، ماکزیمم تنش برشی غیر محوری در حدود </a:t>
            </a:r>
            <a:r>
              <a:rPr lang="fa-IR" sz="2800" dirty="0">
                <a:cs typeface="B Nazanin" pitchFamily="2" charset="-78"/>
              </a:rPr>
              <a:t>2</a:t>
            </a:r>
            <a:r>
              <a:rPr lang="ar-SA" sz="2800" dirty="0">
                <a:cs typeface="B Nazanin" pitchFamily="2" charset="-78"/>
              </a:rPr>
              <a:t>/</a:t>
            </a:r>
            <a:r>
              <a:rPr lang="fa-IR" sz="2800" dirty="0">
                <a:cs typeface="B Nazanin" pitchFamily="2" charset="-78"/>
              </a:rPr>
              <a:t>5</a:t>
            </a:r>
            <a:r>
              <a:rPr lang="ar-SA" sz="2800" dirty="0">
                <a:cs typeface="B Nazanin" pitchFamily="2" charset="-78"/>
              </a:rPr>
              <a:t> برابر ماکزیمم تنش برشی محوری می­باشد.</a:t>
            </a:r>
            <a:endParaRPr lang="en-US" sz="2800" dirty="0">
              <a:cs typeface="B Nazanin" pitchFamily="2" charset="-78"/>
            </a:endParaRPr>
          </a:p>
          <a:p>
            <a:pPr marL="0" indent="0">
              <a:buNone/>
            </a:pP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154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KINGN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15" y="1"/>
            <a:ext cx="11920653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TextBox 31"/>
          <p:cNvSpPr txBox="1"/>
          <p:nvPr/>
        </p:nvSpPr>
        <p:spPr>
          <a:xfrm>
            <a:off x="8382017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81092" y="1857365"/>
            <a:ext cx="9715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>
                <a:solidFill>
                  <a:srgbClr val="009900"/>
                </a:solidFill>
              </a:rPr>
              <a:t>  </a:t>
            </a:r>
            <a:r>
              <a:rPr lang="fa-IR" sz="6000" dirty="0">
                <a:solidFill>
                  <a:srgbClr val="66FF33"/>
                </a:solidFill>
                <a:cs typeface="B Jalal" pitchFamily="2" charset="-78"/>
              </a:rPr>
              <a:t>با </a:t>
            </a:r>
            <a:r>
              <a:rPr lang="fa-IR" sz="6000" b="1" dirty="0">
                <a:solidFill>
                  <a:srgbClr val="66FF33"/>
                </a:solidFill>
                <a:cs typeface="B Jalal" pitchFamily="2" charset="-78"/>
              </a:rPr>
              <a:t>تشکر</a:t>
            </a:r>
            <a:endParaRPr lang="en-US" sz="6000" b="1" dirty="0">
              <a:solidFill>
                <a:srgbClr val="66FF33"/>
              </a:solidFill>
              <a:cs typeface="B Jal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1لوگوی 93.08.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577" r="15161" b="18072"/>
          <a:stretch/>
        </p:blipFill>
        <p:spPr bwMode="auto">
          <a:xfrm>
            <a:off x="4665785" y="0"/>
            <a:ext cx="2473570" cy="19929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718" y="1163780"/>
            <a:ext cx="10468864" cy="5091547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3200" dirty="0" smtClean="0">
                <a:solidFill>
                  <a:srgbClr val="A50021"/>
                </a:solidFill>
                <a:effectLst/>
                <a:cs typeface="B Nazanin" pitchFamily="2" charset="-78"/>
              </a:rPr>
              <a:t>شبیه </a:t>
            </a:r>
            <a:r>
              <a:rPr lang="ar-SA" sz="3200" dirty="0">
                <a:solidFill>
                  <a:srgbClr val="A50021"/>
                </a:solidFill>
                <a:effectLst/>
                <a:cs typeface="B Nazanin" pitchFamily="2" charset="-78"/>
              </a:rPr>
              <a:t>سازی عددی </a:t>
            </a:r>
            <a:r>
              <a:rPr lang="fa-IR" sz="3200" dirty="0">
                <a:solidFill>
                  <a:srgbClr val="A50021"/>
                </a:solidFill>
                <a:effectLst/>
                <a:cs typeface="B Nazanin" pitchFamily="2" charset="-78"/>
              </a:rPr>
              <a:t>جریان سیال بیو­مغناطیس </a:t>
            </a:r>
            <a:r>
              <a:rPr lang="ar-SA" sz="3200" dirty="0">
                <a:solidFill>
                  <a:srgbClr val="A50021"/>
                </a:solidFill>
                <a:effectLst/>
                <a:cs typeface="B Nazanin" pitchFamily="2" charset="-78"/>
              </a:rPr>
              <a:t>در یک کانال سه بعدی </a:t>
            </a:r>
            <a:r>
              <a:rPr lang="ar-SA" sz="3200" dirty="0" smtClean="0">
                <a:solidFill>
                  <a:srgbClr val="A50021"/>
                </a:solidFill>
                <a:effectLst/>
                <a:cs typeface="B Nazanin" pitchFamily="2" charset="-78"/>
              </a:rPr>
              <a:t>تحت </a:t>
            </a:r>
            <a:r>
              <a:rPr lang="ar-SA" sz="3200" dirty="0">
                <a:solidFill>
                  <a:srgbClr val="A50021"/>
                </a:solidFill>
                <a:effectLst/>
                <a:cs typeface="B Nazanin" pitchFamily="2" charset="-78"/>
              </a:rPr>
              <a:t>تاثیر میدان مغناطیسی</a:t>
            </a:r>
            <a:r>
              <a:rPr lang="en-US" sz="3200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  <a:t>فرهاد قدک، </a:t>
            </a:r>
            <a:r>
              <a:rPr lang="fa-IR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  <a:t>سید مرتضی موسوی</a:t>
            </a:r>
            <a:r>
              <a:rPr lang="en-US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en-US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fa-IR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  <a:t>دی 93</a:t>
            </a:r>
            <a: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endParaRPr lang="en-US" sz="32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646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مقدمه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7"/>
            <a:ext cx="10972800" cy="4526973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200000"/>
              </a:lnSpc>
              <a:buNone/>
            </a:pPr>
            <a:r>
              <a:rPr lang="fa-IR" sz="2400" dirty="0">
                <a:cs typeface="B Nazanin" pitchFamily="2" charset="-78"/>
              </a:rPr>
              <a:t>سیالات بیومغناطیس، سیالات بیولوژیکی هستند که تحت تاثیر میدان مغناطیسی قرار می­گیرند</a:t>
            </a:r>
            <a:r>
              <a:rPr lang="fa-IR" sz="2400" dirty="0" smtClean="0">
                <a:cs typeface="B Nazanin" pitchFamily="2" charset="-78"/>
              </a:rPr>
              <a:t>.</a:t>
            </a:r>
            <a:r>
              <a:rPr lang="fa-IR" sz="2400" dirty="0">
                <a:cs typeface="B Nazanin" pitchFamily="2" charset="-78"/>
              </a:rPr>
              <a:t> می­توان با برچسب زنی سلول­های بیولوژیکی با مواد مغناطیسی، قابلیت مغناطیسی آنها </a:t>
            </a:r>
            <a:r>
              <a:rPr lang="fa-IR" sz="2400" dirty="0" smtClean="0">
                <a:cs typeface="B Nazanin" pitchFamily="2" charset="-78"/>
              </a:rPr>
              <a:t>را افزایش داد.</a:t>
            </a:r>
          </a:p>
          <a:p>
            <a:pPr marL="0" indent="0" algn="justLow">
              <a:lnSpc>
                <a:spcPct val="200000"/>
              </a:lnSpc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شناخت رفتار سیالات بیومغناطیس، که شاخص­ترین سیال بیومغناطیس خون است، در حضور میدان­های مغناطیسی بسیار مورد توجه محققان قرار دارد. تا کنون در این زمینه کاربرد­های زیادی در علوم پزشکی و مهندسی پزشکی ارائه شده است که از میان آن جدایش سلولی، تحویل هدفدار دارو، بهبود زخم به سبب اثر میدان</a:t>
            </a:r>
            <a:r>
              <a:rPr lang="en-US" sz="2400" dirty="0">
                <a:cs typeface="B Nazanin" pitchFamily="2" charset="-78"/>
              </a:rPr>
              <a:t>­</a:t>
            </a:r>
            <a:r>
              <a:rPr lang="fa-IR" sz="2400" dirty="0">
                <a:cs typeface="B Nazanin" pitchFamily="2" charset="-78"/>
              </a:rPr>
              <a:t>های مغناطیسی و درمان سرطان با هایپرترمیا­ی </a:t>
            </a:r>
            <a:r>
              <a:rPr lang="fa-IR" sz="2400" dirty="0" smtClean="0">
                <a:cs typeface="B Nazanin" pitchFamily="2" charset="-78"/>
              </a:rPr>
              <a:t>مغناطیسی </a:t>
            </a:r>
            <a:r>
              <a:rPr lang="fa-IR" sz="2400" dirty="0">
                <a:cs typeface="B Nazanin" pitchFamily="2" charset="-78"/>
              </a:rPr>
              <a:t>را می­توان نام </a:t>
            </a:r>
            <a:r>
              <a:rPr lang="fa-IR" sz="2400" dirty="0" smtClean="0">
                <a:cs typeface="B Nazanin" pitchFamily="2" charset="-78"/>
              </a:rPr>
              <a:t>برد.</a:t>
            </a:r>
          </a:p>
        </p:txBody>
      </p:sp>
    </p:spTree>
    <p:extLst>
      <p:ext uri="{BB962C8B-B14F-4D97-AF65-F5344CB8AC3E}">
        <p14:creationId xmlns:p14="http://schemas.microsoft.com/office/powerpoint/2010/main" val="1172347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>
                <a:cs typeface="B Titr" pitchFamily="2" charset="-78"/>
              </a:rPr>
              <a:t>مسئله­ی حاضر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7"/>
            <a:ext cx="10972800" cy="1635440"/>
          </a:xfrm>
        </p:spPr>
        <p:txBody>
          <a:bodyPr>
            <a:normAutofit fontScale="85000" lnSpcReduction="10000"/>
          </a:bodyPr>
          <a:lstStyle/>
          <a:p>
            <a:pPr marL="0" indent="0" algn="justLow">
              <a:lnSpc>
                <a:spcPct val="200000"/>
              </a:lnSpc>
              <a:buNone/>
            </a:pPr>
            <a:r>
              <a:rPr lang="fa-IR" sz="1900" dirty="0"/>
              <a:t>جریان سه­بعدی، دائم، آرام و تراکم­ ناپذیر سیال بیو­مغناطیس در حالت همدما در یک کانال تحت تاثیر میدان مغناطیسی سیم حامل جریان الکتریسیته در نظر گرفته شده است. سیال بیو­مغناطیس، نیوتنی، همگن و هادی الکتریکی فرض شده است. مقطع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x-y</a:t>
            </a:r>
            <a:r>
              <a:rPr lang="fa-IR" sz="1900" dirty="0"/>
              <a:t> کانال مربعی به ضلع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a-IR" sz="1900" dirty="0"/>
              <a:t> است و کانال به طول </a:t>
            </a:r>
            <a:r>
              <a:rPr lang="en-US" sz="1900" dirty="0"/>
              <a:t>L</a:t>
            </a:r>
            <a:r>
              <a:rPr lang="fa-IR" sz="1900" dirty="0"/>
              <a:t> است. سیم موازی با محور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1900" dirty="0"/>
              <a:t> در فاصله</a:t>
            </a:r>
            <a:r>
              <a:rPr lang="en-US" sz="1900" dirty="0"/>
              <a:t>­</a:t>
            </a:r>
            <a:r>
              <a:rPr lang="fa-IR" sz="1900" dirty="0"/>
              <a:t>ی  زیر کانال قرار </a:t>
            </a:r>
            <a:r>
              <a:rPr lang="fa-IR" sz="1900" dirty="0" smtClean="0"/>
              <a:t>دارد که در مقطع عرضی </a:t>
            </a:r>
            <a:r>
              <a:rPr lang="fa-IR" sz="1900" dirty="0"/>
              <a:t>بصورت نقطه­ای به مختصات </a:t>
            </a:r>
            <a:r>
              <a:rPr lang="fa-IR" sz="1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fa-IR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1900" dirty="0" smtClean="0"/>
              <a:t>نشان داده شده است </a:t>
            </a:r>
            <a:r>
              <a:rPr lang="ar-SA" sz="1900" dirty="0">
                <a:cs typeface="B Nazanin" pitchFamily="2" charset="-78"/>
              </a:rPr>
              <a:t>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a-IR" sz="1900" dirty="0" smtClean="0">
                <a:cs typeface="B Nazanin" pitchFamily="2" charset="-78"/>
              </a:rPr>
              <a:t>0/5</a:t>
            </a:r>
            <a:r>
              <a:rPr lang="ar-SA" sz="1900" dirty="0" smtClean="0">
                <a:cs typeface="B Nazanin" pitchFamily="2" charset="-78"/>
              </a:rPr>
              <a:t>=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19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ar-SA" sz="1900" dirty="0"/>
              <a:t>و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a-IR" sz="1900" dirty="0" smtClean="0">
                <a:cs typeface="B Nazanin" pitchFamily="2" charset="-78"/>
              </a:rPr>
              <a:t>0/2</a:t>
            </a:r>
            <a:r>
              <a:rPr lang="ar-SA" sz="1900" dirty="0" smtClean="0"/>
              <a:t>-</a:t>
            </a:r>
            <a:r>
              <a:rPr lang="ar-SA" sz="1900" dirty="0" smtClean="0">
                <a:cs typeface="B Nazanin" pitchFamily="2" charset="-78"/>
              </a:rPr>
              <a:t>=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r-SA" sz="1900" dirty="0" smtClean="0">
                <a:cs typeface="B Nazanin" pitchFamily="2" charset="-78"/>
              </a:rPr>
              <a:t>).</a:t>
            </a:r>
            <a:endParaRPr lang="fa-IR" sz="1900" dirty="0" smtClean="0">
              <a:cs typeface="B Nazanin" pitchFamily="2" charset="-78"/>
            </a:endParaRPr>
          </a:p>
          <a:p>
            <a:pPr marL="0" indent="0" algn="justLow">
              <a:lnSpc>
                <a:spcPct val="200000"/>
              </a:lnSpc>
              <a:buNone/>
            </a:pP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2948" r="25922" b="3082"/>
          <a:stretch>
            <a:fillRect/>
          </a:stretch>
        </p:blipFill>
        <p:spPr bwMode="auto">
          <a:xfrm>
            <a:off x="542874" y="3642721"/>
            <a:ext cx="1867450" cy="208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30750" r="12494" b="17638"/>
          <a:stretch>
            <a:fillRect/>
          </a:stretch>
        </p:blipFill>
        <p:spPr bwMode="auto">
          <a:xfrm>
            <a:off x="3199391" y="3433066"/>
            <a:ext cx="3746184" cy="2445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438768" y="6027380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1400" dirty="0" smtClean="0">
                <a:cs typeface="B Nazanin" pitchFamily="2" charset="-78"/>
              </a:rPr>
              <a:t>طرح </a:t>
            </a:r>
            <a:r>
              <a:rPr lang="ar-SA" sz="1400" dirty="0">
                <a:cs typeface="B Nazanin" pitchFamily="2" charset="-78"/>
              </a:rPr>
              <a:t>شماتیک مدل فیزیکی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791" y="6045705"/>
            <a:ext cx="119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1400" dirty="0" smtClean="0">
                <a:cs typeface="B Nazanin" pitchFamily="2" charset="-78"/>
              </a:rPr>
              <a:t>مقطع </a:t>
            </a:r>
            <a:r>
              <a:rPr lang="ar-SA" sz="1400" dirty="0">
                <a:cs typeface="B Nazanin" pitchFamily="2" charset="-78"/>
              </a:rPr>
              <a:t>عرضی کانال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9437" y="3615534"/>
            <a:ext cx="43107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ar-SA" sz="1600" dirty="0">
                <a:cs typeface="B Nazanin" pitchFamily="2" charset="-78"/>
              </a:rPr>
              <a:t>در ورودی کانال (0=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ar-SA" sz="1600" dirty="0">
                <a:cs typeface="B Nazanin" pitchFamily="2" charset="-78"/>
              </a:rPr>
              <a:t>) جریان کاملا توسعه­یافته­­ی آرام با سرعت </a:t>
            </a:r>
            <a:r>
              <a:rPr lang="ar-SA" sz="1600" dirty="0" smtClean="0">
                <a:cs typeface="B Nazanin" pitchFamily="2" charset="-78"/>
              </a:rPr>
              <a:t>متوسط</a:t>
            </a:r>
            <a:r>
              <a:rPr lang="en-US" sz="1600" dirty="0" smtClean="0">
                <a:cs typeface="B Nazanin" pitchFamily="2" charset="-78"/>
              </a:rPr>
              <a:t>    </a:t>
            </a:r>
            <a:r>
              <a:rPr lang="ar-SA" sz="1600" dirty="0" smtClean="0">
                <a:cs typeface="B Nazanin" pitchFamily="2" charset="-78"/>
              </a:rPr>
              <a:t>  </a:t>
            </a:r>
            <a:r>
              <a:rPr lang="ar-SA" sz="1600" dirty="0">
                <a:cs typeface="B Nazanin" pitchFamily="2" charset="-78"/>
              </a:rPr>
              <a:t>وارد می­شود</a:t>
            </a:r>
            <a:r>
              <a:rPr lang="ar-SA" sz="1600" dirty="0" smtClean="0">
                <a:cs typeface="B Nazanin" pitchFamily="2" charset="-78"/>
              </a:rPr>
              <a:t>.</a:t>
            </a:r>
            <a:endParaRPr lang="en-US" sz="1600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1600" dirty="0" smtClean="0">
                <a:cs typeface="B Nazanin" pitchFamily="2" charset="-78"/>
              </a:rPr>
              <a:t>بر روی </a:t>
            </a:r>
            <a:r>
              <a:rPr lang="ar-SA" sz="1600" dirty="0" smtClean="0">
                <a:cs typeface="B Nazanin" pitchFamily="2" charset="-78"/>
              </a:rPr>
              <a:t>دیواره­</a:t>
            </a:r>
            <a:r>
              <a:rPr lang="fa-IR" sz="1600" dirty="0" smtClean="0">
                <a:cs typeface="B Nazanin" pitchFamily="2" charset="-78"/>
              </a:rPr>
              <a:t>ها</a:t>
            </a:r>
            <a:r>
              <a:rPr lang="ar-SA" sz="1600" dirty="0" smtClean="0">
                <a:cs typeface="B Nazanin" pitchFamily="2" charset="-78"/>
              </a:rPr>
              <a:t> </a:t>
            </a:r>
            <a:r>
              <a:rPr lang="fa-IR" sz="1600" dirty="0" smtClean="0">
                <a:cs typeface="B Nazanin" pitchFamily="2" charset="-78"/>
              </a:rPr>
              <a:t>شرط عدم لغزش برقرار است.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ar-SA" sz="1600" dirty="0">
                <a:cs typeface="B Nazanin" pitchFamily="2" charset="-78"/>
              </a:rPr>
              <a:t>در خروجی کانال </a:t>
            </a:r>
            <a:r>
              <a:rPr lang="ar-SA" sz="1600" dirty="0" smtClean="0">
                <a:cs typeface="B Nazanin" pitchFamily="2" charset="-78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sz="1600" dirty="0" smtClean="0">
                <a:latin typeface="Times New Roman" pitchFamily="18" charset="0"/>
                <a:cs typeface="B Nazanin" pitchFamily="2" charset="-78"/>
              </a:rPr>
              <a:t>=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z</a:t>
            </a:r>
            <a:r>
              <a:rPr lang="ar-SA" sz="1600" dirty="0" smtClean="0">
                <a:cs typeface="B Nazanin" pitchFamily="2" charset="-78"/>
              </a:rPr>
              <a:t>) </a:t>
            </a:r>
            <a:r>
              <a:rPr lang="ar-SA" sz="1600" dirty="0">
                <a:cs typeface="B Nazanin" pitchFamily="2" charset="-78"/>
              </a:rPr>
              <a:t>شار نفوذ برای همه متغیرهای جریان در جهت عمود به صفحه خروجی صفر فرض می­شود</a:t>
            </a:r>
            <a:r>
              <a:rPr lang="en-US" sz="1600" dirty="0" smtClean="0">
                <a:cs typeface="B Nazanin" pitchFamily="2" charset="-78"/>
              </a:rPr>
              <a:t>.</a:t>
            </a:r>
            <a:endParaRPr lang="en-US" sz="1600" dirty="0"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70227"/>
              </p:ext>
            </p:extLst>
          </p:nvPr>
        </p:nvGraphicFramePr>
        <p:xfrm>
          <a:off x="10743109" y="4105557"/>
          <a:ext cx="246232" cy="27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3109" y="4105557"/>
                        <a:ext cx="246232" cy="275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87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>
                <a:cs typeface="B Titr" pitchFamily="2" charset="-78"/>
              </a:rPr>
              <a:t>مسئله­ی حاضر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38305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200000"/>
              </a:lnSpc>
              <a:buNone/>
            </a:pPr>
            <a:r>
              <a:rPr lang="ar-SA" sz="2000" dirty="0" smtClean="0">
                <a:cs typeface="B Nazanin" pitchFamily="2" charset="-78"/>
              </a:rPr>
              <a:t>برای </a:t>
            </a:r>
            <a:r>
              <a:rPr lang="ar-SA" sz="2000" dirty="0">
                <a:cs typeface="B Nazanin" pitchFamily="2" charset="-78"/>
              </a:rPr>
              <a:t>مطالعه­ی جریان سیال از مدل دینامیک سیالات بیو­مغناطیس</a:t>
            </a:r>
            <a:r>
              <a:rPr lang="fa-IR" sz="2000" dirty="0">
                <a:cs typeface="B Nazanin" pitchFamily="2" charset="-78"/>
              </a:rPr>
              <a:t> (</a:t>
            </a:r>
            <a:r>
              <a:rPr lang="en-US" sz="2000" dirty="0">
                <a:cs typeface="B Nazanin" pitchFamily="2" charset="-78"/>
              </a:rPr>
              <a:t>BFD</a:t>
            </a:r>
            <a:r>
              <a:rPr lang="fa-IR" sz="2000" dirty="0">
                <a:cs typeface="B Nazanin" pitchFamily="2" charset="-78"/>
              </a:rPr>
              <a:t>)</a:t>
            </a:r>
            <a:r>
              <a:rPr lang="ar-SA" sz="2000" dirty="0">
                <a:cs typeface="B Nazanin" pitchFamily="2" charset="-78"/>
              </a:rPr>
              <a:t> که بر اساس فروهیدرودینامیک</a:t>
            </a:r>
            <a:r>
              <a:rPr lang="fa-IR" sz="2000" dirty="0">
                <a:cs typeface="B Nazanin" pitchFamily="2" charset="-78"/>
              </a:rPr>
              <a:t> (</a:t>
            </a:r>
            <a:r>
              <a:rPr lang="en-US" sz="2000" dirty="0">
                <a:cs typeface="B Nazanin" pitchFamily="2" charset="-78"/>
              </a:rPr>
              <a:t>FHD</a:t>
            </a:r>
            <a:r>
              <a:rPr lang="fa-IR" sz="2000" dirty="0">
                <a:cs typeface="B Nazanin" pitchFamily="2" charset="-78"/>
              </a:rPr>
              <a:t>)</a:t>
            </a:r>
            <a:r>
              <a:rPr lang="ar-SA" sz="2000" dirty="0">
                <a:cs typeface="B Nazanin" pitchFamily="2" charset="-78"/>
              </a:rPr>
              <a:t> است </a:t>
            </a:r>
            <a:r>
              <a:rPr lang="fa-IR" sz="2000" dirty="0" smtClean="0">
                <a:cs typeface="B Nazanin" pitchFamily="2" charset="-78"/>
              </a:rPr>
              <a:t>استفاده  شده است</a:t>
            </a:r>
            <a:r>
              <a:rPr lang="ar-SA" sz="2000" dirty="0" smtClean="0">
                <a:cs typeface="B Nazanin" pitchFamily="2" charset="-78"/>
              </a:rPr>
              <a:t>.</a:t>
            </a:r>
            <a:endParaRPr lang="en-US" sz="2000" dirty="0" smtClean="0">
              <a:cs typeface="B Nazanin" pitchFamily="2" charset="-78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a-IR" sz="2000" dirty="0"/>
              <a:t>در این شبیه­سازی از نرم­افزار </a:t>
            </a:r>
            <a:r>
              <a:rPr lang="fa-IR" sz="2000" dirty="0" smtClean="0"/>
              <a:t>انسیس فلوئنت</a:t>
            </a:r>
            <a:r>
              <a:rPr lang="en-US" sz="2000" dirty="0" smtClean="0"/>
              <a:t> </a:t>
            </a:r>
            <a:r>
              <a:rPr lang="fa-IR" sz="2000" dirty="0" smtClean="0"/>
              <a:t>استفاده </a:t>
            </a:r>
            <a:r>
              <a:rPr lang="fa-IR" sz="2000" dirty="0"/>
              <a:t>شده است که در این نرم­افزار برای حل از روش حجم محدود استفاده می­شود. جهت حل مسئله از حل­کننده­ی مبتنی بر فشار و به منظور کوپل بین سرعت و فشار از الگوریتم سیمپل استفاده شده است. عبارت­های جابجایی و نفوذ در معادلات مومنتوم با استفاده از طرح بالادست مرتبه دوم گسسته شده است. برای اعمال نیروی مغناطیسی، توابعی </a:t>
            </a:r>
            <a:r>
              <a:rPr lang="fa-IR" sz="2000" dirty="0" smtClean="0"/>
              <a:t>مناسب</a:t>
            </a:r>
            <a:r>
              <a:rPr lang="fa-IR" sz="2000" dirty="0"/>
              <a:t> </a:t>
            </a:r>
            <a:r>
              <a:rPr lang="fa-IR" sz="2000" dirty="0" smtClean="0"/>
              <a:t>(</a:t>
            </a:r>
            <a:r>
              <a:rPr lang="en-US" sz="2000" dirty="0" smtClean="0"/>
              <a:t>User-Defined Function (UDF)</a:t>
            </a:r>
            <a:r>
              <a:rPr lang="fa-IR" sz="2000" dirty="0" smtClean="0"/>
              <a:t>) به </a:t>
            </a:r>
            <a:r>
              <a:rPr lang="fa-IR" sz="2000" dirty="0"/>
              <a:t>نرم­افزار اضافه شده است</a:t>
            </a:r>
            <a:r>
              <a:rPr lang="fa-IR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7246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نتایج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200" dirty="0">
                <a:cs typeface="B Nazanin" pitchFamily="2" charset="-78"/>
              </a:rPr>
              <a:t>کانتور سرعت بی­بعد محوری در  50=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ar-SA" sz="2200" dirty="0">
                <a:cs typeface="B Nazanin" pitchFamily="2" charset="-78"/>
              </a:rPr>
              <a:t>، 10</a:t>
            </a:r>
            <a:r>
              <a:rPr lang="ar-SA" sz="2200" baseline="30000" dirty="0">
                <a:cs typeface="B Nazanin" pitchFamily="2" charset="-78"/>
              </a:rPr>
              <a:t>4</a:t>
            </a:r>
            <a:r>
              <a:rPr lang="ar-SA" sz="2200" dirty="0">
                <a:cs typeface="B Nazanin" pitchFamily="2" charset="-78"/>
              </a:rPr>
              <a:t>×</a:t>
            </a:r>
            <a:r>
              <a:rPr lang="fa-IR" sz="2200" dirty="0">
                <a:cs typeface="B Nazanin" pitchFamily="2" charset="-78"/>
              </a:rPr>
              <a:t>6</a:t>
            </a:r>
            <a:r>
              <a:rPr lang="ar-SA" sz="2200" dirty="0">
                <a:cs typeface="B Nazanin" pitchFamily="2" charset="-78"/>
              </a:rPr>
              <a:t>/</a:t>
            </a:r>
            <a:r>
              <a:rPr lang="fa-IR" sz="2200" dirty="0" smtClean="0">
                <a:cs typeface="B Nazanin" pitchFamily="2" charset="-78"/>
              </a:rPr>
              <a:t>4</a:t>
            </a:r>
            <a:r>
              <a:rPr lang="ar-SA" sz="2200" dirty="0" smtClean="0">
                <a:cs typeface="B Nazanin" pitchFamily="2" charset="-78"/>
              </a:rPr>
              <a:t>=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ar-SA" sz="2200" dirty="0">
                <a:cs typeface="B Nazanin" pitchFamily="2" charset="-78"/>
              </a:rPr>
              <a:t> و </a:t>
            </a:r>
            <a:r>
              <a:rPr lang="ar-SA" sz="2200" baseline="30000" dirty="0">
                <a:cs typeface="B Nazanin" pitchFamily="2" charset="-78"/>
              </a:rPr>
              <a:t>2-</a:t>
            </a:r>
            <a:r>
              <a:rPr lang="ar-SA" sz="2200" dirty="0">
                <a:cs typeface="B Nazanin" pitchFamily="2" charset="-78"/>
              </a:rPr>
              <a:t>10×</a:t>
            </a:r>
            <a:r>
              <a:rPr lang="fa-IR" sz="2200" dirty="0">
                <a:cs typeface="B Nazanin" pitchFamily="2" charset="-78"/>
              </a:rPr>
              <a:t>3</a:t>
            </a:r>
            <a:r>
              <a:rPr lang="ar-SA" sz="2200" dirty="0">
                <a:cs typeface="B Nazanin" pitchFamily="2" charset="-78"/>
              </a:rPr>
              <a:t>/</a:t>
            </a:r>
            <a:r>
              <a:rPr lang="fa-IR" sz="2200" dirty="0">
                <a:cs typeface="B Nazanin" pitchFamily="2" charset="-78"/>
              </a:rPr>
              <a:t>881</a:t>
            </a:r>
            <a:r>
              <a:rPr lang="ar-SA" sz="2200" dirty="0">
                <a:cs typeface="B Nazanin" pitchFamily="2" charset="-78"/>
              </a:rPr>
              <a:t>=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200" dirty="0" smtClean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a-IR" sz="1800" dirty="0"/>
              <a:t> عدد رینولدز،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fa-IR" sz="1800" dirty="0"/>
              <a:t>عدد مغناطیسی است و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1800" dirty="0"/>
              <a:t> عدد استوارت است.</a:t>
            </a:r>
            <a:endParaRPr lang="en-US" sz="1800" dirty="0">
              <a:cs typeface="B Nazanin" pitchFamily="2" charset="-78"/>
            </a:endParaRPr>
          </a:p>
          <a:p>
            <a:pPr marL="0" indent="0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متغیر­های </a:t>
            </a:r>
            <a:r>
              <a:rPr lang="fa-IR" sz="1800" dirty="0">
                <a:cs typeface="B Nazanin" panose="00000400000000000000" pitchFamily="2" charset="-78"/>
              </a:rPr>
              <a:t>بی­بعد: </a:t>
            </a:r>
          </a:p>
          <a:p>
            <a:pPr marL="0" indent="0">
              <a:buNone/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2849792"/>
            <a:ext cx="7098567" cy="277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495"/>
              </p:ext>
            </p:extLst>
          </p:nvPr>
        </p:nvGraphicFramePr>
        <p:xfrm>
          <a:off x="8448675" y="3790905"/>
          <a:ext cx="2563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701720" imgH="647640" progId="Equation.DSMT4">
                  <p:embed/>
                </p:oleObj>
              </mc:Choice>
              <mc:Fallback>
                <p:oleObj name="Equation" r:id="rId4" imgW="170172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5" y="3790905"/>
                        <a:ext cx="2563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724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نتایج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>
                <a:cs typeface="B Nazanin" pitchFamily="2" charset="-78"/>
              </a:rPr>
              <a:t>خط جریان در مقطع عرضی </a:t>
            </a:r>
            <a:r>
              <a:rPr lang="ar-SA" sz="2400" dirty="0" smtClean="0">
                <a:cs typeface="B Nazanin" pitchFamily="2" charset="-78"/>
              </a:rPr>
              <a:t>در10=</a:t>
            </a:r>
            <a:r>
              <a:rPr lang="en-US" sz="2400" dirty="0" smtClean="0">
                <a:cs typeface="B Nazanin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، 50=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ar-SA" sz="2400" dirty="0">
                <a:cs typeface="B Nazanin" pitchFamily="2" charset="-78"/>
              </a:rPr>
              <a:t>، 10</a:t>
            </a:r>
            <a:r>
              <a:rPr lang="ar-SA" sz="2400" baseline="30000" dirty="0">
                <a:cs typeface="B Nazanin" pitchFamily="2" charset="-78"/>
              </a:rPr>
              <a:t>4</a:t>
            </a:r>
            <a:r>
              <a:rPr lang="ar-SA" sz="2400" dirty="0">
                <a:cs typeface="B Nazanin" pitchFamily="2" charset="-78"/>
              </a:rPr>
              <a:t>×</a:t>
            </a:r>
            <a:r>
              <a:rPr lang="fa-IR" sz="2400" dirty="0">
                <a:cs typeface="B Nazanin" pitchFamily="2" charset="-78"/>
              </a:rPr>
              <a:t>6</a:t>
            </a:r>
            <a:r>
              <a:rPr lang="ar-SA" sz="2400" dirty="0">
                <a:cs typeface="B Nazanin" pitchFamily="2" charset="-78"/>
              </a:rPr>
              <a:t>/</a:t>
            </a:r>
            <a:r>
              <a:rPr lang="fa-IR" sz="2400" dirty="0" smtClean="0">
                <a:cs typeface="B Nazanin" pitchFamily="2" charset="-78"/>
              </a:rPr>
              <a:t>4</a:t>
            </a:r>
            <a:r>
              <a:rPr lang="ar-SA" sz="2400" dirty="0" smtClean="0">
                <a:cs typeface="B Nazanin" pitchFamily="2" charset="-78"/>
              </a:rPr>
              <a:t>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ar-SA" sz="2400" dirty="0">
                <a:cs typeface="B Nazanin" pitchFamily="2" charset="-78"/>
              </a:rPr>
              <a:t> و </a:t>
            </a:r>
            <a:r>
              <a:rPr lang="ar-SA" sz="2400" baseline="30000" dirty="0" smtClean="0">
                <a:cs typeface="B Nazanin" pitchFamily="2" charset="-78"/>
              </a:rPr>
              <a:t>2-</a:t>
            </a:r>
            <a:r>
              <a:rPr lang="ar-SA" sz="2400" dirty="0" smtClean="0">
                <a:cs typeface="B Nazanin" pitchFamily="2" charset="-78"/>
              </a:rPr>
              <a:t>10×</a:t>
            </a:r>
            <a:r>
              <a:rPr lang="fa-IR" sz="2400" dirty="0" smtClean="0">
                <a:cs typeface="B Nazanin" pitchFamily="2" charset="-78"/>
              </a:rPr>
              <a:t>3</a:t>
            </a:r>
            <a:r>
              <a:rPr lang="ar-SA" sz="2400" dirty="0">
                <a:cs typeface="B Nazanin" pitchFamily="2" charset="-78"/>
              </a:rPr>
              <a:t>/</a:t>
            </a:r>
            <a:r>
              <a:rPr lang="fa-IR" sz="2400" dirty="0" smtClean="0">
                <a:cs typeface="B Nazanin" pitchFamily="2" charset="-78"/>
              </a:rPr>
              <a:t>881</a:t>
            </a:r>
            <a:r>
              <a:rPr lang="ar-SA" sz="2400" dirty="0" smtClean="0">
                <a:cs typeface="B Nazanin" pitchFamily="2" charset="-78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 dirty="0" smtClean="0">
                <a:cs typeface="B Nazanin" pitchFamily="2" charset="-78"/>
              </a:rPr>
              <a:t>:</a:t>
            </a:r>
            <a:endParaRPr lang="en-US" sz="2400" dirty="0"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02744"/>
              </p:ext>
            </p:extLst>
          </p:nvPr>
        </p:nvGraphicFramePr>
        <p:xfrm>
          <a:off x="7957400" y="1709683"/>
          <a:ext cx="395028" cy="46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7400" y="1709683"/>
                        <a:ext cx="395028" cy="46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escription: D:\openfoam\channel\channel article\fluent\h150.v125r1.05-1.01z100\Re=50\8 T\stream lin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0112" r="10870" b="2129"/>
          <a:stretch>
            <a:fillRect/>
          </a:stretch>
        </p:blipFill>
        <p:spPr bwMode="auto">
          <a:xfrm>
            <a:off x="4069540" y="2793623"/>
            <a:ext cx="374203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365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نتایج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>
                <a:cs typeface="B Nazanin" pitchFamily="2" charset="-78"/>
              </a:rPr>
              <a:t>سرعت بی­بعد محوری در 10=</a:t>
            </a:r>
            <a:r>
              <a:rPr lang="fa-IR" sz="2400" dirty="0">
                <a:cs typeface="B Nazanin" pitchFamily="2" charset="-78"/>
              </a:rPr>
              <a:t>     </a:t>
            </a:r>
            <a:r>
              <a:rPr lang="ar-SA" sz="2400" dirty="0">
                <a:cs typeface="B Nazanin" pitchFamily="2" charset="-78"/>
              </a:rPr>
              <a:t>و </a:t>
            </a:r>
            <a:r>
              <a:rPr lang="ar-SA" sz="2400" dirty="0" smtClean="0">
                <a:cs typeface="B Nazanin" pitchFamily="2" charset="-78"/>
              </a:rPr>
              <a:t>50=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54456"/>
              </p:ext>
            </p:extLst>
          </p:nvPr>
        </p:nvGraphicFramePr>
        <p:xfrm>
          <a:off x="8421432" y="1709683"/>
          <a:ext cx="395028" cy="46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1432" y="1709683"/>
                        <a:ext cx="395028" cy="46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3d zvelo(outlet)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735" r="11302" b="1521"/>
          <a:stretch>
            <a:fillRect/>
          </a:stretch>
        </p:blipFill>
        <p:spPr bwMode="auto">
          <a:xfrm>
            <a:off x="6388677" y="2710327"/>
            <a:ext cx="2267180" cy="2286000"/>
          </a:xfrm>
          <a:prstGeom prst="rect">
            <a:avLst/>
          </a:prstGeom>
          <a:noFill/>
        </p:spPr>
      </p:pic>
      <p:pic>
        <p:nvPicPr>
          <p:cNvPr id="10" name="Picture 9" descr="3d zvelo(outlet)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862" r="11409" b="1656"/>
          <a:stretch>
            <a:fillRect/>
          </a:stretch>
        </p:blipFill>
        <p:spPr bwMode="auto">
          <a:xfrm>
            <a:off x="642118" y="2710402"/>
            <a:ext cx="2270540" cy="2286000"/>
          </a:xfrm>
          <a:prstGeom prst="rect">
            <a:avLst/>
          </a:prstGeom>
          <a:noFill/>
        </p:spPr>
      </p:pic>
      <p:pic>
        <p:nvPicPr>
          <p:cNvPr id="11" name="Picture 10" descr="3d zvelo(outlet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3603" r="11212" b="1385"/>
          <a:stretch>
            <a:fillRect/>
          </a:stretch>
        </p:blipFill>
        <p:spPr bwMode="auto">
          <a:xfrm>
            <a:off x="9227565" y="2710402"/>
            <a:ext cx="2259114" cy="2286000"/>
          </a:xfrm>
          <a:prstGeom prst="rect">
            <a:avLst/>
          </a:prstGeom>
          <a:noFill/>
        </p:spPr>
      </p:pic>
      <p:pic>
        <p:nvPicPr>
          <p:cNvPr id="13" name="Picture 12" descr="3d zvelo(outlet)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3868" r="11516" b="1657"/>
          <a:stretch>
            <a:fillRect/>
          </a:stretch>
        </p:blipFill>
        <p:spPr bwMode="auto">
          <a:xfrm>
            <a:off x="3511919" y="2710402"/>
            <a:ext cx="2270540" cy="2286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89209" y="5105172"/>
            <a:ext cx="994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400" dirty="0" smtClean="0">
                <a:cs typeface="B Nazanin" pitchFamily="2" charset="-78"/>
              </a:rPr>
              <a:t>0=</a:t>
            </a:r>
            <a:r>
              <a:rPr lang="en-US" sz="1400" dirty="0" err="1">
                <a:cs typeface="B Nazanin" pitchFamily="2" charset="-78"/>
              </a:rPr>
              <a:t>Mn</a:t>
            </a:r>
            <a:r>
              <a:rPr lang="en-US" sz="1400" dirty="0">
                <a:cs typeface="B Nazanin" pitchFamily="2" charset="-78"/>
              </a:rPr>
              <a:t> </a:t>
            </a:r>
            <a:r>
              <a:rPr lang="ar-SA" sz="1400" dirty="0">
                <a:cs typeface="B Nazanin" pitchFamily="2" charset="-78"/>
              </a:rPr>
              <a:t>و 0=</a:t>
            </a:r>
            <a:r>
              <a:rPr lang="en-US" sz="1400" dirty="0">
                <a:cs typeface="B Nazanin" pitchFamily="2" charset="-78"/>
              </a:rPr>
              <a:t>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38901" y="5400129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Nazanin" pitchFamily="2" charset="-78"/>
              </a:rPr>
              <a:t>2</a:t>
            </a:r>
            <a:r>
              <a:rPr lang="ar-SA" sz="1600" dirty="0" smtClean="0">
                <a:cs typeface="B Nazanin" pitchFamily="2" charset="-78"/>
              </a:rPr>
              <a:t>/</a:t>
            </a:r>
            <a:r>
              <a:rPr lang="fa-IR" sz="1600" dirty="0" smtClean="0">
                <a:cs typeface="B Nazanin" pitchFamily="2" charset="-78"/>
              </a:rPr>
              <a:t>09</a:t>
            </a:r>
            <a:r>
              <a:rPr lang="ar-SA" sz="1600" dirty="0" smtClean="0">
                <a:cs typeface="B Nazanin" pitchFamily="2" charset="-78"/>
              </a:rPr>
              <a:t>=</a:t>
            </a:r>
            <a:r>
              <a:rPr lang="fa-IR" sz="1600" dirty="0" smtClean="0">
                <a:cs typeface="B Nazanin" pitchFamily="2" charset="-78"/>
              </a:rPr>
              <a:t>   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4200" y="5150216"/>
            <a:ext cx="2036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400" dirty="0" smtClean="0">
                <a:cs typeface="B Nazanin" pitchFamily="2" charset="-78"/>
              </a:rPr>
              <a:t>10</a:t>
            </a:r>
            <a:r>
              <a:rPr lang="ar-SA" sz="1400" baseline="30000" dirty="0" smtClean="0">
                <a:cs typeface="B Nazanin" pitchFamily="2" charset="-78"/>
              </a:rPr>
              <a:t>4</a:t>
            </a:r>
            <a:r>
              <a:rPr lang="ar-SA" sz="1400" dirty="0" smtClean="0">
                <a:cs typeface="B Nazanin" pitchFamily="2" charset="-78"/>
              </a:rPr>
              <a:t>×</a:t>
            </a:r>
            <a:r>
              <a:rPr lang="fa-IR" sz="1400" dirty="0" smtClean="0">
                <a:cs typeface="B Nazanin" pitchFamily="2" charset="-78"/>
              </a:rPr>
              <a:t>1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6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 err="1">
                <a:cs typeface="B Nazanin" pitchFamily="2" charset="-78"/>
              </a:rPr>
              <a:t>Mn</a:t>
            </a:r>
            <a:r>
              <a:rPr lang="ar-SA" sz="1400" dirty="0">
                <a:cs typeface="B Nazanin" pitchFamily="2" charset="-78"/>
              </a:rPr>
              <a:t> و </a:t>
            </a:r>
            <a:r>
              <a:rPr lang="ar-SA" sz="1400" baseline="30000" dirty="0" smtClean="0">
                <a:cs typeface="B Nazanin" pitchFamily="2" charset="-78"/>
              </a:rPr>
              <a:t>3-</a:t>
            </a:r>
            <a:r>
              <a:rPr lang="ar-SA" sz="1400" dirty="0" smtClean="0">
                <a:cs typeface="B Nazanin" pitchFamily="2" charset="-78"/>
              </a:rPr>
              <a:t>10×</a:t>
            </a:r>
            <a:r>
              <a:rPr lang="fa-IR" sz="1400" dirty="0" smtClean="0">
                <a:cs typeface="B Nazanin" pitchFamily="2" charset="-78"/>
              </a:rPr>
              <a:t>9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703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>
                <a:cs typeface="B Nazanin" pitchFamily="2" charset="-78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932" y="5427290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Nazanin" pitchFamily="2" charset="-78"/>
              </a:rPr>
              <a:t>2</a:t>
            </a:r>
            <a:r>
              <a:rPr lang="ar-SA" sz="1600" dirty="0" smtClean="0">
                <a:cs typeface="B Nazanin" pitchFamily="2" charset="-78"/>
              </a:rPr>
              <a:t>/</a:t>
            </a:r>
            <a:r>
              <a:rPr lang="fa-IR" sz="1600" dirty="0" smtClean="0">
                <a:cs typeface="B Nazanin" pitchFamily="2" charset="-78"/>
              </a:rPr>
              <a:t>02</a:t>
            </a:r>
            <a:r>
              <a:rPr lang="ar-SA" sz="1600" dirty="0" smtClean="0">
                <a:cs typeface="B Nazanin" pitchFamily="2" charset="-78"/>
              </a:rPr>
              <a:t>=</a:t>
            </a:r>
            <a:r>
              <a:rPr lang="fa-IR" sz="1600" dirty="0" smtClean="0">
                <a:cs typeface="B Nazanin" pitchFamily="2" charset="-78"/>
              </a:rPr>
              <a:t>   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0724" y="5105172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400" dirty="0" smtClean="0">
                <a:cs typeface="B Nazanin" pitchFamily="2" charset="-78"/>
              </a:rPr>
              <a:t>10</a:t>
            </a:r>
            <a:r>
              <a:rPr lang="ar-SA" sz="1400" baseline="30000" dirty="0" smtClean="0">
                <a:cs typeface="B Nazanin" pitchFamily="2" charset="-78"/>
              </a:rPr>
              <a:t>4</a:t>
            </a:r>
            <a:r>
              <a:rPr lang="ar-SA" sz="1400" dirty="0" smtClean="0">
                <a:cs typeface="B Nazanin" pitchFamily="2" charset="-78"/>
              </a:rPr>
              <a:t>×</a:t>
            </a:r>
            <a:r>
              <a:rPr lang="fa-IR" sz="1400" dirty="0" smtClean="0">
                <a:cs typeface="B Nazanin" pitchFamily="2" charset="-78"/>
              </a:rPr>
              <a:t>3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6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 err="1">
                <a:cs typeface="B Nazanin" pitchFamily="2" charset="-78"/>
              </a:rPr>
              <a:t>Mn</a:t>
            </a:r>
            <a:r>
              <a:rPr lang="en-US" sz="1400" dirty="0">
                <a:cs typeface="B Nazanin" pitchFamily="2" charset="-78"/>
              </a:rPr>
              <a:t> </a:t>
            </a:r>
            <a:r>
              <a:rPr lang="ar-SA" sz="1400" dirty="0">
                <a:cs typeface="B Nazanin" pitchFamily="2" charset="-78"/>
              </a:rPr>
              <a:t>و </a:t>
            </a:r>
            <a:r>
              <a:rPr lang="ar-SA" sz="1400" baseline="30000" dirty="0" smtClean="0">
                <a:cs typeface="B Nazanin" pitchFamily="2" charset="-78"/>
              </a:rPr>
              <a:t>2-</a:t>
            </a:r>
            <a:r>
              <a:rPr lang="ar-SA" sz="1400" dirty="0" smtClean="0">
                <a:cs typeface="B Nazanin" pitchFamily="2" charset="-78"/>
              </a:rPr>
              <a:t>10×</a:t>
            </a:r>
            <a:r>
              <a:rPr lang="fa-IR" sz="1400" dirty="0" smtClean="0">
                <a:cs typeface="B Nazanin" pitchFamily="2" charset="-78"/>
              </a:rPr>
              <a:t>2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183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>
                <a:cs typeface="B Nazanin" pitchFamily="2" charset="-78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616" y="5407676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Nazanin" pitchFamily="2" charset="-78"/>
              </a:rPr>
              <a:t>1</a:t>
            </a:r>
            <a:r>
              <a:rPr lang="ar-SA" sz="1600" dirty="0" smtClean="0">
                <a:cs typeface="B Nazanin" pitchFamily="2" charset="-78"/>
              </a:rPr>
              <a:t>/</a:t>
            </a:r>
            <a:r>
              <a:rPr lang="fa-IR" sz="1600" dirty="0" smtClean="0">
                <a:cs typeface="B Nazanin" pitchFamily="2" charset="-78"/>
              </a:rPr>
              <a:t>87</a:t>
            </a:r>
            <a:r>
              <a:rPr lang="ar-SA" sz="1600" dirty="0" smtClean="0">
                <a:cs typeface="B Nazanin" pitchFamily="2" charset="-78"/>
              </a:rPr>
              <a:t>=</a:t>
            </a:r>
            <a:r>
              <a:rPr lang="fa-IR" sz="1600" dirty="0" smtClean="0">
                <a:cs typeface="B Nazanin" pitchFamily="2" charset="-78"/>
              </a:rPr>
              <a:t>   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725" y="5109401"/>
            <a:ext cx="2036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400" dirty="0" smtClean="0">
                <a:cs typeface="B Nazanin" pitchFamily="2" charset="-78"/>
              </a:rPr>
              <a:t>10</a:t>
            </a:r>
            <a:r>
              <a:rPr lang="ar-SA" sz="1400" baseline="30000" dirty="0" smtClean="0">
                <a:cs typeface="B Nazanin" pitchFamily="2" charset="-78"/>
              </a:rPr>
              <a:t>4</a:t>
            </a:r>
            <a:r>
              <a:rPr lang="ar-SA" sz="1400" dirty="0" smtClean="0">
                <a:cs typeface="B Nazanin" pitchFamily="2" charset="-78"/>
              </a:rPr>
              <a:t>×</a:t>
            </a:r>
            <a:r>
              <a:rPr lang="fa-IR" sz="1400" dirty="0" smtClean="0">
                <a:cs typeface="B Nazanin" pitchFamily="2" charset="-78"/>
              </a:rPr>
              <a:t>6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4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 err="1">
                <a:cs typeface="B Nazanin" pitchFamily="2" charset="-78"/>
              </a:rPr>
              <a:t>Mn</a:t>
            </a:r>
            <a:r>
              <a:rPr lang="ar-SA" sz="1400" dirty="0">
                <a:cs typeface="B Nazanin" pitchFamily="2" charset="-78"/>
              </a:rPr>
              <a:t> و </a:t>
            </a:r>
            <a:r>
              <a:rPr lang="ar-SA" sz="1400" baseline="30000" dirty="0" smtClean="0">
                <a:cs typeface="B Nazanin" pitchFamily="2" charset="-78"/>
              </a:rPr>
              <a:t>2-</a:t>
            </a:r>
            <a:r>
              <a:rPr lang="ar-SA" sz="1400" dirty="0" smtClean="0">
                <a:cs typeface="B Nazanin" pitchFamily="2" charset="-78"/>
              </a:rPr>
              <a:t>10×</a:t>
            </a:r>
            <a:r>
              <a:rPr lang="fa-IR" sz="1400" dirty="0" smtClean="0">
                <a:cs typeface="B Nazanin" pitchFamily="2" charset="-78"/>
              </a:rPr>
              <a:t>3</a:t>
            </a:r>
            <a:r>
              <a:rPr lang="ar-SA" sz="1400" dirty="0" smtClean="0">
                <a:cs typeface="B Nazanin" pitchFamily="2" charset="-78"/>
              </a:rPr>
              <a:t>/</a:t>
            </a:r>
            <a:r>
              <a:rPr lang="fa-IR" sz="1400" dirty="0" smtClean="0">
                <a:cs typeface="B Nazanin" pitchFamily="2" charset="-78"/>
              </a:rPr>
              <a:t>881</a:t>
            </a:r>
            <a:r>
              <a:rPr lang="ar-SA" sz="1400" dirty="0" smtClean="0">
                <a:cs typeface="B Nazanin" pitchFamily="2" charset="-78"/>
              </a:rPr>
              <a:t>=</a:t>
            </a:r>
            <a:r>
              <a:rPr lang="en-US" sz="1400" dirty="0">
                <a:cs typeface="B Nazanin" pitchFamily="2" charset="-78"/>
              </a:rPr>
              <a:t>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1432" y="5417178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Nazanin" pitchFamily="2" charset="-78"/>
              </a:rPr>
              <a:t>1</a:t>
            </a:r>
            <a:r>
              <a:rPr lang="ar-SA" sz="1600" dirty="0" smtClean="0">
                <a:cs typeface="B Nazanin" pitchFamily="2" charset="-78"/>
              </a:rPr>
              <a:t>/</a:t>
            </a:r>
            <a:r>
              <a:rPr lang="fa-IR" sz="1600" dirty="0" smtClean="0">
                <a:cs typeface="B Nazanin" pitchFamily="2" charset="-78"/>
              </a:rPr>
              <a:t>77</a:t>
            </a:r>
            <a:r>
              <a:rPr lang="ar-SA" sz="1600" dirty="0" smtClean="0">
                <a:cs typeface="B Nazanin" pitchFamily="2" charset="-78"/>
              </a:rPr>
              <a:t>=</a:t>
            </a:r>
            <a:r>
              <a:rPr lang="fa-IR" sz="1600" dirty="0" smtClean="0">
                <a:cs typeface="B Nazanin" pitchFamily="2" charset="-78"/>
              </a:rPr>
              <a:t>   </a:t>
            </a:r>
            <a:endParaRPr lang="en-US" sz="1600" dirty="0">
              <a:cs typeface="B Nazanin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46891"/>
              </p:ext>
            </p:extLst>
          </p:nvPr>
        </p:nvGraphicFramePr>
        <p:xfrm>
          <a:off x="9986809" y="5471715"/>
          <a:ext cx="3587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6809" y="5471715"/>
                        <a:ext cx="3587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06384"/>
              </p:ext>
            </p:extLst>
          </p:nvPr>
        </p:nvGraphicFramePr>
        <p:xfrm>
          <a:off x="7033544" y="5487669"/>
          <a:ext cx="3587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1" imgW="355292" imgH="203024" progId="Equation.3">
                  <p:embed/>
                </p:oleObj>
              </mc:Choice>
              <mc:Fallback>
                <p:oleObj name="Equation" r:id="rId11" imgW="355292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544" y="5487669"/>
                        <a:ext cx="3587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12210"/>
              </p:ext>
            </p:extLst>
          </p:nvPr>
        </p:nvGraphicFramePr>
        <p:xfrm>
          <a:off x="1278396" y="5476186"/>
          <a:ext cx="3587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2" imgW="355292" imgH="203024" progId="Equation.3">
                  <p:embed/>
                </p:oleObj>
              </mc:Choice>
              <mc:Fallback>
                <p:oleObj name="Equation" r:id="rId12" imgW="355292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396" y="5476186"/>
                        <a:ext cx="3587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55341"/>
              </p:ext>
            </p:extLst>
          </p:nvPr>
        </p:nvGraphicFramePr>
        <p:xfrm>
          <a:off x="4158228" y="5474021"/>
          <a:ext cx="3587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3" imgW="355292" imgH="203024" progId="Equation.3">
                  <p:embed/>
                </p:oleObj>
              </mc:Choice>
              <mc:Fallback>
                <p:oleObj name="Equation" r:id="rId13" imgW="355292" imgH="20302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228" y="5474021"/>
                        <a:ext cx="3587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521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Titr" pitchFamily="2" charset="-78"/>
              </a:rPr>
              <a:t>نتایج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6"/>
            <a:ext cx="10972800" cy="485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1" dirty="0">
                <a:cs typeface="B Nazanin" pitchFamily="2" charset="-78"/>
              </a:rPr>
              <a:t>تاثیر میدان مغناطیسی بر تنش­های </a:t>
            </a:r>
            <a:r>
              <a:rPr lang="fa-IR" sz="2400" b="1" dirty="0" smtClean="0">
                <a:cs typeface="B Nazanin" pitchFamily="2" charset="-78"/>
              </a:rPr>
              <a:t>برشی</a:t>
            </a:r>
            <a:r>
              <a:rPr lang="fa-IR" sz="2400" dirty="0">
                <a:cs typeface="B Nazanin" pitchFamily="2" charset="-78"/>
              </a:rPr>
              <a:t>:</a:t>
            </a:r>
            <a:endParaRPr lang="en-US" sz="2400" b="1" dirty="0">
              <a:cs typeface="B Nazanin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49907"/>
              </p:ext>
            </p:extLst>
          </p:nvPr>
        </p:nvGraphicFramePr>
        <p:xfrm>
          <a:off x="4170525" y="2993125"/>
          <a:ext cx="3295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3314700" imgH="520700" progId="Equation.3">
                  <p:embed/>
                </p:oleObj>
              </mc:Choice>
              <mc:Fallback>
                <p:oleObj name="Equation" r:id="rId3" imgW="33147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525" y="2993125"/>
                        <a:ext cx="32956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23098"/>
              </p:ext>
            </p:extLst>
          </p:nvPr>
        </p:nvGraphicFramePr>
        <p:xfrm>
          <a:off x="4170525" y="3831325"/>
          <a:ext cx="327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3302000" imgH="520700" progId="Equation.3">
                  <p:embed/>
                </p:oleObj>
              </mc:Choice>
              <mc:Fallback>
                <p:oleObj name="Equation" r:id="rId5" imgW="3302000" imgH="520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525" y="3831325"/>
                        <a:ext cx="327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634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9999"/>
      </a:hlink>
      <a:folHlink>
        <a:srgbClr val="99CC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12700">
          <a:solidFill>
            <a:schemeClr val="accent2">
              <a:lumMod val="20000"/>
              <a:lumOff val="80000"/>
            </a:schemeClr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heme2" id="{1945313A-63CF-4CB8-9DD9-C0EFDCB97D59}" vid="{90E4E5A8-49FC-4606-9A48-AB594818B4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715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Theme2</vt:lpstr>
      <vt:lpstr>Equation</vt:lpstr>
      <vt:lpstr>PowerPoint Presentation</vt:lpstr>
      <vt:lpstr>شبیه سازی عددی جریان سیال بیو­مغناطیس در یک کانال سه بعدی تحت تاثیر میدان مغناطیسی  فرهاد قدک، سید مرتضی موسوی   دی 93 </vt:lpstr>
      <vt:lpstr>مقدمه</vt:lpstr>
      <vt:lpstr>مسئله­ی حاضر</vt:lpstr>
      <vt:lpstr>مسئله­ی حاضر</vt:lpstr>
      <vt:lpstr>نتایج</vt:lpstr>
      <vt:lpstr>نتایج</vt:lpstr>
      <vt:lpstr>نتایج</vt:lpstr>
      <vt:lpstr>نتایج</vt:lpstr>
      <vt:lpstr>نتایج</vt:lpstr>
      <vt:lpstr>نتیجه گیری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 بررسی  تجربی و عددی انتقال حرارت جریان نانو­سیال در چاه حرارتی مماسی  سیدضیاالدین میری استاد راهنما :  دکتر اشجعی</dc:title>
  <dc:creator>armin</dc:creator>
  <cp:lastModifiedBy>morteza</cp:lastModifiedBy>
  <cp:revision>270</cp:revision>
  <dcterms:created xsi:type="dcterms:W3CDTF">2010-08-02T12:59:59Z</dcterms:created>
  <dcterms:modified xsi:type="dcterms:W3CDTF">2015-09-07T13:19:47Z</dcterms:modified>
</cp:coreProperties>
</file>