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8"/>
  </p:notesMasterIdLst>
  <p:sldIdLst>
    <p:sldId id="366" r:id="rId2"/>
    <p:sldId id="354" r:id="rId3"/>
    <p:sldId id="355" r:id="rId4"/>
    <p:sldId id="356" r:id="rId5"/>
    <p:sldId id="367" r:id="rId6"/>
    <p:sldId id="3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CC3300"/>
    <a:srgbClr val="000066"/>
    <a:srgbClr val="FF66FF"/>
    <a:srgbClr val="800000"/>
    <a:srgbClr val="0033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83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96DED5-7101-45CB-BD67-62077EC6FEBB}" type="datetimeFigureOut">
              <a:rPr lang="en-US" smtClean="0"/>
              <a:pPr/>
              <a:t>2/13/2015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AD4F81-D434-45E6-BB2C-53C672FCA684}" type="slidenum">
              <a:rPr lang="en-US" smtClean="0"/>
              <a:pPr/>
              <a:t>‹#›</a:t>
            </a:fld>
            <a:endParaRPr lang="en-US" dirty="0"/>
          </a:p>
        </p:txBody>
      </p:sp>
    </p:spTree>
    <p:extLst>
      <p:ext uri="{BB962C8B-B14F-4D97-AF65-F5344CB8AC3E}">
        <p14:creationId xmlns:p14="http://schemas.microsoft.com/office/powerpoint/2010/main" val="3784731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2"/>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B9F2828-A262-4019-9E8C-C387D0E754F1}" type="datetime1">
              <a:rPr lang="en-US" smtClean="0"/>
              <a:pPr/>
              <a:t>2/13/2015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0"/>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A20C4D-0180-40D2-A856-4ABE5A1A069E}" type="datetime1">
              <a:rPr lang="en-US" smtClean="0"/>
              <a:pPr/>
              <a:t>2/13/2015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E2B8DA-E986-49A0-9432-B1D2119FAF59}" type="datetime1">
              <a:rPr lang="en-US" smtClean="0"/>
              <a:pPr/>
              <a:t>2/13/2015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30C608-5F6B-4B63-877E-475840BA68C2}" type="datetime1">
              <a:rPr lang="en-US" smtClean="0"/>
              <a:pPr/>
              <a:t>2/13/2015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B88679F-5204-42F1-94E5-7F35567538DB}" type="datetime1">
              <a:rPr lang="en-US" smtClean="0"/>
              <a:pPr/>
              <a:t>2/13/2015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084C4D-0FBA-4EA7-840D-D98AE8E20134}" type="datetime1">
              <a:rPr lang="en-US" smtClean="0"/>
              <a:pPr/>
              <a:t>2/13/2015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B8F6381-DD72-4ACD-886C-E080E4E4AD4F}" type="datetime1">
              <a:rPr lang="en-US" smtClean="0"/>
              <a:pPr/>
              <a:t>2/13/2015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C09902C-ABFA-4ACC-87B3-54E6B0DABEEE}" type="datetime1">
              <a:rPr lang="en-US" smtClean="0"/>
              <a:pPr/>
              <a:t>2/13/2015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F7514FA-93E7-482C-BBFB-C57F051F7D55}" type="datetime1">
              <a:rPr lang="en-US" smtClean="0"/>
              <a:pPr/>
              <a:t>2/13/2015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CA29ED0-9E00-4234-B909-B4C6398DC9B8}" type="datetime1">
              <a:rPr lang="en-US" smtClean="0"/>
              <a:pPr/>
              <a:t>2/13/2015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BDDA143-6F93-4B61-AAB2-2B7F4200FF92}" type="datetime1">
              <a:rPr lang="en-US" smtClean="0"/>
              <a:pPr/>
              <a:t>2/13/2015</a:t>
            </a:fld>
            <a:endParaRPr lang="en-US" dirty="0"/>
          </a:p>
        </p:txBody>
      </p:sp>
      <p:sp>
        <p:nvSpPr>
          <p:cNvPr id="6" name="Footer Placeholder 5"/>
          <p:cNvSpPr>
            <a:spLocks noGrp="1"/>
          </p:cNvSpPr>
          <p:nvPr>
            <p:ph type="ftr" sz="quarter" idx="11"/>
          </p:nvPr>
        </p:nvSpPr>
        <p:spPr>
          <a:xfrm>
            <a:off x="4380073" y="6407945"/>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3" y="5791254"/>
            <a:ext cx="3402315"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3" y="5791254"/>
            <a:ext cx="3402315"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9"/>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58E5582-F76C-4628-A6AF-58AD8FC97BDD}" type="datetime1">
              <a:rPr lang="en-US" smtClean="0"/>
              <a:pPr/>
              <a:t>2/13/2015</a:t>
            </a:fld>
            <a:endParaRPr lang="en-US" dirty="0"/>
          </a:p>
        </p:txBody>
      </p:sp>
      <p:sp>
        <p:nvSpPr>
          <p:cNvPr id="22" name="Footer Placeholder 21"/>
          <p:cNvSpPr>
            <a:spLocks noGrp="1"/>
          </p:cNvSpPr>
          <p:nvPr>
            <p:ph type="ftr" sz="quarter" idx="3"/>
          </p:nvPr>
        </p:nvSpPr>
        <p:spPr>
          <a:xfrm>
            <a:off x="4380073" y="6407945"/>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5"/>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rtl="1">
              <a:lnSpc>
                <a:spcPct val="150000"/>
              </a:lnSpc>
            </a:pP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fa-IR" sz="4000" dirty="0" smtClean="0">
                <a:solidFill>
                  <a:srgbClr val="FF0000"/>
                </a:solidFill>
                <a:cs typeface="B Titr" panose="00000700000000000000" pitchFamily="2" charset="-78"/>
              </a:rPr>
              <a:t>حل </a:t>
            </a:r>
            <a:r>
              <a:rPr lang="fa-IR" sz="4000" dirty="0">
                <a:solidFill>
                  <a:srgbClr val="FF0000"/>
                </a:solidFill>
                <a:cs typeface="B Titr" panose="00000700000000000000" pitchFamily="2" charset="-78"/>
              </a:rPr>
              <a:t>عددی معادلات مدل دوسیالی تک‌فشاری با استفاده از روش‌های </a:t>
            </a:r>
            <a:r>
              <a:rPr lang="fa-IR" sz="4000" dirty="0" smtClean="0">
                <a:solidFill>
                  <a:srgbClr val="FF0000"/>
                </a:solidFill>
                <a:cs typeface="B Titr" panose="00000700000000000000" pitchFamily="2" charset="-78"/>
              </a:rPr>
              <a:t>مسیربقایی (</a:t>
            </a:r>
            <a:r>
              <a:rPr lang="en-US" sz="4000" dirty="0" err="1" smtClean="0">
                <a:solidFill>
                  <a:srgbClr val="0000FF"/>
                </a:solidFill>
                <a:effectLst/>
                <a:latin typeface="Times New Roman" panose="02020603050405020304" pitchFamily="18" charset="0"/>
                <a:cs typeface="Times New Roman" panose="02020603050405020304" pitchFamily="18" charset="0"/>
              </a:rPr>
              <a:t>PC_twoPhase_SPM</a:t>
            </a:r>
            <a:r>
              <a:rPr lang="fa-IR" sz="4000" dirty="0" smtClean="0">
                <a:solidFill>
                  <a:srgbClr val="FF0000"/>
                </a:solidFill>
                <a:cs typeface="B Titr" panose="00000700000000000000" pitchFamily="2" charset="-78"/>
              </a:rPr>
              <a:t>)</a:t>
            </a:r>
            <a:br>
              <a:rPr lang="fa-IR" sz="4000" dirty="0" smtClean="0">
                <a:solidFill>
                  <a:srgbClr val="FF0000"/>
                </a:solidFill>
                <a:cs typeface="B Titr" panose="00000700000000000000" pitchFamily="2" charset="-78"/>
              </a:rPr>
            </a:br>
            <a:r>
              <a:rPr lang="fa-IR" sz="4000" dirty="0" smtClean="0">
                <a:solidFill>
                  <a:srgbClr val="008000"/>
                </a:solidFill>
                <a:cs typeface="B Titr" panose="00000700000000000000" pitchFamily="2" charset="-78"/>
              </a:rPr>
              <a:t>یونس شکاری</a:t>
            </a:r>
            <a:br>
              <a:rPr lang="fa-IR" sz="4000" dirty="0" smtClean="0">
                <a:solidFill>
                  <a:srgbClr val="008000"/>
                </a:solidFill>
                <a:cs typeface="B Titr" panose="00000700000000000000" pitchFamily="2" charset="-78"/>
              </a:rPr>
            </a:br>
            <a:r>
              <a:rPr lang="fa-IR" sz="4000" dirty="0" smtClean="0">
                <a:solidFill>
                  <a:srgbClr val="008000"/>
                </a:solidFill>
                <a:cs typeface="B Titr" panose="00000700000000000000" pitchFamily="2" charset="-78"/>
              </a:rPr>
              <a:t>بهمن 93</a:t>
            </a:r>
            <a:br>
              <a:rPr lang="fa-IR" sz="4000" dirty="0" smtClean="0">
                <a:solidFill>
                  <a:srgbClr val="008000"/>
                </a:solidFill>
                <a:cs typeface="B Titr" panose="00000700000000000000" pitchFamily="2" charset="-78"/>
              </a:rPr>
            </a:br>
            <a:r>
              <a:rPr lang="en-US" sz="4000" dirty="0" smtClean="0">
                <a:solidFill>
                  <a:srgbClr val="0000FF"/>
                </a:solidFill>
                <a:latin typeface="Times New Roman" panose="02020603050405020304" pitchFamily="18" charset="0"/>
                <a:cs typeface="Times New Roman" panose="02020603050405020304" pitchFamily="18" charset="0"/>
              </a:rPr>
              <a:t>IrCSE.ir</a:t>
            </a:r>
            <a:r>
              <a:rPr lang="en-US" sz="4000" dirty="0" smtClean="0"/>
              <a:t/>
            </a:r>
            <a:br>
              <a:rPr lang="en-US" sz="4000" dirty="0" smtClean="0"/>
            </a:br>
            <a:r>
              <a:rPr lang="en-US" dirty="0"/>
              <a:t/>
            </a:r>
            <a:br>
              <a:rPr lang="en-US" dirty="0"/>
            </a:br>
            <a:r>
              <a:rPr lang="en-US" dirty="0" smtClean="0"/>
              <a:t/>
            </a:r>
            <a:br>
              <a:rPr lang="en-US" dirty="0" smtClean="0"/>
            </a:br>
            <a:r>
              <a:rPr lang="en-US" dirty="0"/>
              <a:t/>
            </a:r>
            <a:br>
              <a:rPr lang="en-US" dirty="0"/>
            </a:b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2550" y="304800"/>
            <a:ext cx="13589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284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2"/>
          </a:xfrm>
        </p:spPr>
        <p:txBody>
          <a:bodyPr>
            <a:normAutofit fontScale="77500" lnSpcReduction="20000"/>
          </a:bodyPr>
          <a:lstStyle/>
          <a:p>
            <a:endParaRPr lang="en-US" dirty="0" smtClean="0"/>
          </a:p>
          <a:p>
            <a:endParaRPr lang="en-US" dirty="0"/>
          </a:p>
          <a:p>
            <a:pPr algn="just" rtl="1">
              <a:lnSpc>
                <a:spcPct val="150000"/>
              </a:lnSpc>
            </a:pPr>
            <a:r>
              <a:rPr lang="fa-IR" sz="3000" dirty="0" smtClean="0">
                <a:cs typeface="B Titr" panose="00000700000000000000" pitchFamily="2" charset="-78"/>
              </a:rPr>
              <a:t>معادلات مدل دوسیالی چهار معادله‌ای از مهمترین معادلات تشریح کننده جریان‌های دوفازی هستند. روش‌های مختلفی برای حل این معادلات وجود دارد که از جمله آنها می‌توان به</a:t>
            </a:r>
            <a:r>
              <a:rPr lang="en-US" sz="3000" dirty="0" smtClean="0">
                <a:cs typeface="B Titr" panose="00000700000000000000" pitchFamily="2" charset="-78"/>
              </a:rPr>
              <a:t> </a:t>
            </a:r>
            <a:r>
              <a:rPr lang="fa-IR" sz="3000" dirty="0" smtClean="0">
                <a:cs typeface="B Titr" panose="00000700000000000000" pitchFamily="2" charset="-78"/>
              </a:rPr>
              <a:t>روش‌های کلاسیک،  روش </a:t>
            </a:r>
            <a:r>
              <a:rPr lang="en-US" sz="3000" b="1" dirty="0">
                <a:solidFill>
                  <a:srgbClr val="0000FF"/>
                </a:solidFill>
                <a:latin typeface="Times New Roman" pitchFamily="18" charset="0"/>
                <a:cs typeface="Times New Roman" pitchFamily="18" charset="0"/>
              </a:rPr>
              <a:t>Roe</a:t>
            </a:r>
            <a:r>
              <a:rPr lang="fa-IR" sz="3000" dirty="0" smtClean="0">
                <a:cs typeface="B Titr" panose="00000700000000000000" pitchFamily="2" charset="-78"/>
              </a:rPr>
              <a:t>، روش‌های </a:t>
            </a:r>
            <a:r>
              <a:rPr lang="en-US" sz="3000" b="1" dirty="0" smtClean="0">
                <a:solidFill>
                  <a:srgbClr val="0000FF"/>
                </a:solidFill>
                <a:latin typeface="Times New Roman" pitchFamily="18" charset="0"/>
                <a:cs typeface="Times New Roman" pitchFamily="18" charset="0"/>
              </a:rPr>
              <a:t>AUSM</a:t>
            </a:r>
            <a:r>
              <a:rPr lang="fa-IR" sz="3000" b="1" dirty="0" smtClean="0">
                <a:solidFill>
                  <a:srgbClr val="0000FF"/>
                </a:solidFill>
                <a:latin typeface="Times New Roman" pitchFamily="18" charset="0"/>
                <a:cs typeface="Times New Roman" pitchFamily="18" charset="0"/>
              </a:rPr>
              <a:t>، </a:t>
            </a:r>
            <a:r>
              <a:rPr lang="fa-IR" sz="3000" dirty="0">
                <a:cs typeface="B Titr" panose="00000700000000000000" pitchFamily="2" charset="-78"/>
              </a:rPr>
              <a:t>روشهای</a:t>
            </a:r>
            <a:r>
              <a:rPr lang="fa-IR" sz="3000" b="1" dirty="0" smtClean="0">
                <a:solidFill>
                  <a:srgbClr val="0000FF"/>
                </a:solidFill>
                <a:latin typeface="Times New Roman" pitchFamily="18" charset="0"/>
                <a:cs typeface="Times New Roman" pitchFamily="18" charset="0"/>
              </a:rPr>
              <a:t> </a:t>
            </a:r>
            <a:r>
              <a:rPr lang="fa-IR" sz="3000" dirty="0">
                <a:cs typeface="B Titr" panose="00000700000000000000" pitchFamily="2" charset="-78"/>
              </a:rPr>
              <a:t>مسیربقایی </a:t>
            </a:r>
            <a:r>
              <a:rPr lang="fa-IR" sz="3000" dirty="0" smtClean="0">
                <a:cs typeface="B Titr" panose="00000700000000000000" pitchFamily="2" charset="-78"/>
              </a:rPr>
              <a:t>و ... اشاره کرد. در اغلب روش‌های بکار رفته برای مدل‌های دوسیالی بایستی هر یک از ترمهای موجود در معادله مومنتم (همانند عبارت غیربقایی و عبارت‌های بقایی) به صورت مجزا گسسته شوند. در روش‌های مسیربقایی فقط یک شیوه گسسته‌سازی برای همه عبارت‌ها بکار می‌رود. در کد حاضر از روش‌های متعدد مسیربقایی برای حل معادلات مدل چهار معادله‌ای استفاده می‌شود.</a:t>
            </a:r>
            <a:endParaRPr lang="en-US" sz="3000" dirty="0"/>
          </a:p>
        </p:txBody>
      </p:sp>
      <p:sp>
        <p:nvSpPr>
          <p:cNvPr id="3" name="Title 2"/>
          <p:cNvSpPr>
            <a:spLocks noGrp="1"/>
          </p:cNvSpPr>
          <p:nvPr>
            <p:ph type="title"/>
          </p:nvPr>
        </p:nvSpPr>
        <p:spPr>
          <a:xfrm>
            <a:off x="457200" y="274638"/>
            <a:ext cx="8229600" cy="1020762"/>
          </a:xfrm>
        </p:spPr>
        <p:txBody>
          <a:bodyPr>
            <a:normAutofit fontScale="90000"/>
          </a:bodyPr>
          <a:lstStyle/>
          <a:p>
            <a:pPr algn="ctr" rtl="1"/>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endParaRPr lang="en-US" dirty="0"/>
          </a:p>
        </p:txBody>
      </p:sp>
    </p:spTree>
    <p:extLst>
      <p:ext uri="{BB962C8B-B14F-4D97-AF65-F5344CB8AC3E}">
        <p14:creationId xmlns:p14="http://schemas.microsoft.com/office/powerpoint/2010/main" val="2394783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229600" cy="5321492"/>
          </a:xfrm>
        </p:spPr>
        <p:txBody>
          <a:bodyPr>
            <a:normAutofit/>
          </a:bodyPr>
          <a:lstStyle/>
          <a:p>
            <a:pPr algn="just" rtl="1">
              <a:lnSpc>
                <a:spcPct val="150000"/>
              </a:lnSpc>
            </a:pPr>
            <a:r>
              <a:rPr lang="fa-IR" sz="2800" dirty="0">
                <a:cs typeface="B Titr" panose="00000700000000000000" pitchFamily="2" charset="-78"/>
              </a:rPr>
              <a:t> </a:t>
            </a:r>
            <a:r>
              <a:rPr lang="fa-IR" sz="2800" dirty="0" smtClean="0">
                <a:cs typeface="B Titr" panose="00000700000000000000" pitchFamily="2" charset="-78"/>
              </a:rPr>
              <a:t>در کد نوشته شده فرض می‌شود که جریان یک‌بعدی است و از اثرات اصطکاک لوله و فصل مشترک صرف‌نظر شده است.</a:t>
            </a:r>
          </a:p>
          <a:p>
            <a:pPr algn="just" rtl="1">
              <a:lnSpc>
                <a:spcPct val="150000"/>
              </a:lnSpc>
            </a:pPr>
            <a:r>
              <a:rPr lang="fa-IR" sz="2800" dirty="0" smtClean="0">
                <a:cs typeface="B Titr" panose="00000700000000000000" pitchFamily="2" charset="-78"/>
              </a:rPr>
              <a:t>هر دو فاز تراکم‌پذیر فرض می‌شوند و برای هر یک از آنها یک معادله حالت جداگانه بکار می‌رود.</a:t>
            </a:r>
          </a:p>
          <a:p>
            <a:pPr algn="just" rtl="1">
              <a:lnSpc>
                <a:spcPct val="150000"/>
              </a:lnSpc>
            </a:pPr>
            <a:r>
              <a:rPr lang="fa-IR" sz="2800" dirty="0" smtClean="0">
                <a:cs typeface="B Titr" panose="00000700000000000000" pitchFamily="2" charset="-78"/>
              </a:rPr>
              <a:t>از فرم غیربقایی معادلات حاکم برای اعمال روش‌های عددی استفاده می‌شود.</a:t>
            </a:r>
            <a:endParaRPr lang="fa-IR" sz="2800" dirty="0">
              <a:cs typeface="B Titr" panose="00000700000000000000" pitchFamily="2" charset="-78"/>
            </a:endParaRPr>
          </a:p>
          <a:p>
            <a:pPr algn="just">
              <a:lnSpc>
                <a:spcPct val="150000"/>
              </a:lnSpc>
            </a:pPr>
            <a:endParaRPr lang="en-US" sz="2800" dirty="0">
              <a:cs typeface="B Titr" panose="00000700000000000000" pitchFamily="2" charset="-78"/>
            </a:endParaRPr>
          </a:p>
        </p:txBody>
      </p:sp>
    </p:spTree>
    <p:extLst>
      <p:ext uri="{BB962C8B-B14F-4D97-AF65-F5344CB8AC3E}">
        <p14:creationId xmlns:p14="http://schemas.microsoft.com/office/powerpoint/2010/main" val="1124942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fa-IR" dirty="0" smtClean="0">
                <a:cs typeface="B Titr" panose="00000700000000000000" pitchFamily="2" charset="-78"/>
              </a:rPr>
              <a:t>قابلیت حل مدل چهار معادله‌ای با استفاده از روش‌های مسیربقایی مختلفی همانند:</a:t>
            </a:r>
          </a:p>
          <a:p>
            <a:pPr algn="r" rtl="1"/>
            <a:r>
              <a:rPr lang="fa-IR" dirty="0">
                <a:solidFill>
                  <a:srgbClr val="0000FF"/>
                </a:solidFill>
                <a:cs typeface="B Titr" panose="00000700000000000000" pitchFamily="2" charset="-78"/>
              </a:rPr>
              <a:t>لکس-فردریکس </a:t>
            </a:r>
          </a:p>
          <a:p>
            <a:pPr algn="r" rtl="1"/>
            <a:r>
              <a:rPr lang="fa-IR" dirty="0">
                <a:solidFill>
                  <a:srgbClr val="0000FF"/>
                </a:solidFill>
                <a:cs typeface="B Titr" panose="00000700000000000000" pitchFamily="2" charset="-78"/>
              </a:rPr>
              <a:t>لکس-وندروف </a:t>
            </a:r>
          </a:p>
          <a:p>
            <a:pPr algn="r" rtl="1"/>
            <a:r>
              <a:rPr lang="fa-IR" dirty="0">
                <a:solidFill>
                  <a:srgbClr val="0000FF"/>
                </a:solidFill>
                <a:cs typeface="B Titr" panose="00000700000000000000" pitchFamily="2" charset="-78"/>
              </a:rPr>
              <a:t> روزانوف</a:t>
            </a:r>
          </a:p>
          <a:p>
            <a:pPr algn="r" rtl="1"/>
            <a:r>
              <a:rPr lang="fa-IR" dirty="0">
                <a:solidFill>
                  <a:srgbClr val="0000FF"/>
                </a:solidFill>
                <a:cs typeface="B Titr" panose="00000700000000000000" pitchFamily="2" charset="-78"/>
              </a:rPr>
              <a:t> اوشر </a:t>
            </a:r>
          </a:p>
          <a:p>
            <a:pPr algn="r" rtl="1"/>
            <a:r>
              <a:rPr lang="en-US" sz="3200" b="1" dirty="0" smtClean="0">
                <a:solidFill>
                  <a:srgbClr val="0000FF"/>
                </a:solidFill>
                <a:latin typeface="Times New Roman" panose="02020603050405020304" pitchFamily="18" charset="0"/>
                <a:ea typeface="+mj-ea"/>
                <a:cs typeface="Times New Roman" panose="02020603050405020304" pitchFamily="18" charset="0"/>
              </a:rPr>
              <a:t>PRICE-C</a:t>
            </a:r>
            <a:endParaRPr lang="fa-IR" sz="3200" b="1" dirty="0" smtClean="0">
              <a:solidFill>
                <a:srgbClr val="0000FF"/>
              </a:solidFill>
              <a:latin typeface="Times New Roman" panose="02020603050405020304" pitchFamily="18" charset="0"/>
              <a:ea typeface="+mj-ea"/>
              <a:cs typeface="Times New Roman" panose="02020603050405020304" pitchFamily="18" charset="0"/>
            </a:endParaRPr>
          </a:p>
          <a:p>
            <a:pPr algn="r" rtl="1"/>
            <a:r>
              <a:rPr lang="fa-IR" dirty="0" smtClean="0">
                <a:cs typeface="B Titr" panose="00000700000000000000" pitchFamily="2" charset="-78"/>
              </a:rPr>
              <a:t>ساده‌سازی </a:t>
            </a:r>
            <a:r>
              <a:rPr lang="fa-IR" dirty="0">
                <a:cs typeface="B Titr" panose="00000700000000000000" pitchFamily="2" charset="-78"/>
              </a:rPr>
              <a:t>اعمال روش‌های پیچیده‌ای همانند اوشر با بکارگیری مفهوم روش‌های مسیربقایی</a:t>
            </a:r>
          </a:p>
        </p:txBody>
      </p:sp>
      <p:sp>
        <p:nvSpPr>
          <p:cNvPr id="3" name="Title 2"/>
          <p:cNvSpPr>
            <a:spLocks noGrp="1"/>
          </p:cNvSpPr>
          <p:nvPr>
            <p:ph type="title"/>
          </p:nvPr>
        </p:nvSpPr>
        <p:spPr/>
        <p:txBody>
          <a:bodyPr>
            <a:normAutofit fontScale="90000"/>
          </a:bodyPr>
          <a:lstStyle/>
          <a:p>
            <a:r>
              <a:rPr lang="en-US" dirty="0" smtClean="0">
                <a:solidFill>
                  <a:srgbClr val="FF0000"/>
                </a:solidFill>
                <a:effectLst/>
                <a:cs typeface="B Titr" panose="00000700000000000000" pitchFamily="2" charset="-78"/>
              </a:rPr>
              <a:t> </a:t>
            </a:r>
            <a:r>
              <a:rPr lang="en-US" dirty="0" err="1" smtClean="0">
                <a:solidFill>
                  <a:srgbClr val="0000FF"/>
                </a:solidFill>
                <a:effectLst/>
                <a:latin typeface="Times New Roman" panose="02020603050405020304" pitchFamily="18" charset="0"/>
                <a:cs typeface="Times New Roman" panose="02020603050405020304" pitchFamily="18" charset="0"/>
              </a:rPr>
              <a:t>PC_twoPhase_SPM</a:t>
            </a:r>
            <a:r>
              <a:rPr lang="fa-IR" dirty="0" smtClean="0">
                <a:solidFill>
                  <a:srgbClr val="0000FF"/>
                </a:solidFill>
                <a:effectLst/>
                <a:latin typeface="Times New Roman" panose="02020603050405020304" pitchFamily="18" charset="0"/>
                <a:cs typeface="Times New Roman" panose="02020603050405020304" pitchFamily="18" charset="0"/>
              </a:rPr>
              <a:t> </a:t>
            </a:r>
            <a:r>
              <a:rPr lang="fa-IR" dirty="0" smtClean="0">
                <a:solidFill>
                  <a:srgbClr val="FF0000"/>
                </a:solidFill>
                <a:effectLst/>
                <a:cs typeface="B Titr" panose="00000700000000000000" pitchFamily="2" charset="-78"/>
              </a:rPr>
              <a:t>ارائه </a:t>
            </a:r>
            <a:r>
              <a:rPr lang="fa-IR" dirty="0">
                <a:solidFill>
                  <a:srgbClr val="FF0000"/>
                </a:solidFill>
                <a:effectLst/>
                <a:cs typeface="B Titr" panose="00000700000000000000" pitchFamily="2" charset="-78"/>
              </a:rPr>
              <a:t>توانمندیهای </a:t>
            </a:r>
            <a:r>
              <a:rPr lang="fa-IR" dirty="0" smtClean="0">
                <a:solidFill>
                  <a:srgbClr val="FF0000"/>
                </a:solidFill>
                <a:effectLst/>
                <a:cs typeface="B Titr" panose="00000700000000000000" pitchFamily="2" charset="-78"/>
              </a:rPr>
              <a:t>کُد </a:t>
            </a:r>
            <a:endParaRPr lang="en-US" dirty="0">
              <a:solidFill>
                <a:srgbClr val="FF0000"/>
              </a:solidFill>
              <a:cs typeface="B Titr" panose="00000700000000000000" pitchFamily="2" charset="-78"/>
            </a:endParaRPr>
          </a:p>
        </p:txBody>
      </p:sp>
    </p:spTree>
    <p:extLst>
      <p:ext uri="{BB962C8B-B14F-4D97-AF65-F5344CB8AC3E}">
        <p14:creationId xmlns:p14="http://schemas.microsoft.com/office/powerpoint/2010/main" val="3991509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solidFill>
                  <a:srgbClr val="FF0000"/>
                </a:solidFill>
                <a:effectLst/>
                <a:cs typeface="B Titr" panose="00000700000000000000" pitchFamily="2" charset="-78"/>
              </a:rPr>
              <a:t> </a:t>
            </a:r>
            <a:r>
              <a:rPr lang="en-US" dirty="0" err="1" smtClean="0">
                <a:solidFill>
                  <a:srgbClr val="0000FF"/>
                </a:solidFill>
                <a:effectLst/>
                <a:latin typeface="Times New Roman" panose="02020603050405020304" pitchFamily="18" charset="0"/>
                <a:cs typeface="Times New Roman" panose="02020603050405020304" pitchFamily="18" charset="0"/>
              </a:rPr>
              <a:t>PC_twoPhase_SPM</a:t>
            </a:r>
            <a:r>
              <a:rPr lang="fa-IR" dirty="0" smtClean="0">
                <a:solidFill>
                  <a:srgbClr val="0000FF"/>
                </a:solidFill>
                <a:effectLst/>
                <a:latin typeface="Times New Roman" panose="02020603050405020304" pitchFamily="18" charset="0"/>
                <a:cs typeface="Times New Roman" panose="02020603050405020304" pitchFamily="18" charset="0"/>
              </a:rPr>
              <a:t> </a:t>
            </a:r>
            <a:r>
              <a:rPr lang="fa-IR" dirty="0" smtClean="0">
                <a:solidFill>
                  <a:srgbClr val="FF0000"/>
                </a:solidFill>
                <a:effectLst/>
                <a:cs typeface="B Titr" panose="00000700000000000000" pitchFamily="2" charset="-78"/>
              </a:rPr>
              <a:t>ارائه </a:t>
            </a:r>
            <a:r>
              <a:rPr lang="fa-IR" dirty="0">
                <a:solidFill>
                  <a:srgbClr val="FF0000"/>
                </a:solidFill>
                <a:effectLst/>
                <a:cs typeface="B Titr" panose="00000700000000000000" pitchFamily="2" charset="-78"/>
              </a:rPr>
              <a:t>توانمندیهای </a:t>
            </a:r>
            <a:r>
              <a:rPr lang="fa-IR" dirty="0" smtClean="0">
                <a:solidFill>
                  <a:srgbClr val="FF0000"/>
                </a:solidFill>
                <a:effectLst/>
                <a:cs typeface="B Titr" panose="00000700000000000000" pitchFamily="2" charset="-78"/>
              </a:rPr>
              <a:t>کُد</a:t>
            </a:r>
            <a:endParaRPr lang="en-US" dirty="0">
              <a:solidFill>
                <a:srgbClr val="FF0000"/>
              </a:solidFill>
              <a:cs typeface="B Titr" panose="00000700000000000000" pitchFamily="2" charset="-78"/>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5570"/>
          <a:stretch/>
        </p:blipFill>
        <p:spPr bwMode="auto">
          <a:xfrm>
            <a:off x="363414" y="1136406"/>
            <a:ext cx="5229225" cy="1987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6019800" y="1359877"/>
            <a:ext cx="2326764" cy="913070"/>
          </a:xfrm>
          <a:prstGeom prst="rect">
            <a:avLst/>
          </a:prstGeom>
        </p:spPr>
        <p:txBody>
          <a:bodyPr wrap="square">
            <a:spAutoFit/>
          </a:bodyPr>
          <a:lstStyle/>
          <a:p>
            <a:pPr marL="109728" lvl="0" algn="r" rtl="1">
              <a:spcBef>
                <a:spcPts val="400"/>
              </a:spcBef>
              <a:buClr>
                <a:srgbClr val="2DA2BF"/>
              </a:buClr>
              <a:buSzPct val="68000"/>
            </a:pPr>
            <a:r>
              <a:rPr lang="fa-IR" sz="2500" b="1" dirty="0">
                <a:solidFill>
                  <a:srgbClr val="008000"/>
                </a:solidFill>
                <a:cs typeface="B Titr" panose="00000700000000000000" pitchFamily="2" charset="-78"/>
              </a:rPr>
              <a:t>حل انواع </a:t>
            </a:r>
            <a:r>
              <a:rPr lang="fa-IR" sz="2500" b="1" dirty="0" smtClean="0">
                <a:solidFill>
                  <a:srgbClr val="008000"/>
                </a:solidFill>
                <a:cs typeface="B Titr" panose="00000700000000000000" pitchFamily="2" charset="-78"/>
              </a:rPr>
              <a:t>لوله</a:t>
            </a:r>
          </a:p>
          <a:p>
            <a:pPr marL="109728" lvl="0" algn="r" rtl="1">
              <a:spcBef>
                <a:spcPts val="400"/>
              </a:spcBef>
              <a:buClr>
                <a:srgbClr val="2DA2BF"/>
              </a:buClr>
              <a:buSzPct val="68000"/>
            </a:pPr>
            <a:r>
              <a:rPr lang="fa-IR" sz="2500" b="1" dirty="0" smtClean="0">
                <a:solidFill>
                  <a:srgbClr val="008000"/>
                </a:solidFill>
                <a:cs typeface="B Titr" panose="00000700000000000000" pitchFamily="2" charset="-78"/>
              </a:rPr>
              <a:t> </a:t>
            </a:r>
            <a:r>
              <a:rPr lang="fa-IR" sz="2500" b="1" dirty="0">
                <a:solidFill>
                  <a:srgbClr val="008000"/>
                </a:solidFill>
                <a:cs typeface="B Titr" panose="00000700000000000000" pitchFamily="2" charset="-78"/>
              </a:rPr>
              <a:t>ضربه دوفازی</a:t>
            </a:r>
            <a:endParaRPr lang="en-US" sz="2500" b="1" dirty="0">
              <a:solidFill>
                <a:srgbClr val="008000"/>
              </a:solidFill>
              <a:cs typeface="B Titr" panose="00000700000000000000" pitchFamily="2" charset="-78"/>
            </a:endParaRPr>
          </a:p>
        </p:txBody>
      </p:sp>
      <p:pic>
        <p:nvPicPr>
          <p:cNvPr id="10" name="Picture 9"/>
          <p:cNvPicPr/>
          <p:nvPr/>
        </p:nvPicPr>
        <p:blipFill>
          <a:blip r:embed="rId3">
            <a:extLst>
              <a:ext uri="{28A0092B-C50C-407E-A947-70E740481C1C}">
                <a14:useLocalDpi xmlns:a14="http://schemas.microsoft.com/office/drawing/2010/main" val="0"/>
              </a:ext>
            </a:extLst>
          </a:blip>
          <a:srcRect/>
          <a:stretch>
            <a:fillRect/>
          </a:stretch>
        </p:blipFill>
        <p:spPr bwMode="auto">
          <a:xfrm>
            <a:off x="533400" y="3352800"/>
            <a:ext cx="3566160" cy="3173095"/>
          </a:xfrm>
          <a:prstGeom prst="rect">
            <a:avLst/>
          </a:prstGeom>
          <a:noFill/>
          <a:ln>
            <a:noFill/>
          </a:ln>
        </p:spPr>
      </p:pic>
      <p:pic>
        <p:nvPicPr>
          <p:cNvPr id="11" name="Picture 10"/>
          <p:cNvPicPr/>
          <p:nvPr/>
        </p:nvPicPr>
        <p:blipFill>
          <a:blip r:embed="rId4">
            <a:extLst>
              <a:ext uri="{28A0092B-C50C-407E-A947-70E740481C1C}">
                <a14:useLocalDpi xmlns:a14="http://schemas.microsoft.com/office/drawing/2010/main" val="0"/>
              </a:ext>
            </a:extLst>
          </a:blip>
          <a:srcRect/>
          <a:stretch>
            <a:fillRect/>
          </a:stretch>
        </p:blipFill>
        <p:spPr bwMode="auto">
          <a:xfrm>
            <a:off x="5111262" y="3352800"/>
            <a:ext cx="3594100" cy="3200400"/>
          </a:xfrm>
          <a:prstGeom prst="rect">
            <a:avLst/>
          </a:prstGeom>
          <a:noFill/>
          <a:ln>
            <a:noFill/>
          </a:ln>
        </p:spPr>
      </p:pic>
    </p:spTree>
    <p:extLst>
      <p:ext uri="{BB962C8B-B14F-4D97-AF65-F5344CB8AC3E}">
        <p14:creationId xmlns:p14="http://schemas.microsoft.com/office/powerpoint/2010/main" val="498102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1"/>
            <a:ext cx="8229600" cy="4711892"/>
          </a:xfrm>
        </p:spPr>
        <p:txBody>
          <a:bodyPr>
            <a:noAutofit/>
          </a:bodyPr>
          <a:lstStyle/>
          <a:p>
            <a:pPr marL="109728" indent="0" algn="r" rtl="1">
              <a:lnSpc>
                <a:spcPct val="150000"/>
              </a:lnSpc>
              <a:buNone/>
            </a:pPr>
            <a:r>
              <a:rPr lang="fa-IR" sz="2400" b="1" dirty="0" smtClean="0">
                <a:cs typeface="B Titr" panose="00000700000000000000" pitchFamily="2" charset="-78"/>
              </a:rPr>
              <a:t>1- نحوه حل معادلات مدل دوسیالی چهار معادله‌ای با استفاده از روش‌های مسیربقایی</a:t>
            </a:r>
          </a:p>
          <a:p>
            <a:pPr marL="109728" indent="0" algn="r" rtl="1">
              <a:lnSpc>
                <a:spcPct val="150000"/>
              </a:lnSpc>
              <a:buNone/>
            </a:pPr>
            <a:r>
              <a:rPr lang="fa-IR" sz="2400" b="1" dirty="0" smtClean="0">
                <a:cs typeface="B Titr" panose="00000700000000000000" pitchFamily="2" charset="-78"/>
              </a:rPr>
              <a:t>2- نحوه محاسبه کسر حجمی فازها بعد از محاسبه متغیرهای پایستار</a:t>
            </a:r>
          </a:p>
          <a:p>
            <a:pPr marL="109728" indent="0" algn="r" rtl="1">
              <a:lnSpc>
                <a:spcPct val="150000"/>
              </a:lnSpc>
              <a:buNone/>
            </a:pPr>
            <a:r>
              <a:rPr lang="fa-IR" sz="2400" b="1" dirty="0" smtClean="0">
                <a:cs typeface="B Titr" panose="00000700000000000000" pitchFamily="2" charset="-78"/>
              </a:rPr>
              <a:t>3- محاسبه گام زمانی با استفاده از محدوده پایداری روش عددی</a:t>
            </a:r>
          </a:p>
          <a:p>
            <a:pPr marL="109728" indent="0" algn="r" rtl="1">
              <a:lnSpc>
                <a:spcPct val="150000"/>
              </a:lnSpc>
              <a:buNone/>
            </a:pPr>
            <a:r>
              <a:rPr lang="fa-IR" sz="2400" b="1" dirty="0" smtClean="0">
                <a:cs typeface="B Titr" panose="00000700000000000000" pitchFamily="2" charset="-78"/>
              </a:rPr>
              <a:t>4- محاسبه مقادیر ویژه مدل چهار معادله‌ای</a:t>
            </a:r>
          </a:p>
          <a:p>
            <a:pPr marL="109728" indent="0" algn="r" rtl="1">
              <a:lnSpc>
                <a:spcPct val="150000"/>
              </a:lnSpc>
              <a:buNone/>
            </a:pPr>
            <a:r>
              <a:rPr lang="fa-IR" sz="2400" b="1" dirty="0" smtClean="0">
                <a:cs typeface="B Titr" panose="00000700000000000000" pitchFamily="2" charset="-78"/>
              </a:rPr>
              <a:t>5- نحوه اعمال شرط مرزی در جریان های دوفازی</a:t>
            </a:r>
          </a:p>
          <a:p>
            <a:pPr marL="109728" indent="0" algn="r" rtl="1">
              <a:lnSpc>
                <a:spcPct val="150000"/>
              </a:lnSpc>
              <a:buNone/>
            </a:pPr>
            <a:r>
              <a:rPr lang="fa-IR" sz="2400" b="1" dirty="0" smtClean="0">
                <a:cs typeface="B Titr" panose="00000700000000000000" pitchFamily="2" charset="-78"/>
              </a:rPr>
              <a:t>6-ارزیابی روش‌های مختلف مسیربقایی در تحلیل مسائل جریان دوفازی با بکارگیری مدل چهار معادله‌ای</a:t>
            </a:r>
          </a:p>
        </p:txBody>
      </p:sp>
      <p:sp>
        <p:nvSpPr>
          <p:cNvPr id="3" name="Title 2"/>
          <p:cNvSpPr>
            <a:spLocks noGrp="1"/>
          </p:cNvSpPr>
          <p:nvPr>
            <p:ph type="title"/>
          </p:nvPr>
        </p:nvSpPr>
        <p:spPr>
          <a:xfrm>
            <a:off x="457200" y="274638"/>
            <a:ext cx="8229600" cy="868362"/>
          </a:xfrm>
        </p:spPr>
        <p:txBody>
          <a:bodyPr>
            <a:noAutofit/>
          </a:bodyPr>
          <a:lstStyle/>
          <a:p>
            <a:pPr algn="ctr" rtl="1"/>
            <a:r>
              <a:rPr lang="fa-IR" sz="3600" dirty="0" smtClean="0">
                <a:solidFill>
                  <a:srgbClr val="FF0000"/>
                </a:solidFill>
                <a:cs typeface="B Titr" panose="00000700000000000000" pitchFamily="2" charset="-78"/>
              </a:rPr>
              <a:t>آنچه در کد </a:t>
            </a:r>
            <a:r>
              <a:rPr lang="en-US" sz="3600" dirty="0" smtClean="0">
                <a:solidFill>
                  <a:srgbClr val="FF0000"/>
                </a:solidFill>
                <a:cs typeface="B Titr" panose="00000700000000000000" pitchFamily="2" charset="-78"/>
              </a:rPr>
              <a:t> </a:t>
            </a:r>
            <a:r>
              <a:rPr lang="en-US" sz="3600">
                <a:solidFill>
                  <a:srgbClr val="0000FF"/>
                </a:solidFill>
                <a:effectLst/>
                <a:latin typeface="Times New Roman" panose="02020603050405020304" pitchFamily="18" charset="0"/>
                <a:cs typeface="Times New Roman" panose="02020603050405020304" pitchFamily="18" charset="0"/>
              </a:rPr>
              <a:t>PC_twoPhase_SPM</a:t>
            </a:r>
            <a:r>
              <a:rPr lang="fa-IR" sz="3600" smtClean="0">
                <a:solidFill>
                  <a:srgbClr val="FF0000"/>
                </a:solidFill>
                <a:cs typeface="B Titr" panose="00000700000000000000" pitchFamily="2" charset="-78"/>
              </a:rPr>
              <a:t>خواهید </a:t>
            </a:r>
            <a:r>
              <a:rPr lang="fa-IR" sz="3600" dirty="0" smtClean="0">
                <a:solidFill>
                  <a:srgbClr val="FF0000"/>
                </a:solidFill>
                <a:cs typeface="B Titr" panose="00000700000000000000" pitchFamily="2" charset="-78"/>
              </a:rPr>
              <a:t>آموخت</a:t>
            </a:r>
            <a:endParaRPr lang="en-US" sz="3600" dirty="0">
              <a:solidFill>
                <a:srgbClr val="FF0000"/>
              </a:solidFill>
              <a:cs typeface="B Titr" panose="00000700000000000000" pitchFamily="2" charset="-78"/>
            </a:endParaRPr>
          </a:p>
        </p:txBody>
      </p:sp>
    </p:spTree>
    <p:extLst>
      <p:ext uri="{BB962C8B-B14F-4D97-AF65-F5344CB8AC3E}">
        <p14:creationId xmlns:p14="http://schemas.microsoft.com/office/powerpoint/2010/main" val="27433276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4048</TotalTime>
  <Words>276</Words>
  <Application>Microsoft Office PowerPoint</Application>
  <PresentationFormat>On-screen Show (4:3)</PresentationFormat>
  <Paragraphs>26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           حل عددی معادلات مدل دوسیالی تک‌فشاری با استفاده از روش‌های مسیربقایی (PC_twoPhase_SPM) یونس شکاری بهمن 93 IrCSE.ir    </vt:lpstr>
      <vt:lpstr> </vt:lpstr>
      <vt:lpstr>PowerPoint Presentation</vt:lpstr>
      <vt:lpstr> PC_twoPhase_SPM ارائه توانمندیهای کُد </vt:lpstr>
      <vt:lpstr> PC_twoPhase_SPM ارائه توانمندیهای کُد</vt:lpstr>
      <vt:lpstr>آنچه در کد  PC_twoPhase_SPMخواهید آموخت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YousefKhah</dc:creator>
  <cp:lastModifiedBy>Younes</cp:lastModifiedBy>
  <cp:revision>207</cp:revision>
  <dcterms:created xsi:type="dcterms:W3CDTF">2006-08-16T00:00:00Z</dcterms:created>
  <dcterms:modified xsi:type="dcterms:W3CDTF">2015-02-13T17:37:10Z</dcterms:modified>
</cp:coreProperties>
</file>