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36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2" r:id="rId10"/>
    <p:sldId id="3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5/9/2015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5/9/2015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5/9/2015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5/9/2015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5/9/2015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5/9/2015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5/9/2015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5/9/2015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5/9/2015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5/9/2015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5/9/2015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5/9/2015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5/9/2015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4000" dirty="0" smtClean="0">
                <a:solidFill>
                  <a:srgbClr val="FF0000"/>
                </a:solidFill>
                <a:cs typeface="B Titr" panose="00000700000000000000" pitchFamily="2" charset="-78"/>
              </a:rPr>
              <a:t>حل </a:t>
            </a:r>
            <a:r>
              <a:rPr lang="fa-IR" sz="4000" dirty="0">
                <a:solidFill>
                  <a:srgbClr val="FF0000"/>
                </a:solidFill>
                <a:cs typeface="B Titr" panose="00000700000000000000" pitchFamily="2" charset="-78"/>
              </a:rPr>
              <a:t>عددی معادله­ی لاپلاس سه بعدی­ به روش حجم محدود در اشکال منحنی </a:t>
            </a:r>
            <a:r>
              <a:rPr lang="fa-IR" sz="4000" dirty="0" smtClean="0">
                <a:solidFill>
                  <a:srgbClr val="FF0000"/>
                </a:solidFill>
                <a:cs typeface="B Titr" panose="00000700000000000000" pitchFamily="2" charset="-78"/>
              </a:rPr>
              <a:t>(</a:t>
            </a:r>
            <a:r>
              <a:rPr lang="en-US" sz="4000" dirty="0" smtClean="0">
                <a:solidFill>
                  <a:srgbClr val="FF0000"/>
                </a:solidFill>
                <a:cs typeface="B Titr" panose="00000700000000000000" pitchFamily="2" charset="-78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Potential</a:t>
            </a: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Function_Duct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)</a:t>
            </a:r>
            <a:r>
              <a:rPr lang="en-US" sz="3600" b="0" dirty="0"/>
              <a:t/>
            </a:r>
            <a:br>
              <a:rPr lang="en-US" sz="3600" b="0" dirty="0"/>
            </a:br>
            <a:r>
              <a:rPr lang="fa-IR" sz="4000" dirty="0" smtClean="0">
                <a:solidFill>
                  <a:srgbClr val="008000"/>
                </a:solidFill>
                <a:cs typeface="B Titr" panose="00000700000000000000" pitchFamily="2" charset="-78"/>
              </a:rPr>
              <a:t>ابوالفضل </a:t>
            </a:r>
            <a:r>
              <a:rPr lang="fa-IR" sz="4000" dirty="0" smtClean="0">
                <a:solidFill>
                  <a:srgbClr val="008000"/>
                </a:solidFill>
                <a:cs typeface="B Titr" panose="00000700000000000000" pitchFamily="2" charset="-78"/>
              </a:rPr>
              <a:t>ده مرده علی اباد</a:t>
            </a:r>
            <a:br>
              <a:rPr lang="fa-IR" sz="40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4000" dirty="0" smtClean="0">
                <a:solidFill>
                  <a:srgbClr val="008000"/>
                </a:solidFill>
                <a:cs typeface="B Titr" panose="00000700000000000000" pitchFamily="2" charset="-78"/>
              </a:rPr>
              <a:t>دی93</a:t>
            </a:r>
            <a:br>
              <a:rPr lang="fa-IR" sz="40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MarketCode.ir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3446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" y="0"/>
            <a:ext cx="1869831" cy="186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END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Thanks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your attention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algn="justLow" rtl="1"/>
            <a:r>
              <a:rPr lang="ar-SA" sz="3000" dirty="0" smtClean="0">
                <a:cs typeface="B Titr" panose="00000700000000000000" pitchFamily="2" charset="-78"/>
              </a:rPr>
              <a:t>معادله­ی </a:t>
            </a:r>
            <a:r>
              <a:rPr lang="ar-SA" sz="3000" dirty="0">
                <a:cs typeface="B Titr" panose="00000700000000000000" pitchFamily="2" charset="-78"/>
              </a:rPr>
              <a:t>لاپلاس معادله­ای معروف در مباحث حرارتی، سیالاتی، جرم و ... </a:t>
            </a:r>
            <a:endParaRPr lang="fa-IR" sz="3000" dirty="0" smtClean="0">
              <a:cs typeface="B Titr" panose="00000700000000000000" pitchFamily="2" charset="-78"/>
            </a:endParaRPr>
          </a:p>
          <a:p>
            <a:pPr algn="justLow" rtl="1"/>
            <a:endParaRPr lang="fa-IR" sz="3000" dirty="0">
              <a:cs typeface="B Titr" panose="00000700000000000000" pitchFamily="2" charset="-78"/>
            </a:endParaRPr>
          </a:p>
          <a:p>
            <a:pPr algn="justLow" rtl="1"/>
            <a:r>
              <a:rPr lang="ar-SA" sz="3000" dirty="0" smtClean="0">
                <a:cs typeface="B Titr" panose="00000700000000000000" pitchFamily="2" charset="-78"/>
              </a:rPr>
              <a:t>هدف</a:t>
            </a:r>
            <a:r>
              <a:rPr lang="fa-IR" sz="3000" dirty="0">
                <a:cs typeface="B Titr" panose="00000700000000000000" pitchFamily="2" charset="-78"/>
              </a:rPr>
              <a:t>:</a:t>
            </a:r>
            <a:r>
              <a:rPr lang="ar-SA" sz="3000" dirty="0" smtClean="0">
                <a:cs typeface="B Titr" panose="00000700000000000000" pitchFamily="2" charset="-78"/>
              </a:rPr>
              <a:t> </a:t>
            </a:r>
            <a:r>
              <a:rPr lang="ar-SA" sz="3000" dirty="0">
                <a:cs typeface="B Titr" panose="00000700000000000000" pitchFamily="2" charset="-78"/>
              </a:rPr>
              <a:t>حل </a:t>
            </a:r>
            <a:r>
              <a:rPr lang="ar-SA" sz="3000" dirty="0" smtClean="0">
                <a:cs typeface="B Titr" panose="00000700000000000000" pitchFamily="2" charset="-78"/>
              </a:rPr>
              <a:t>در </a:t>
            </a:r>
            <a:r>
              <a:rPr lang="ar-SA" sz="3000" dirty="0">
                <a:cs typeface="B Titr" panose="00000700000000000000" pitchFamily="2" charset="-78"/>
              </a:rPr>
              <a:t>دستگاه مختصاتی کارتزین و به روش حجم محدود </a:t>
            </a:r>
            <a:endParaRPr lang="fa-IR" sz="3000" dirty="0" smtClean="0">
              <a:cs typeface="B Titr" panose="00000700000000000000" pitchFamily="2" charset="-78"/>
            </a:endParaRPr>
          </a:p>
          <a:p>
            <a:pPr algn="justLow" rtl="1"/>
            <a:endParaRPr lang="fa-IR" sz="3000" dirty="0">
              <a:cs typeface="B Titr" panose="00000700000000000000" pitchFamily="2" charset="-78"/>
            </a:endParaRPr>
          </a:p>
          <a:p>
            <a:pPr algn="justLow" rtl="1"/>
            <a:r>
              <a:rPr lang="fa-IR" sz="3000" dirty="0" smtClean="0">
                <a:cs typeface="B Titr" panose="00000700000000000000" pitchFamily="2" charset="-78"/>
              </a:rPr>
              <a:t>از </a:t>
            </a:r>
            <a:r>
              <a:rPr lang="ar-SA" sz="3000" dirty="0" smtClean="0">
                <a:cs typeface="B Titr" panose="00000700000000000000" pitchFamily="2" charset="-78"/>
              </a:rPr>
              <a:t>شبکه­بندی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Body Fitted</a:t>
            </a:r>
            <a:r>
              <a:rPr lang="fa-IR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3000" dirty="0">
                <a:cs typeface="B Titr" panose="00000700000000000000" pitchFamily="2" charset="-78"/>
              </a:rPr>
              <a:t>و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Non-Orthogonal</a:t>
            </a:r>
            <a:r>
              <a:rPr lang="fa-IR" sz="3000" dirty="0">
                <a:cs typeface="B Titr" panose="00000700000000000000" pitchFamily="2" charset="-78"/>
              </a:rPr>
              <a:t> استفاده شده </a:t>
            </a:r>
            <a:r>
              <a:rPr lang="fa-IR" sz="3000" dirty="0" smtClean="0">
                <a:cs typeface="B Titr" panose="00000700000000000000" pitchFamily="2" charset="-78"/>
              </a:rPr>
              <a:t>است</a:t>
            </a:r>
          </a:p>
          <a:p>
            <a:pPr algn="justLow" rtl="1"/>
            <a:endParaRPr lang="fa-IR" sz="3000" dirty="0">
              <a:cs typeface="B Titr" panose="00000700000000000000" pitchFamily="2" charset="-78"/>
            </a:endParaRPr>
          </a:p>
          <a:p>
            <a:pPr algn="justLow" rtl="1"/>
            <a:r>
              <a:rPr lang="fa-IR" sz="3000" dirty="0" smtClean="0">
                <a:cs typeface="B Titr" panose="00000700000000000000" pitchFamily="2" charset="-78"/>
              </a:rPr>
              <a:t> تأثیر </a:t>
            </a:r>
            <a:r>
              <a:rPr lang="fa-IR" sz="3000" dirty="0">
                <a:cs typeface="B Titr" panose="00000700000000000000" pitchFamily="2" charset="-78"/>
              </a:rPr>
              <a:t>زاویه­ی بین خطوط افقی و عمودی شبکه در محاسبه­ی مساحت سطوح المان مورد نظر و محاسبه­ی </a:t>
            </a:r>
            <a:r>
              <a:rPr lang="fa-IR" sz="3000" dirty="0" smtClean="0">
                <a:cs typeface="B Titr" panose="00000700000000000000" pitchFamily="2" charset="-78"/>
              </a:rPr>
              <a:t>مشتقات</a:t>
            </a:r>
          </a:p>
          <a:p>
            <a:pPr marL="109728" indent="0" algn="justLow" rtl="1">
              <a:buNone/>
            </a:pPr>
            <a:endParaRPr lang="fa-IR" sz="3000" dirty="0" smtClean="0">
              <a:cs typeface="B Titr" panose="00000700000000000000" pitchFamily="2" charset="-78"/>
            </a:endParaRPr>
          </a:p>
          <a:p>
            <a:pPr algn="justLow" rtl="1"/>
            <a:r>
              <a:rPr lang="fa-IR" sz="3000" dirty="0" smtClean="0">
                <a:cs typeface="B Titr" panose="00000700000000000000" pitchFamily="2" charset="-78"/>
              </a:rPr>
              <a:t> </a:t>
            </a:r>
            <a:r>
              <a:rPr lang="fa-IR" sz="3000" dirty="0">
                <a:cs typeface="B Titr" panose="00000700000000000000" pitchFamily="2" charset="-78"/>
              </a:rPr>
              <a:t>محاسبه سرعت </a:t>
            </a:r>
            <a:r>
              <a:rPr lang="fa-IR" sz="3000" dirty="0" smtClean="0">
                <a:cs typeface="B Titr" panose="00000700000000000000" pitchFamily="2" charset="-78"/>
              </a:rPr>
              <a:t>پس </a:t>
            </a:r>
            <a:r>
              <a:rPr lang="fa-IR" sz="3000" dirty="0">
                <a:cs typeface="B Titr" panose="00000700000000000000" pitchFamily="2" charset="-78"/>
              </a:rPr>
              <a:t>از یافتن </a:t>
            </a:r>
            <a:r>
              <a:rPr lang="fa-IR" sz="3000" dirty="0" smtClean="0">
                <a:cs typeface="B Titr" panose="00000700000000000000" pitchFamily="2" charset="-78"/>
              </a:rPr>
              <a:t>پتانسیل، با </a:t>
            </a:r>
            <a:r>
              <a:rPr lang="fa-IR" sz="3000" dirty="0">
                <a:cs typeface="B Titr" panose="00000700000000000000" pitchFamily="2" charset="-78"/>
              </a:rPr>
              <a:t>استفاده از تأثیر زاویه­ی خطوط عمودی و افقی </a:t>
            </a:r>
            <a:r>
              <a:rPr lang="fa-IR" sz="3000" dirty="0" smtClean="0">
                <a:cs typeface="B Titr" panose="00000700000000000000" pitchFamily="2" charset="-78"/>
              </a:rPr>
              <a:t>شبکه</a:t>
            </a:r>
            <a:endParaRPr lang="en-US" sz="3000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321492"/>
          </a:xfrm>
        </p:spPr>
        <p:txBody>
          <a:bodyPr>
            <a:normAutofit fontScale="77500" lnSpcReduction="20000"/>
          </a:bodyPr>
          <a:lstStyle/>
          <a:p>
            <a:pPr algn="just" rtl="1">
              <a:lnSpc>
                <a:spcPct val="150000"/>
              </a:lnSpc>
            </a:pPr>
            <a:r>
              <a:rPr lang="fa-IR" sz="2800" dirty="0" smtClean="0">
                <a:cs typeface="B Titr" panose="00000700000000000000" pitchFamily="2" charset="-78"/>
              </a:rPr>
              <a:t>این </a:t>
            </a:r>
            <a:r>
              <a:rPr lang="fa-IR" sz="2800" dirty="0">
                <a:cs typeface="B Titr" panose="00000700000000000000" pitchFamily="2" charset="-78"/>
              </a:rPr>
              <a:t>کد به زبان برنامه­نویسی متلب نوشته شده است. </a:t>
            </a:r>
            <a:endParaRPr lang="fa-IR" sz="2800" dirty="0" smtClean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800" dirty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dirty="0" smtClean="0">
                <a:cs typeface="B Titr" panose="00000700000000000000" pitchFamily="2" charset="-78"/>
              </a:rPr>
              <a:t>نسخه </a:t>
            </a:r>
            <a:r>
              <a:rPr lang="fa-IR" sz="2800" dirty="0">
                <a:cs typeface="B Titr" panose="00000700000000000000" pitchFamily="2" charset="-78"/>
              </a:rPr>
              <a:t>مورد استفاده در آن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MATLAB R.2010a</a:t>
            </a:r>
            <a:r>
              <a:rPr lang="fa-IR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fa-I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lnSpc>
                <a:spcPct val="15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lnSpc>
                <a:spcPct val="150000"/>
              </a:lnSpc>
            </a:pPr>
            <a:r>
              <a:rPr lang="fa-IR" sz="2800" dirty="0" smtClean="0">
                <a:cs typeface="B Titr" panose="00000700000000000000" pitchFamily="2" charset="-78"/>
              </a:rPr>
              <a:t>از </a:t>
            </a:r>
            <a:r>
              <a:rPr lang="fa-IR" sz="2800" dirty="0">
                <a:cs typeface="B Titr" panose="00000700000000000000" pitchFamily="2" charset="-78"/>
              </a:rPr>
              <a:t>این جهت که کد قابلیت اجرا در محیط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command window</a:t>
            </a:r>
            <a:r>
              <a:rPr lang="fa-I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2800" dirty="0">
                <a:cs typeface="B Titr" panose="00000700000000000000" pitchFamily="2" charset="-78"/>
              </a:rPr>
              <a:t>را داشته باشد، به شکل تابع نوشته شده است. </a:t>
            </a:r>
            <a:endParaRPr lang="en-US" sz="2800" dirty="0" smtClean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dirty="0" smtClean="0">
                <a:cs typeface="B Titr" panose="00000700000000000000" pitchFamily="2" charset="-78"/>
              </a:rPr>
              <a:t>هدف </a:t>
            </a:r>
            <a:r>
              <a:rPr lang="fa-IR" sz="2800" dirty="0">
                <a:cs typeface="B Titr" panose="00000700000000000000" pitchFamily="2" charset="-78"/>
              </a:rPr>
              <a:t>از اجرا به زبان </a:t>
            </a:r>
            <a:r>
              <a:rPr lang="fa-IR" sz="2800" dirty="0" smtClean="0">
                <a:cs typeface="B Titr" panose="00000700000000000000" pitchFamily="2" charset="-78"/>
              </a:rPr>
              <a:t>متلب:</a:t>
            </a:r>
            <a:endParaRPr lang="en-US" sz="2800" dirty="0" smtClean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US" sz="2800" dirty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dirty="0" smtClean="0">
                <a:cs typeface="B Titr" panose="00000700000000000000" pitchFamily="2" charset="-78"/>
              </a:rPr>
              <a:t>بتوان </a:t>
            </a:r>
            <a:r>
              <a:rPr lang="fa-IR" sz="2800" dirty="0">
                <a:cs typeface="B Titr" panose="00000700000000000000" pitchFamily="2" charset="-78"/>
              </a:rPr>
              <a:t>متغیرهای آن را به هر شکل دلخواه مورد بررسی قرار داد. مثلاً به هندسه، تعداد نقاط یا گره­های متعدد، خواص فیزیکی و الگوریتم­های دیگر تا حد زیادی قابل تغییر باشد. </a:t>
            </a:r>
            <a:endParaRPr lang="en-US" sz="2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استفاده از شبکه بندی غیر عمود و متصل به بدنه با هر تراکم دلخواه در مقدار شبکه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304800" y="228600"/>
            <a:ext cx="9220200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ارائه </a:t>
            </a:r>
            <a:r>
              <a:rPr lang="fa-IR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</a:t>
            </a:r>
            <a:r>
              <a:rPr lang="fa-IR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کُد </a:t>
            </a:r>
            <a:r>
              <a:rPr lang="en-US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Potential </a:t>
            </a:r>
            <a:r>
              <a:rPr lang="en-US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Function_Duct</a:t>
            </a:r>
            <a:r>
              <a:rPr lang="en-US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 descr="C:\Users\123\Desktop\potential function\potential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86" t="1681" r="32454" b="13431"/>
          <a:stretch/>
        </p:blipFill>
        <p:spPr bwMode="auto">
          <a:xfrm rot="5400000">
            <a:off x="4225418" y="1815269"/>
            <a:ext cx="2688576" cy="46339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/>
          <a:lstStyle/>
          <a:p>
            <a:pPr algn="r" rtl="1"/>
            <a:r>
              <a:rPr lang="fa-IR" sz="2800" dirty="0" smtClean="0">
                <a:cs typeface="B Titr" panose="00000700000000000000" pitchFamily="2" charset="-78"/>
              </a:rPr>
              <a:t>ارائه مقادیر پتانسیل سرعت در هر نقطه از جریان</a:t>
            </a:r>
          </a:p>
          <a:p>
            <a:pPr algn="r" rtl="1"/>
            <a:endParaRPr lang="fa-IR" sz="2800" dirty="0">
              <a:cs typeface="B Titr" panose="00000700000000000000" pitchFamily="2" charset="-78"/>
            </a:endParaRPr>
          </a:p>
          <a:p>
            <a:pPr algn="r" rtl="1"/>
            <a:r>
              <a:rPr lang="fa-IR" sz="2800" dirty="0" smtClean="0">
                <a:cs typeface="B Titr" panose="00000700000000000000" pitchFamily="2" charset="-78"/>
              </a:rPr>
              <a:t>محاسبه مقدار عددی مؤلفه های سرعت در هر نقطه</a:t>
            </a:r>
          </a:p>
          <a:p>
            <a:pPr algn="r" rtl="1"/>
            <a:endParaRPr lang="fa-IR" sz="2800" dirty="0">
              <a:cs typeface="B Titr" panose="00000700000000000000" pitchFamily="2" charset="-78"/>
            </a:endParaRPr>
          </a:p>
          <a:p>
            <a:pPr algn="r" rtl="1"/>
            <a:r>
              <a:rPr lang="fa-IR" sz="2800" dirty="0" smtClean="0">
                <a:cs typeface="B Titr" panose="00000700000000000000" pitchFamily="2" charset="-78"/>
              </a:rPr>
              <a:t>قابل ارائه برای شبکه بندی های متفاوت و اشکال منحنی دیگر</a:t>
            </a:r>
          </a:p>
          <a:p>
            <a:pPr algn="r" rtl="1"/>
            <a:endParaRPr lang="fa-IR" sz="2800" dirty="0">
              <a:cs typeface="B Titr" panose="00000700000000000000" pitchFamily="2" charset="-78"/>
            </a:endParaRPr>
          </a:p>
          <a:p>
            <a:pPr algn="r" rtl="1"/>
            <a:r>
              <a:rPr lang="fa-IR" sz="2800" dirty="0" smtClean="0">
                <a:cs typeface="B Titr" panose="00000700000000000000" pitchFamily="2" charset="-78"/>
              </a:rPr>
              <a:t>رسم نمودار و سطوح سه بعدی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-304800" y="228600"/>
            <a:ext cx="9220200" cy="1143000"/>
          </a:xfrm>
          <a:prstGeom prst="rect">
            <a:avLst/>
          </a:prstGeo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 rtl="1"/>
            <a:r>
              <a:rPr lang="fa-IR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ارائه توانمندیهای کُد </a:t>
            </a:r>
            <a:r>
              <a:rPr lang="en-US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Potential </a:t>
            </a:r>
            <a:r>
              <a:rPr lang="en-US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Function_Duct</a:t>
            </a:r>
            <a:r>
              <a:rPr lang="en-US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fa-IR" b="1" dirty="0">
                <a:cs typeface="B Titr" panose="00000700000000000000" pitchFamily="2" charset="-78"/>
              </a:rPr>
              <a:t>جریان </a:t>
            </a:r>
            <a:r>
              <a:rPr lang="fa-IR" b="1" dirty="0" smtClean="0">
                <a:cs typeface="B Titr" panose="00000700000000000000" pitchFamily="2" charset="-78"/>
              </a:rPr>
              <a:t>سیال درون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DUCT</a:t>
            </a:r>
            <a:r>
              <a:rPr lang="fa-IR" b="1" dirty="0" smtClean="0">
                <a:cs typeface="B Titr" panose="00000700000000000000" pitchFamily="2" charset="-78"/>
              </a:rPr>
              <a:t> منحنی شکل</a:t>
            </a:r>
            <a:r>
              <a:rPr lang="en-US" b="1" dirty="0" smtClean="0">
                <a:cs typeface="B Titr" panose="00000700000000000000" pitchFamily="2" charset="-78"/>
              </a:rPr>
              <a:t> </a:t>
            </a:r>
            <a:r>
              <a:rPr lang="fa-IR" b="1" dirty="0" smtClean="0">
                <a:cs typeface="B Titr" panose="00000700000000000000" pitchFamily="2" charset="-78"/>
              </a:rPr>
              <a:t> (سرعت در میانه مجرا)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-304800" y="228600"/>
            <a:ext cx="9220200" cy="1143000"/>
          </a:xfrm>
          <a:prstGeom prst="rect">
            <a:avLst/>
          </a:prstGeo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 rtl="1"/>
            <a:r>
              <a:rPr lang="fa-IR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ارائه توانمندیهای کُد </a:t>
            </a:r>
            <a:r>
              <a:rPr lang="en-US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Potential Function_Duct </a:t>
            </a:r>
            <a:endParaRPr lang="en-US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1026" name="Picture 2" descr="C:\Users\123\Desktop\potential function20.10\figures\uz midd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5" r="8366"/>
          <a:stretch/>
        </p:blipFill>
        <p:spPr bwMode="auto">
          <a:xfrm>
            <a:off x="11723" y="2022231"/>
            <a:ext cx="8751277" cy="4990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9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fa-IR" b="1" dirty="0">
                <a:cs typeface="B Titr" panose="00000700000000000000" pitchFamily="2" charset="-78"/>
              </a:rPr>
              <a:t>جریان سیال درون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DUCT</a:t>
            </a:r>
            <a:r>
              <a:rPr lang="fa-IR" b="1" dirty="0">
                <a:cs typeface="B Titr" panose="00000700000000000000" pitchFamily="2" charset="-78"/>
              </a:rPr>
              <a:t> منحنی </a:t>
            </a:r>
            <a:r>
              <a:rPr lang="fa-IR" b="1" dirty="0" smtClean="0">
                <a:cs typeface="B Titr" panose="00000700000000000000" pitchFamily="2" charset="-78"/>
              </a:rPr>
              <a:t>شکل (سطوح سه بعدی پتانسیل)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-304800" y="228600"/>
            <a:ext cx="9220200" cy="1143000"/>
          </a:xfrm>
          <a:prstGeom prst="rect">
            <a:avLst/>
          </a:prstGeo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 rtl="1"/>
            <a:r>
              <a:rPr lang="fa-IR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ارائه توانمندیهای کُد </a:t>
            </a:r>
            <a:r>
              <a:rPr lang="en-US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Potential Function_Duct </a:t>
            </a:r>
            <a:endParaRPr lang="en-US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3" name="Picture 2" descr="C:\Users\123\Desktop\potential function20.10\figures\Potentialfunctio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8" r="8110" b="4347"/>
          <a:stretch/>
        </p:blipFill>
        <p:spPr bwMode="auto">
          <a:xfrm>
            <a:off x="0" y="2404822"/>
            <a:ext cx="7710854" cy="4453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4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fa-IR" b="1" smtClean="0">
                <a:cs typeface="B Titr" panose="00000700000000000000" pitchFamily="2" charset="-78"/>
              </a:rPr>
              <a:t>محاسبات مربوط به جریان </a:t>
            </a:r>
            <a:r>
              <a:rPr lang="fa-IR" b="1" dirty="0">
                <a:cs typeface="B Titr" panose="00000700000000000000" pitchFamily="2" charset="-78"/>
              </a:rPr>
              <a:t>سیال درون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DUCT</a:t>
            </a:r>
            <a:r>
              <a:rPr lang="fa-IR" b="1" dirty="0">
                <a:cs typeface="B Titr" panose="00000700000000000000" pitchFamily="2" charset="-78"/>
              </a:rPr>
              <a:t> منحنی شکل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-304800" y="228600"/>
            <a:ext cx="9220200" cy="1143000"/>
          </a:xfrm>
          <a:prstGeom prst="rect">
            <a:avLst/>
          </a:prstGeo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 rtl="1"/>
            <a:r>
              <a:rPr lang="fa-IR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ارائه توانمندیهای کُد </a:t>
            </a:r>
            <a:r>
              <a:rPr lang="en-US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Potential </a:t>
            </a:r>
            <a:r>
              <a:rPr lang="en-US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Function_Duct</a:t>
            </a:r>
            <a:r>
              <a:rPr lang="en-US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308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40" t="18668" r="17284" b="49004"/>
          <a:stretch>
            <a:fillRect/>
          </a:stretch>
        </p:blipFill>
        <p:spPr bwMode="auto">
          <a:xfrm>
            <a:off x="1951891" y="4191000"/>
            <a:ext cx="6645767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/>
          <p:cNvPicPr/>
          <p:nvPr/>
        </p:nvPicPr>
        <p:blipFill rotWithShape="1">
          <a:blip r:embed="rId3"/>
          <a:srcRect l="25834" t="38222" r="19092" b="35118"/>
          <a:stretch/>
        </p:blipFill>
        <p:spPr bwMode="auto">
          <a:xfrm>
            <a:off x="1951891" y="2221524"/>
            <a:ext cx="6213598" cy="19694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806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نحوه مجزاسازی معادله لاپلاس به روش حجم محدود</a:t>
            </a:r>
          </a:p>
          <a:p>
            <a:pPr marL="109728" indent="0" algn="r" rtl="1">
              <a:lnSpc>
                <a:spcPct val="150000"/>
              </a:lnSpc>
              <a:buNone/>
            </a:pPr>
            <a:endParaRPr lang="fa-IR" sz="2400" b="1" dirty="0" smtClean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شبکه بندی غیرعمود و متصل به بدنه</a:t>
            </a:r>
          </a:p>
          <a:p>
            <a:pPr marL="109728" indent="0" algn="r" rtl="1">
              <a:lnSpc>
                <a:spcPct val="150000"/>
              </a:lnSpc>
              <a:buNone/>
            </a:pPr>
            <a:endParaRPr lang="fa-IR" sz="2400" b="1" dirty="0" smtClean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محاسبه پتانسیل سرعت در هر نقطه</a:t>
            </a:r>
          </a:p>
          <a:p>
            <a:pPr marL="109728" indent="0" algn="r" rtl="1">
              <a:lnSpc>
                <a:spcPct val="150000"/>
              </a:lnSpc>
              <a:buNone/>
            </a:pPr>
            <a:endParaRPr lang="fa-IR" sz="2400" b="1" dirty="0" smtClean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محاسبه مؤلفه های سرعت در هر نقطه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کد 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Potential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Function_Duct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4094</TotalTime>
  <Words>307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           حل عددی معادله­ی لاپلاس سه بعدی­ به روش حجم محدود در اشکال منحنی ( Potential Function_Duct) ابوالفضل ده مرده علی اباد دی93 MarketCode.ir    </vt:lpstr>
      <vt:lpstr> </vt:lpstr>
      <vt:lpstr>PowerPoint Presentation</vt:lpstr>
      <vt:lpstr>ارائه توانمندیهای کُد Potential Function_Duct </vt:lpstr>
      <vt:lpstr>PowerPoint Presentation</vt:lpstr>
      <vt:lpstr>PowerPoint Presentation</vt:lpstr>
      <vt:lpstr>PowerPoint Presentation</vt:lpstr>
      <vt:lpstr>PowerPoint Presentation</vt:lpstr>
      <vt:lpstr>آنچه در کد Potential Function_Duct خواهید آموخت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Education</cp:lastModifiedBy>
  <cp:revision>185</cp:revision>
  <dcterms:created xsi:type="dcterms:W3CDTF">2006-08-16T00:00:00Z</dcterms:created>
  <dcterms:modified xsi:type="dcterms:W3CDTF">2015-05-09T10:48:01Z</dcterms:modified>
</cp:coreProperties>
</file>