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1"/>
  </p:notesMasterIdLst>
  <p:sldIdLst>
    <p:sldId id="333" r:id="rId2"/>
    <p:sldId id="257" r:id="rId3"/>
    <p:sldId id="268" r:id="rId4"/>
    <p:sldId id="327" r:id="rId5"/>
    <p:sldId id="328" r:id="rId6"/>
    <p:sldId id="329" r:id="rId7"/>
    <p:sldId id="330" r:id="rId8"/>
    <p:sldId id="331" r:id="rId9"/>
    <p:sldId id="33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8000"/>
    <a:srgbClr val="9AFE9F"/>
    <a:srgbClr val="B0F5A7"/>
    <a:srgbClr val="A50021"/>
    <a:srgbClr val="5DA1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05" autoAdjust="0"/>
    <p:restoredTop sz="94337" autoAdjust="0"/>
  </p:normalViewPr>
  <p:slideViewPr>
    <p:cSldViewPr snapToGrid="0">
      <p:cViewPr varScale="1">
        <p:scale>
          <a:sx n="70" d="100"/>
          <a:sy n="70" d="100"/>
        </p:scale>
        <p:origin x="-612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822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3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81125-3E44-4947-B156-E2A4C82EBBF9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241348-6C4B-4EA2-AC05-0AC47DCBB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68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41348-6C4B-4EA2-AC05-0AC47DCBBE7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50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41348-6C4B-4EA2-AC05-0AC47DCBBE7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50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41348-6C4B-4EA2-AC05-0AC47DCBBE7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50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41348-6C4B-4EA2-AC05-0AC47DCBBE7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50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41348-6C4B-4EA2-AC05-0AC47DCBBE7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501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41348-6C4B-4EA2-AC05-0AC47DCBBE7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50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41348-6C4B-4EA2-AC05-0AC47DCBBE7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50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B22C03-2917-442E-9BF3-B3DAEA62E0C4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B22C03-2917-442E-9BF3-B3DAEA62E0C4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5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5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FB22C03-2917-442E-9BF3-B3DAEA62E0C4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04718" y="1468315"/>
            <a:ext cx="10468864" cy="4927972"/>
          </a:xfrm>
          <a:prstGeom prst="rect">
            <a:avLst/>
          </a:prstGeom>
          <a:noFill/>
        </p:spPr>
        <p:txBody>
          <a:bodyPr vert="horz" rtlCol="0" anchor="ctr">
            <a:normAutofit fontScale="975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fa-IR" sz="3200" dirty="0" smtClean="0">
                <a:solidFill>
                  <a:srgbClr val="A50021"/>
                </a:solidFill>
                <a:cs typeface="B Nazanin" pitchFamily="2" charset="-78"/>
              </a:rPr>
              <a:t/>
            </a:r>
            <a:br>
              <a:rPr lang="fa-IR" sz="3200" dirty="0" smtClean="0">
                <a:solidFill>
                  <a:srgbClr val="A50021"/>
                </a:solidFill>
                <a:cs typeface="B Nazanin" pitchFamily="2" charset="-78"/>
              </a:rPr>
            </a:br>
            <a:r>
              <a:rPr lang="fa-IR" sz="3300" dirty="0" smtClean="0">
                <a:solidFill>
                  <a:srgbClr val="FF0000"/>
                </a:solidFill>
                <a:cs typeface="B Titr" pitchFamily="2" charset="-78"/>
              </a:rPr>
              <a:t>مدل‌سازی تلاطم مایع مخزن تحت حرکت عرضی</a:t>
            </a:r>
            <a:r>
              <a:rPr lang="fa-IR" sz="3200" dirty="0" smtClean="0">
                <a:solidFill>
                  <a:srgbClr val="3333FF"/>
                </a:solidFill>
                <a:cs typeface="B Titr" pitchFamily="2" charset="-78"/>
              </a:rPr>
              <a:t/>
            </a:r>
            <a:br>
              <a:rPr lang="fa-IR" sz="3200" dirty="0" smtClean="0">
                <a:solidFill>
                  <a:srgbClr val="3333FF"/>
                </a:solidFill>
                <a:cs typeface="B Titr" pitchFamily="2" charset="-78"/>
              </a:rPr>
            </a:br>
            <a:r>
              <a:rPr lang="en-US" sz="3200" dirty="0" smtClean="0">
                <a:solidFill>
                  <a:srgbClr val="3333FF"/>
                </a:solidFill>
                <a:cs typeface="B Titr" pitchFamily="2" charset="-78"/>
              </a:rPr>
              <a:t/>
            </a:r>
            <a:br>
              <a:rPr lang="en-US" sz="3200" dirty="0" smtClean="0">
                <a:solidFill>
                  <a:srgbClr val="3333FF"/>
                </a:solidFill>
                <a:cs typeface="B Titr" pitchFamily="2" charset="-78"/>
              </a:rPr>
            </a:br>
            <a:r>
              <a:rPr lang="fa-IR" sz="3200" dirty="0" smtClean="0">
                <a:solidFill>
                  <a:srgbClr val="3333FF"/>
                </a:solidFill>
                <a:cs typeface="B Titr" panose="00000700000000000000" pitchFamily="2" charset="-78"/>
              </a:rPr>
              <a:t/>
            </a:r>
            <a:br>
              <a:rPr lang="fa-IR" sz="3200" dirty="0" smtClean="0">
                <a:solidFill>
                  <a:srgbClr val="3333FF"/>
                </a:solidFill>
                <a:cs typeface="B Titr" panose="00000700000000000000" pitchFamily="2" charset="-78"/>
              </a:rPr>
            </a:br>
            <a:r>
              <a:rPr lang="fa-IR" sz="29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علی نقی محمدی</a:t>
            </a:r>
            <a:r>
              <a:rPr lang="en-US" sz="29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/>
            </a:r>
            <a:br>
              <a:rPr lang="en-US" sz="29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</a:br>
            <a:r>
              <a:rPr lang="fa-IR" sz="29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/>
            </a:r>
            <a:br>
              <a:rPr lang="fa-IR" sz="29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</a:br>
            <a:r>
              <a:rPr lang="fa-IR" sz="29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آذر93</a:t>
            </a:r>
          </a:p>
          <a:p>
            <a:pPr algn="ctr"/>
            <a:endParaRPr lang="fa-IR" sz="3200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  <a:p>
            <a:pPr algn="ctr"/>
            <a:endParaRPr lang="fa-IR" sz="3200" dirty="0" smtClean="0">
              <a:solidFill>
                <a:srgbClr val="3333FF"/>
              </a:solidFill>
              <a:effectLst/>
              <a:cs typeface="B Titr" pitchFamily="2" charset="-78"/>
            </a:endParaRPr>
          </a:p>
          <a:p>
            <a:pPr algn="ctr"/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MarketCode.ir</a:t>
            </a:r>
            <a:r>
              <a:rPr lang="fa-IR" sz="3200" dirty="0" smtClean="0">
                <a:solidFill>
                  <a:srgbClr val="3333FF"/>
                </a:solidFill>
                <a:effectLst/>
                <a:cs typeface="B Titr" pitchFamily="2" charset="-78"/>
              </a:rPr>
              <a:t/>
            </a:r>
            <a:br>
              <a:rPr lang="fa-IR" sz="3200" dirty="0" smtClean="0">
                <a:solidFill>
                  <a:srgbClr val="3333FF"/>
                </a:solidFill>
                <a:effectLst/>
                <a:cs typeface="B Titr" pitchFamily="2" charset="-78"/>
              </a:rPr>
            </a:br>
            <a:endParaRPr lang="en-US" sz="3200" dirty="0">
              <a:solidFill>
                <a:srgbClr val="3333FF"/>
              </a:solidFill>
              <a:effectLst/>
              <a:cs typeface="B Titr" pitchFamily="2" charset="-7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4132" y="401515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9" y="0"/>
            <a:ext cx="1869831" cy="1869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85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97627"/>
            <a:ext cx="10972800" cy="4526973"/>
          </a:xfrm>
        </p:spPr>
        <p:txBody>
          <a:bodyPr>
            <a:normAutofit/>
          </a:bodyPr>
          <a:lstStyle/>
          <a:p>
            <a:pPr algn="justLow">
              <a:lnSpc>
                <a:spcPct val="200000"/>
              </a:lnSpc>
            </a:pPr>
            <a:r>
              <a:rPr lang="fa-IR" sz="2400" dirty="0">
                <a:solidFill>
                  <a:srgbClr val="3333FF"/>
                </a:solidFill>
                <a:latin typeface="Times New Roman"/>
                <a:ea typeface="Times New Roman"/>
                <a:cs typeface="B Titr" pitchFamily="2" charset="-78"/>
              </a:rPr>
              <a:t>در این تحقیق تلاطم مایع درون یک مخزن بر اثر حرکت عرضی مخزن در نرم‌افزار </a:t>
            </a:r>
            <a:r>
              <a:rPr lang="en-US" sz="2000" dirty="0" err="1">
                <a:solidFill>
                  <a:srgbClr val="3333FF"/>
                </a:solidFill>
                <a:latin typeface="Times New Roman"/>
                <a:ea typeface="Times New Roman"/>
                <a:cs typeface="B Titr" pitchFamily="2" charset="-78"/>
              </a:rPr>
              <a:t>OpenFOAM</a:t>
            </a:r>
            <a:r>
              <a:rPr lang="fa-IR" sz="2400" dirty="0">
                <a:solidFill>
                  <a:srgbClr val="3333FF"/>
                </a:solidFill>
                <a:latin typeface="Times New Roman"/>
                <a:ea typeface="Times New Roman"/>
                <a:cs typeface="B Titr" pitchFamily="2" charset="-78"/>
              </a:rPr>
              <a:t> ورژن </a:t>
            </a:r>
            <a:r>
              <a:rPr lang="en-US" sz="2000" dirty="0">
                <a:solidFill>
                  <a:srgbClr val="3333FF"/>
                </a:solidFill>
                <a:latin typeface="Times New Roman"/>
                <a:ea typeface="Times New Roman"/>
                <a:cs typeface="B Titr" pitchFamily="2" charset="-78"/>
              </a:rPr>
              <a:t>2.1.1</a:t>
            </a:r>
            <a:r>
              <a:rPr lang="en-US" sz="2400" dirty="0">
                <a:solidFill>
                  <a:srgbClr val="3333FF"/>
                </a:solidFill>
                <a:latin typeface="B Nazanin"/>
                <a:ea typeface="Times New Roman"/>
                <a:cs typeface="B Titr" pitchFamily="2" charset="-78"/>
              </a:rPr>
              <a:t> </a:t>
            </a:r>
            <a:r>
              <a:rPr lang="fa-IR" sz="2400" dirty="0">
                <a:solidFill>
                  <a:srgbClr val="3333FF"/>
                </a:solidFill>
                <a:latin typeface="B Nazanin"/>
                <a:ea typeface="Times New Roman"/>
                <a:cs typeface="B Titr" pitchFamily="2" charset="-78"/>
              </a:rPr>
              <a:t>شبیه‌سازی می‌شود.</a:t>
            </a:r>
            <a:endParaRPr lang="en-US" sz="2000" dirty="0">
              <a:solidFill>
                <a:srgbClr val="3333FF"/>
              </a:solidFill>
              <a:latin typeface="Times New Roman"/>
              <a:ea typeface="Times New Roman"/>
              <a:cs typeface="B Titr" pitchFamily="2" charset="-78"/>
            </a:endParaRPr>
          </a:p>
          <a:p>
            <a:pPr algn="justLow">
              <a:lnSpc>
                <a:spcPct val="200000"/>
              </a:lnSpc>
            </a:pPr>
            <a:r>
              <a:rPr lang="fa-IR" sz="2400" dirty="0">
                <a:solidFill>
                  <a:srgbClr val="3333FF"/>
                </a:solidFill>
                <a:latin typeface="Times New Roman"/>
                <a:ea typeface="Times New Roman"/>
                <a:cs typeface="B Titr" pitchFamily="2" charset="-78"/>
              </a:rPr>
              <a:t>برای این مدل‌سازی از حلگر </a:t>
            </a:r>
            <a:r>
              <a:rPr lang="en-US" sz="2000" dirty="0" err="1">
                <a:solidFill>
                  <a:srgbClr val="3333FF"/>
                </a:solidFill>
                <a:latin typeface="Times New Roman"/>
                <a:ea typeface="Times New Roman"/>
                <a:cs typeface="B Titr" pitchFamily="2" charset="-78"/>
              </a:rPr>
              <a:t>interDyMFoam</a:t>
            </a:r>
            <a:r>
              <a:rPr lang="fa-IR" sz="2400" dirty="0">
                <a:solidFill>
                  <a:srgbClr val="3333FF"/>
                </a:solidFill>
                <a:latin typeface="Times New Roman"/>
                <a:ea typeface="Times New Roman"/>
                <a:cs typeface="B Titr" pitchFamily="2" charset="-78"/>
              </a:rPr>
              <a:t> استفاده می‌شود که مخصوص مسائل با شبکه‌ی متحرک است.</a:t>
            </a:r>
            <a:endParaRPr lang="en-US" sz="2000" dirty="0">
              <a:solidFill>
                <a:srgbClr val="3333FF"/>
              </a:solidFill>
              <a:effectLst/>
              <a:latin typeface="Times New Roman"/>
              <a:ea typeface="Times New Roman"/>
              <a:cs typeface="B Tit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91044"/>
            <a:ext cx="10972800" cy="529937"/>
          </a:xfrm>
        </p:spPr>
        <p:txBody>
          <a:bodyPr>
            <a:noAutofit/>
          </a:bodyPr>
          <a:lstStyle/>
          <a:p>
            <a:pPr algn="r"/>
            <a:r>
              <a:rPr lang="fa-IR" sz="3200" b="1" dirty="0" smtClean="0">
                <a:solidFill>
                  <a:srgbClr val="FF0000"/>
                </a:solidFill>
                <a:cs typeface="B Titr" pitchFamily="2" charset="-78"/>
              </a:rPr>
              <a:t>مقدمه</a:t>
            </a:r>
            <a:endParaRPr lang="en-US" sz="2400" b="1" dirty="0">
              <a:solidFill>
                <a:srgbClr val="FF0000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7234720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6393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2900" y="747414"/>
            <a:ext cx="11601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توانمندی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 </a:t>
            </a:r>
            <a:r>
              <a:rPr lang="fa-I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ها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2" name="Rectangle 35"/>
          <p:cNvSpPr>
            <a:spLocks noChangeArrowheads="1"/>
          </p:cNvSpPr>
          <p:nvPr/>
        </p:nvSpPr>
        <p:spPr bwMode="auto">
          <a:xfrm>
            <a:off x="3771536" y="1792432"/>
            <a:ext cx="20642945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300" endPos="385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7"/>
          <p:cNvSpPr>
            <a:spLocks noChangeArrowheads="1"/>
          </p:cNvSpPr>
          <p:nvPr/>
        </p:nvSpPr>
        <p:spPr bwMode="auto">
          <a:xfrm>
            <a:off x="8432223" y="1792432"/>
            <a:ext cx="12192000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9032488" y="1792432"/>
            <a:ext cx="12192000" cy="0"/>
          </a:xfrm>
          <a:prstGeom prst="rect">
            <a:avLst/>
          </a:prstGeom>
          <a:noFill/>
          <a:ln>
            <a:noFill/>
          </a:ln>
          <a:effectLst/>
          <a:scene3d>
            <a:camera prst="isometricOffAxis2Left"/>
            <a:lightRig rig="threePt" dir="t"/>
          </a:scene3d>
          <a:sp3d>
            <a:bevelT w="6350" prst="artDeco"/>
            <a:bevelB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Content Placeholder 1"/>
          <p:cNvSpPr>
            <a:spLocks noGrp="1"/>
          </p:cNvSpPr>
          <p:nvPr>
            <p:ph idx="1"/>
          </p:nvPr>
        </p:nvSpPr>
        <p:spPr>
          <a:xfrm>
            <a:off x="653143" y="1328929"/>
            <a:ext cx="11107511" cy="4875928"/>
          </a:xfrm>
        </p:spPr>
        <p:txBody>
          <a:bodyPr/>
          <a:lstStyle/>
          <a:p>
            <a:pPr marL="0" indent="0">
              <a:buNone/>
            </a:pPr>
            <a:r>
              <a:rPr lang="fa-IR" sz="2200" dirty="0" smtClean="0">
                <a:solidFill>
                  <a:srgbClr val="3333FF"/>
                </a:solidFill>
                <a:cs typeface="B Titr" pitchFamily="2" charset="-78"/>
              </a:rPr>
              <a:t>1- اعمال سرعت دلخواه به مخزن در زمان های مورد نظر</a:t>
            </a:r>
            <a:endParaRPr lang="en-US" dirty="0">
              <a:solidFill>
                <a:srgbClr val="3333FF"/>
              </a:solidFill>
              <a:cs typeface="B Titr" panose="00000700000000000000" pitchFamily="2" charset="-78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12" y="2139632"/>
            <a:ext cx="5220335" cy="2578735"/>
          </a:xfrm>
          <a:prstGeom prst="rect">
            <a:avLst/>
          </a:prstGeom>
          <a:ln>
            <a:solidFill>
              <a:sysClr val="windowText" lastClr="000000"/>
            </a:solidFill>
          </a:ln>
        </p:spPr>
      </p:pic>
    </p:spTree>
    <p:extLst>
      <p:ext uri="{BB962C8B-B14F-4D97-AF65-F5344CB8AC3E}">
        <p14:creationId xmlns:p14="http://schemas.microsoft.com/office/powerpoint/2010/main" val="78509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6393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2900" y="747414"/>
            <a:ext cx="11601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توانمندی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 </a:t>
            </a:r>
            <a:r>
              <a:rPr lang="fa-I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ها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2" name="Rectangle 35"/>
          <p:cNvSpPr>
            <a:spLocks noChangeArrowheads="1"/>
          </p:cNvSpPr>
          <p:nvPr/>
        </p:nvSpPr>
        <p:spPr bwMode="auto">
          <a:xfrm>
            <a:off x="3771536" y="1792432"/>
            <a:ext cx="20642945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300" endPos="385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7"/>
          <p:cNvSpPr>
            <a:spLocks noChangeArrowheads="1"/>
          </p:cNvSpPr>
          <p:nvPr/>
        </p:nvSpPr>
        <p:spPr bwMode="auto">
          <a:xfrm>
            <a:off x="8432223" y="1792432"/>
            <a:ext cx="12192000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9032488" y="1792432"/>
            <a:ext cx="12192000" cy="0"/>
          </a:xfrm>
          <a:prstGeom prst="rect">
            <a:avLst/>
          </a:prstGeom>
          <a:noFill/>
          <a:ln>
            <a:noFill/>
          </a:ln>
          <a:effectLst/>
          <a:scene3d>
            <a:camera prst="isometricOffAxis2Left"/>
            <a:lightRig rig="threePt" dir="t"/>
          </a:scene3d>
          <a:sp3d>
            <a:bevelT w="6350" prst="artDeco"/>
            <a:bevelB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Content Placeholder 1"/>
          <p:cNvSpPr>
            <a:spLocks noGrp="1"/>
          </p:cNvSpPr>
          <p:nvPr>
            <p:ph idx="1"/>
          </p:nvPr>
        </p:nvSpPr>
        <p:spPr>
          <a:xfrm>
            <a:off x="653143" y="1328929"/>
            <a:ext cx="11107511" cy="4875928"/>
          </a:xfrm>
        </p:spPr>
        <p:txBody>
          <a:bodyPr/>
          <a:lstStyle/>
          <a:p>
            <a:pPr marL="0" indent="0">
              <a:buNone/>
            </a:pPr>
            <a:r>
              <a:rPr lang="fa-IR" sz="2200" dirty="0" smtClean="0">
                <a:solidFill>
                  <a:srgbClr val="3333FF"/>
                </a:solidFill>
                <a:cs typeface="B Titr" pitchFamily="2" charset="-78"/>
              </a:rPr>
              <a:t>1- اعمال سرعت دلخواه به مخزن در زمان های مورد نظر</a:t>
            </a:r>
            <a:endParaRPr lang="en-US" dirty="0">
              <a:solidFill>
                <a:srgbClr val="3333FF"/>
              </a:solidFill>
              <a:cs typeface="B Titr" panose="00000700000000000000" pitchFamily="2" charset="-78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12" y="2139632"/>
            <a:ext cx="5220335" cy="2578735"/>
          </a:xfrm>
          <a:prstGeom prst="rect">
            <a:avLst/>
          </a:prstGeom>
          <a:ln>
            <a:solidFill>
              <a:sysClr val="windowText" lastClr="000000"/>
            </a:solidFill>
          </a:ln>
        </p:spPr>
      </p:pic>
      <p:pic>
        <p:nvPicPr>
          <p:cNvPr id="9" name="Picture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12" y="2139632"/>
            <a:ext cx="5220335" cy="257873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24916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6393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2900" y="747414"/>
            <a:ext cx="11601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توانمندی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 </a:t>
            </a:r>
            <a:r>
              <a:rPr lang="fa-I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ها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2" name="Rectangle 35"/>
          <p:cNvSpPr>
            <a:spLocks noChangeArrowheads="1"/>
          </p:cNvSpPr>
          <p:nvPr/>
        </p:nvSpPr>
        <p:spPr bwMode="auto">
          <a:xfrm>
            <a:off x="3771536" y="1792432"/>
            <a:ext cx="20642945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300" endPos="385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7"/>
          <p:cNvSpPr>
            <a:spLocks noChangeArrowheads="1"/>
          </p:cNvSpPr>
          <p:nvPr/>
        </p:nvSpPr>
        <p:spPr bwMode="auto">
          <a:xfrm>
            <a:off x="8432223" y="1792432"/>
            <a:ext cx="12192000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9032488" y="1792432"/>
            <a:ext cx="12192000" cy="0"/>
          </a:xfrm>
          <a:prstGeom prst="rect">
            <a:avLst/>
          </a:prstGeom>
          <a:noFill/>
          <a:ln>
            <a:noFill/>
          </a:ln>
          <a:effectLst/>
          <a:scene3d>
            <a:camera prst="isometricOffAxis2Left"/>
            <a:lightRig rig="threePt" dir="t"/>
          </a:scene3d>
          <a:sp3d>
            <a:bevelT w="6350" prst="artDeco"/>
            <a:bevelB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Content Placeholder 1"/>
          <p:cNvSpPr>
            <a:spLocks noGrp="1"/>
          </p:cNvSpPr>
          <p:nvPr>
            <p:ph idx="1"/>
          </p:nvPr>
        </p:nvSpPr>
        <p:spPr>
          <a:xfrm>
            <a:off x="653143" y="1328929"/>
            <a:ext cx="11107511" cy="4875928"/>
          </a:xfrm>
        </p:spPr>
        <p:txBody>
          <a:bodyPr/>
          <a:lstStyle/>
          <a:p>
            <a:pPr marL="0" indent="0">
              <a:buNone/>
            </a:pPr>
            <a:r>
              <a:rPr lang="fa-IR" sz="2200" dirty="0" smtClean="0">
                <a:solidFill>
                  <a:srgbClr val="3333FF"/>
                </a:solidFill>
                <a:cs typeface="B Titr" pitchFamily="2" charset="-78"/>
              </a:rPr>
              <a:t>1- اعمال سرعت دلخواه به مخزن در زمان های مورد نظر</a:t>
            </a:r>
            <a:endParaRPr lang="en-US" dirty="0">
              <a:solidFill>
                <a:srgbClr val="3333FF"/>
              </a:solidFill>
              <a:cs typeface="B Titr" panose="00000700000000000000" pitchFamily="2" charset="-78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12" y="2139632"/>
            <a:ext cx="5220335" cy="2578735"/>
          </a:xfrm>
          <a:prstGeom prst="rect">
            <a:avLst/>
          </a:prstGeom>
          <a:ln>
            <a:solidFill>
              <a:sysClr val="windowText" lastClr="000000"/>
            </a:solidFill>
          </a:ln>
        </p:spPr>
      </p:pic>
      <p:pic>
        <p:nvPicPr>
          <p:cNvPr id="9" name="Picture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12" y="2139633"/>
            <a:ext cx="5220335" cy="257873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24916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6393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2900" y="747414"/>
            <a:ext cx="11601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توانمندی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 </a:t>
            </a:r>
            <a:r>
              <a:rPr lang="fa-I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ها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2" name="Rectangle 35"/>
          <p:cNvSpPr>
            <a:spLocks noChangeArrowheads="1"/>
          </p:cNvSpPr>
          <p:nvPr/>
        </p:nvSpPr>
        <p:spPr bwMode="auto">
          <a:xfrm>
            <a:off x="3771536" y="1792432"/>
            <a:ext cx="20642945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300" endPos="385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7"/>
          <p:cNvSpPr>
            <a:spLocks noChangeArrowheads="1"/>
          </p:cNvSpPr>
          <p:nvPr/>
        </p:nvSpPr>
        <p:spPr bwMode="auto">
          <a:xfrm>
            <a:off x="8432223" y="1792432"/>
            <a:ext cx="12192000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9032488" y="1792432"/>
            <a:ext cx="12192000" cy="0"/>
          </a:xfrm>
          <a:prstGeom prst="rect">
            <a:avLst/>
          </a:prstGeom>
          <a:noFill/>
          <a:ln>
            <a:noFill/>
          </a:ln>
          <a:effectLst/>
          <a:scene3d>
            <a:camera prst="isometricOffAxis2Left"/>
            <a:lightRig rig="threePt" dir="t"/>
          </a:scene3d>
          <a:sp3d>
            <a:bevelT w="6350" prst="artDeco"/>
            <a:bevelB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Content Placeholder 1"/>
          <p:cNvSpPr>
            <a:spLocks noGrp="1"/>
          </p:cNvSpPr>
          <p:nvPr>
            <p:ph idx="1"/>
          </p:nvPr>
        </p:nvSpPr>
        <p:spPr>
          <a:xfrm>
            <a:off x="653143" y="1328929"/>
            <a:ext cx="11107511" cy="4875928"/>
          </a:xfrm>
        </p:spPr>
        <p:txBody>
          <a:bodyPr/>
          <a:lstStyle/>
          <a:p>
            <a:pPr marL="0" indent="0">
              <a:buNone/>
            </a:pPr>
            <a:r>
              <a:rPr lang="fa-IR" sz="2200" dirty="0" smtClean="0">
                <a:solidFill>
                  <a:srgbClr val="3333FF"/>
                </a:solidFill>
                <a:cs typeface="B Titr" pitchFamily="2" charset="-78"/>
              </a:rPr>
              <a:t>1- اعمال سرعت دلخواه به مخزن در زمان های مورد نظر</a:t>
            </a:r>
            <a:endParaRPr lang="en-US" dirty="0">
              <a:solidFill>
                <a:srgbClr val="3333FF"/>
              </a:solidFill>
              <a:cs typeface="B Titr" panose="00000700000000000000" pitchFamily="2" charset="-78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12" y="2139632"/>
            <a:ext cx="5220335" cy="2578735"/>
          </a:xfrm>
          <a:prstGeom prst="rect">
            <a:avLst/>
          </a:prstGeom>
          <a:ln>
            <a:solidFill>
              <a:sysClr val="windowText" lastClr="000000"/>
            </a:solidFill>
          </a:ln>
        </p:spPr>
      </p:pic>
      <p:pic>
        <p:nvPicPr>
          <p:cNvPr id="9" name="Picture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12" y="2139633"/>
            <a:ext cx="5220335" cy="257873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24916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6393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2900" y="747414"/>
            <a:ext cx="11601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توانمندی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 </a:t>
            </a:r>
            <a:r>
              <a:rPr lang="fa-I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ها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2" name="Rectangle 35"/>
          <p:cNvSpPr>
            <a:spLocks noChangeArrowheads="1"/>
          </p:cNvSpPr>
          <p:nvPr/>
        </p:nvSpPr>
        <p:spPr bwMode="auto">
          <a:xfrm>
            <a:off x="3771536" y="1792432"/>
            <a:ext cx="20642945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300" endPos="385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7"/>
          <p:cNvSpPr>
            <a:spLocks noChangeArrowheads="1"/>
          </p:cNvSpPr>
          <p:nvPr/>
        </p:nvSpPr>
        <p:spPr bwMode="auto">
          <a:xfrm>
            <a:off x="8432223" y="1792432"/>
            <a:ext cx="12192000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9032488" y="1792432"/>
            <a:ext cx="12192000" cy="0"/>
          </a:xfrm>
          <a:prstGeom prst="rect">
            <a:avLst/>
          </a:prstGeom>
          <a:noFill/>
          <a:ln>
            <a:noFill/>
          </a:ln>
          <a:effectLst/>
          <a:scene3d>
            <a:camera prst="isometricOffAxis2Left"/>
            <a:lightRig rig="threePt" dir="t"/>
          </a:scene3d>
          <a:sp3d>
            <a:bevelT w="6350" prst="artDeco"/>
            <a:bevelB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Content Placeholder 1"/>
          <p:cNvSpPr>
            <a:spLocks noGrp="1"/>
          </p:cNvSpPr>
          <p:nvPr>
            <p:ph idx="1"/>
          </p:nvPr>
        </p:nvSpPr>
        <p:spPr>
          <a:xfrm>
            <a:off x="653143" y="1328929"/>
            <a:ext cx="11107511" cy="4875928"/>
          </a:xfrm>
        </p:spPr>
        <p:txBody>
          <a:bodyPr/>
          <a:lstStyle/>
          <a:p>
            <a:pPr marL="0" indent="0">
              <a:buNone/>
            </a:pPr>
            <a:r>
              <a:rPr lang="fa-IR" sz="2200" dirty="0" smtClean="0">
                <a:solidFill>
                  <a:srgbClr val="3333FF"/>
                </a:solidFill>
                <a:cs typeface="B Titr" pitchFamily="2" charset="-78"/>
              </a:rPr>
              <a:t>1- اعمال سرعت دلخواه به مخزن در زمان های مورد نظر</a:t>
            </a:r>
            <a:endParaRPr lang="en-US" dirty="0">
              <a:solidFill>
                <a:srgbClr val="3333FF"/>
              </a:solidFill>
              <a:cs typeface="B Titr" panose="00000700000000000000" pitchFamily="2" charset="-78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12" y="2139632"/>
            <a:ext cx="5220335" cy="2578735"/>
          </a:xfrm>
          <a:prstGeom prst="rect">
            <a:avLst/>
          </a:prstGeom>
          <a:ln>
            <a:solidFill>
              <a:sysClr val="windowText" lastClr="000000"/>
            </a:solidFill>
          </a:ln>
        </p:spPr>
      </p:pic>
      <p:pic>
        <p:nvPicPr>
          <p:cNvPr id="9" name="Picture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12" y="2139633"/>
            <a:ext cx="5220335" cy="257873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12" y="2139633"/>
            <a:ext cx="5220335" cy="257873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46296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6393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2900" y="747414"/>
            <a:ext cx="11601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توانمندی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 </a:t>
            </a:r>
            <a:r>
              <a:rPr lang="fa-I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ها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2" name="Rectangle 35"/>
          <p:cNvSpPr>
            <a:spLocks noChangeArrowheads="1"/>
          </p:cNvSpPr>
          <p:nvPr/>
        </p:nvSpPr>
        <p:spPr bwMode="auto">
          <a:xfrm>
            <a:off x="3771536" y="1792432"/>
            <a:ext cx="20642945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300" endPos="385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7"/>
          <p:cNvSpPr>
            <a:spLocks noChangeArrowheads="1"/>
          </p:cNvSpPr>
          <p:nvPr/>
        </p:nvSpPr>
        <p:spPr bwMode="auto">
          <a:xfrm>
            <a:off x="8432223" y="1792432"/>
            <a:ext cx="12192000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9032488" y="1792432"/>
            <a:ext cx="12192000" cy="0"/>
          </a:xfrm>
          <a:prstGeom prst="rect">
            <a:avLst/>
          </a:prstGeom>
          <a:noFill/>
          <a:ln>
            <a:noFill/>
          </a:ln>
          <a:effectLst/>
          <a:scene3d>
            <a:camera prst="isometricOffAxis2Left"/>
            <a:lightRig rig="threePt" dir="t"/>
          </a:scene3d>
          <a:sp3d>
            <a:bevelT w="6350" prst="artDeco"/>
            <a:bevelB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Content Placeholder 1"/>
          <p:cNvSpPr>
            <a:spLocks noGrp="1"/>
          </p:cNvSpPr>
          <p:nvPr>
            <p:ph idx="1"/>
          </p:nvPr>
        </p:nvSpPr>
        <p:spPr>
          <a:xfrm>
            <a:off x="653143" y="1328929"/>
            <a:ext cx="11107511" cy="4875928"/>
          </a:xfrm>
        </p:spPr>
        <p:txBody>
          <a:bodyPr/>
          <a:lstStyle/>
          <a:p>
            <a:pPr marL="0" indent="0">
              <a:buNone/>
            </a:pPr>
            <a:r>
              <a:rPr lang="fa-IR" sz="2200" dirty="0" smtClean="0">
                <a:solidFill>
                  <a:srgbClr val="3333FF"/>
                </a:solidFill>
                <a:cs typeface="B Titr" pitchFamily="2" charset="-78"/>
              </a:rPr>
              <a:t>1- اعمال سرعت دلخواه به مخزن در زمان های مورد نظر</a:t>
            </a:r>
            <a:endParaRPr lang="en-US" dirty="0">
              <a:solidFill>
                <a:srgbClr val="3333FF"/>
              </a:solidFill>
              <a:cs typeface="B Titr" pitchFamily="2" charset="-78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12" y="2139632"/>
            <a:ext cx="5220335" cy="2578735"/>
          </a:xfrm>
          <a:prstGeom prst="rect">
            <a:avLst/>
          </a:prstGeom>
          <a:ln>
            <a:solidFill>
              <a:sysClr val="windowText" lastClr="000000"/>
            </a:solidFill>
          </a:ln>
        </p:spPr>
      </p:pic>
      <p:pic>
        <p:nvPicPr>
          <p:cNvPr id="9" name="Picture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12" y="2139633"/>
            <a:ext cx="5220335" cy="257873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11" y="2139631"/>
            <a:ext cx="5220335" cy="257873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46296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6393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2900" y="747414"/>
            <a:ext cx="11601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توانمندی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 </a:t>
            </a:r>
            <a:r>
              <a:rPr lang="fa-I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ها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2" name="Rectangle 35"/>
          <p:cNvSpPr>
            <a:spLocks noChangeArrowheads="1"/>
          </p:cNvSpPr>
          <p:nvPr/>
        </p:nvSpPr>
        <p:spPr bwMode="auto">
          <a:xfrm>
            <a:off x="3771536" y="1792432"/>
            <a:ext cx="20642945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300" endPos="385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7"/>
          <p:cNvSpPr>
            <a:spLocks noChangeArrowheads="1"/>
          </p:cNvSpPr>
          <p:nvPr/>
        </p:nvSpPr>
        <p:spPr bwMode="auto">
          <a:xfrm>
            <a:off x="8432223" y="1792432"/>
            <a:ext cx="12192000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9032488" y="1792432"/>
            <a:ext cx="12192000" cy="0"/>
          </a:xfrm>
          <a:prstGeom prst="rect">
            <a:avLst/>
          </a:prstGeom>
          <a:noFill/>
          <a:ln>
            <a:noFill/>
          </a:ln>
          <a:effectLst/>
          <a:scene3d>
            <a:camera prst="isometricOffAxis2Left"/>
            <a:lightRig rig="threePt" dir="t"/>
          </a:scene3d>
          <a:sp3d>
            <a:bevelT w="6350" prst="artDeco"/>
            <a:bevelB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Content Placeholder 1"/>
          <p:cNvSpPr>
            <a:spLocks noGrp="1"/>
          </p:cNvSpPr>
          <p:nvPr>
            <p:ph idx="1"/>
          </p:nvPr>
        </p:nvSpPr>
        <p:spPr>
          <a:xfrm>
            <a:off x="653143" y="1328929"/>
            <a:ext cx="11107511" cy="4875928"/>
          </a:xfrm>
        </p:spPr>
        <p:txBody>
          <a:bodyPr/>
          <a:lstStyle/>
          <a:p>
            <a:pPr marL="0" indent="0">
              <a:buNone/>
            </a:pPr>
            <a:r>
              <a:rPr lang="fa-IR" sz="2200" dirty="0" smtClean="0">
                <a:solidFill>
                  <a:srgbClr val="3333FF"/>
                </a:solidFill>
                <a:cs typeface="B Titr" pitchFamily="2" charset="-78"/>
              </a:rPr>
              <a:t>1- اعمال سرعت دلخواه به مخزن در زمان های مورد نظر</a:t>
            </a:r>
            <a:endParaRPr lang="en-US" dirty="0">
              <a:solidFill>
                <a:srgbClr val="3333FF"/>
              </a:solidFill>
              <a:cs typeface="B Titr" panose="00000700000000000000" pitchFamily="2" charset="-78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12" y="2139632"/>
            <a:ext cx="5220335" cy="2578735"/>
          </a:xfrm>
          <a:prstGeom prst="rect">
            <a:avLst/>
          </a:prstGeom>
          <a:ln>
            <a:solidFill>
              <a:sysClr val="windowText" lastClr="000000"/>
            </a:solidFill>
          </a:ln>
        </p:spPr>
      </p:pic>
      <p:pic>
        <p:nvPicPr>
          <p:cNvPr id="9" name="Picture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12" y="2139633"/>
            <a:ext cx="5220335" cy="257873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11" y="2139631"/>
            <a:ext cx="5220335" cy="257873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46296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1370</TotalTime>
  <Words>136</Words>
  <Application>Microsoft Office PowerPoint</Application>
  <PresentationFormat>Custom</PresentationFormat>
  <Paragraphs>28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PowerPoint Presentation</vt:lpstr>
      <vt:lpstr>مقدمه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بسمه تعالی  بررسی  تجربی و عددی انتقال حرارت جریان نانو­سیال در چاه حرارتی مماسی  سیدضیاالدین میری استاد راهنما :  دکتر اشجعی</dc:title>
  <dc:creator>armin</dc:creator>
  <cp:lastModifiedBy>Education</cp:lastModifiedBy>
  <cp:revision>244</cp:revision>
  <dcterms:created xsi:type="dcterms:W3CDTF">2010-08-02T12:59:59Z</dcterms:created>
  <dcterms:modified xsi:type="dcterms:W3CDTF">2015-05-11T04:25:07Z</dcterms:modified>
</cp:coreProperties>
</file>