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366" r:id="rId2"/>
    <p:sldId id="354" r:id="rId3"/>
    <p:sldId id="356" r:id="rId4"/>
    <p:sldId id="357" r:id="rId5"/>
    <p:sldId id="367" r:id="rId6"/>
    <p:sldId id="358" r:id="rId7"/>
    <p:sldId id="362" r:id="rId8"/>
    <p:sldId id="3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مدل‌سازی شکست سد در </a:t>
            </a:r>
            <a:r>
              <a:rPr lang="en-US" sz="3600" dirty="0" err="1">
                <a:solidFill>
                  <a:srgbClr val="FF0000"/>
                </a:solidFill>
                <a:cs typeface="B Titr" panose="00000700000000000000" pitchFamily="2" charset="-78"/>
              </a:rPr>
              <a:t>OpenFOAM</a:t>
            </a: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با استفاده از شبکه متحرک</a:t>
            </a:r>
            <a:b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فرهاد قدک، علی نقی محمدی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آذر93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MarketCode.ir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" y="0"/>
            <a:ext cx="1869831" cy="186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pPr algn="just" rtl="1">
              <a:lnSpc>
                <a:spcPct val="150000"/>
              </a:lnSpc>
            </a:pPr>
            <a:r>
              <a:rPr lang="fa-IR" sz="3000" dirty="0">
                <a:cs typeface="B Titr" panose="00000700000000000000" pitchFamily="2" charset="-78"/>
              </a:rPr>
              <a:t>در این تحقیق، جریان در شکست سد یا </a:t>
            </a:r>
            <a:r>
              <a:rPr lang="en-US" sz="3000" dirty="0" err="1">
                <a:cs typeface="B Titr" panose="00000700000000000000" pitchFamily="2" charset="-78"/>
              </a:rPr>
              <a:t>DamBreak</a:t>
            </a:r>
            <a:r>
              <a:rPr lang="en-US" sz="3000" dirty="0">
                <a:cs typeface="B Titr" panose="00000700000000000000" pitchFamily="2" charset="-78"/>
              </a:rPr>
              <a:t> </a:t>
            </a:r>
            <a:r>
              <a:rPr lang="fa-IR" sz="3000" dirty="0">
                <a:cs typeface="B Titr" panose="00000700000000000000" pitchFamily="2" charset="-78"/>
              </a:rPr>
              <a:t>با استفاده از نرم‌افزار </a:t>
            </a:r>
            <a:r>
              <a:rPr lang="en-US" sz="3000" dirty="0" err="1">
                <a:cs typeface="B Titr" panose="00000700000000000000" pitchFamily="2" charset="-78"/>
              </a:rPr>
              <a:t>OpenFOAM</a:t>
            </a:r>
            <a:r>
              <a:rPr lang="en-US" sz="3000" dirty="0">
                <a:cs typeface="B Titr" panose="00000700000000000000" pitchFamily="2" charset="-78"/>
              </a:rPr>
              <a:t> </a:t>
            </a:r>
            <a:r>
              <a:rPr lang="fa-IR" sz="3000" dirty="0">
                <a:cs typeface="B Titr" panose="00000700000000000000" pitchFamily="2" charset="-78"/>
              </a:rPr>
              <a:t>ورژن 2.1.1 در حالت سه‌بعدی مدل‌سازی می‌شود.</a:t>
            </a:r>
          </a:p>
          <a:p>
            <a:pPr algn="just" rtl="1">
              <a:lnSpc>
                <a:spcPct val="150000"/>
              </a:lnSpc>
            </a:pPr>
            <a:r>
              <a:rPr lang="fa-IR" sz="3000" dirty="0">
                <a:cs typeface="B Titr" panose="00000700000000000000" pitchFamily="2" charset="-78"/>
              </a:rPr>
              <a:t>این جریان، غیردائمی، تراکم ناپذیر و دوفازی بوده و ازنظر آشفتگی، لایه‌ای یا </a:t>
            </a:r>
            <a:r>
              <a:rPr lang="en-US" sz="3000" dirty="0">
                <a:cs typeface="B Titr" panose="00000700000000000000" pitchFamily="2" charset="-78"/>
              </a:rPr>
              <a:t>Laminar </a:t>
            </a:r>
            <a:r>
              <a:rPr lang="fa-IR" sz="3000" dirty="0">
                <a:cs typeface="B Titr" panose="00000700000000000000" pitchFamily="2" charset="-78"/>
              </a:rPr>
              <a:t>خواهد بود. شبکه‌بندی هندسه از نوع شبکه‌ی متحرک در نظر گرفته‌شده است که </a:t>
            </a:r>
            <a:r>
              <a:rPr lang="en-US" sz="3000" dirty="0">
                <a:cs typeface="B Titr" panose="00000700000000000000" pitchFamily="2" charset="-78"/>
              </a:rPr>
              <a:t>Solver </a:t>
            </a:r>
            <a:r>
              <a:rPr lang="fa-IR" sz="3000" dirty="0">
                <a:cs typeface="B Titr" panose="00000700000000000000" pitchFamily="2" charset="-78"/>
              </a:rPr>
              <a:t>یا حلگر </a:t>
            </a:r>
            <a:r>
              <a:rPr lang="en-US" sz="3000" dirty="0" err="1">
                <a:cs typeface="B Titr" panose="00000700000000000000" pitchFamily="2" charset="-78"/>
              </a:rPr>
              <a:t>interDyMFoam</a:t>
            </a:r>
            <a:r>
              <a:rPr lang="en-US" sz="3000" dirty="0">
                <a:cs typeface="B Titr" panose="00000700000000000000" pitchFamily="2" charset="-78"/>
              </a:rPr>
              <a:t> </a:t>
            </a:r>
            <a:r>
              <a:rPr lang="fa-IR" sz="3000" dirty="0">
                <a:cs typeface="B Titr" panose="00000700000000000000" pitchFamily="2" charset="-78"/>
              </a:rPr>
              <a:t>برای این منظور انتخاب می‌شود. همچنین با استفاده از </a:t>
            </a:r>
            <a:r>
              <a:rPr lang="en-US" sz="3000" dirty="0" err="1">
                <a:cs typeface="B Titr" panose="00000700000000000000" pitchFamily="2" charset="-78"/>
              </a:rPr>
              <a:t>topoSet</a:t>
            </a:r>
            <a:r>
              <a:rPr lang="en-US" sz="3000" dirty="0">
                <a:cs typeface="B Titr" panose="00000700000000000000" pitchFamily="2" charset="-78"/>
              </a:rPr>
              <a:t> </a:t>
            </a:r>
            <a:r>
              <a:rPr lang="fa-IR" sz="3000" dirty="0">
                <a:cs typeface="B Titr" panose="00000700000000000000" pitchFamily="2" charset="-78"/>
              </a:rPr>
              <a:t>یک مانع در پایین‌دست سد ایجادشده و به کمک ابزار </a:t>
            </a:r>
            <a:r>
              <a:rPr lang="en-US" sz="3000" dirty="0" err="1">
                <a:cs typeface="B Titr" panose="00000700000000000000" pitchFamily="2" charset="-78"/>
              </a:rPr>
              <a:t>snappyHexMesh</a:t>
            </a:r>
            <a:r>
              <a:rPr lang="en-US" sz="3000" dirty="0">
                <a:cs typeface="B Titr" panose="00000700000000000000" pitchFamily="2" charset="-78"/>
              </a:rPr>
              <a:t> </a:t>
            </a:r>
            <a:r>
              <a:rPr lang="fa-IR" sz="3000" dirty="0">
                <a:cs typeface="B Titr" panose="00000700000000000000" pitchFamily="2" charset="-78"/>
              </a:rPr>
              <a:t>شبکه محاسباتی ناحیه‌ی پیرامون مانع ریزتر شده تا موجب افزایش دقت مدل‌سازی شود.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قابلیت ریز شدن شبکه در نواحی دلخواه و به ابعاد مختلف 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832" y="2209800"/>
            <a:ext cx="6267768" cy="39624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تعداد لایه های دلخواه در ناحیه ی ریز شده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44"/>
          <a:stretch/>
        </p:blipFill>
        <p:spPr bwMode="auto">
          <a:xfrm>
            <a:off x="1960880" y="2097404"/>
            <a:ext cx="6497320" cy="3922395"/>
          </a:xfrm>
          <a:prstGeom prst="rect">
            <a:avLst/>
          </a:prstGeom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3569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اعمال شبکه متحرک برای تغییرات سطح آزاد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981200"/>
            <a:ext cx="6515736" cy="412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24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اعمال شبکه متحرک برای تغییرات سطح آزاد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905000"/>
            <a:ext cx="6343968" cy="415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9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مدلسازی جریان دوفازی در شبکه متحرک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بکارگیری ابزار </a:t>
            </a:r>
            <a:r>
              <a:rPr lang="en-US" sz="2400" b="1" dirty="0" err="1">
                <a:cs typeface="B Titr" panose="00000700000000000000" pitchFamily="2" charset="-78"/>
              </a:rPr>
              <a:t>snappyHexMesh</a:t>
            </a:r>
            <a:r>
              <a:rPr lang="en-US" sz="2400" b="1" dirty="0">
                <a:cs typeface="B Titr" panose="00000700000000000000" pitchFamily="2" charset="-78"/>
              </a:rPr>
              <a:t> </a:t>
            </a:r>
            <a:r>
              <a:rPr lang="fa-IR" sz="2400" b="1" dirty="0" smtClean="0">
                <a:cs typeface="B Titr" panose="00000700000000000000" pitchFamily="2" charset="-78"/>
              </a:rPr>
              <a:t> برای ریزشدن شبکه محاسباتی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برطرف کردن خطاهای رایج در بکارگیری ابزار</a:t>
            </a:r>
            <a:r>
              <a:rPr lang="en-US" sz="2400" b="1" dirty="0" err="1" smtClean="0">
                <a:cs typeface="B Titr" panose="00000700000000000000" pitchFamily="2" charset="-78"/>
              </a:rPr>
              <a:t>snappyHexMesh</a:t>
            </a:r>
            <a:r>
              <a:rPr lang="en-US" sz="2400" b="1" dirty="0" smtClean="0">
                <a:cs typeface="B Titr" panose="00000700000000000000" pitchFamily="2" charset="-78"/>
              </a:rPr>
              <a:t> </a:t>
            </a:r>
            <a:endParaRPr lang="fa-IR" sz="2400" b="1" dirty="0" smtClean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آشنایی با فضای سیستم عامل لینوکس</a:t>
            </a:r>
            <a:endParaRPr lang="fa-IR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نصب بسته کمکی </a:t>
            </a:r>
            <a:r>
              <a:rPr lang="en-US" sz="2400" b="1" dirty="0" err="1" smtClean="0">
                <a:latin typeface="Times New Roman" panose="02020603050405020304" pitchFamily="18" charset="0"/>
                <a:cs typeface="B Titr" panose="00000700000000000000" pitchFamily="2" charset="-78"/>
              </a:rPr>
              <a:t>pyFoam</a:t>
            </a:r>
            <a:endParaRPr lang="en-US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 نصب نرم افزار </a:t>
            </a:r>
            <a:r>
              <a:rPr lang="en-US" sz="2400" b="1" dirty="0" err="1">
                <a:latin typeface="Times New Roman" panose="02020603050405020304" pitchFamily="18" charset="0"/>
                <a:cs typeface="B Titr" panose="00000700000000000000" pitchFamily="2" charset="-78"/>
              </a:rPr>
              <a:t>paraview</a:t>
            </a:r>
            <a:r>
              <a:rPr lang="en-US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برای عملیات پس پردازش</a:t>
            </a:r>
            <a:endParaRPr lang="fa-IR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200000"/>
              </a:lnSpc>
              <a:buNone/>
            </a:pPr>
            <a:endParaRPr lang="en-US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4155</TotalTime>
  <Words>190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            مدل‌سازی شکست سد در OpenFOAM با استفاده از شبکه متحرک  فرهاد قدک، علی نقی محمدی آذر93 MarketCode.ir    </vt:lpstr>
      <vt:lpstr> </vt:lpstr>
      <vt:lpstr>توانمندیهای کُد</vt:lpstr>
      <vt:lpstr>توانمندیهای کُد</vt:lpstr>
      <vt:lpstr>توانمندیهای کُد</vt:lpstr>
      <vt:lpstr>توانمندیهای کُد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ali naqi</cp:lastModifiedBy>
  <cp:revision>189</cp:revision>
  <dcterms:created xsi:type="dcterms:W3CDTF">2006-08-16T00:00:00Z</dcterms:created>
  <dcterms:modified xsi:type="dcterms:W3CDTF">2015-06-23T07:13:39Z</dcterms:modified>
</cp:coreProperties>
</file>