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366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927" autoAdjust="0"/>
  </p:normalViewPr>
  <p:slideViewPr>
    <p:cSldViewPr>
      <p:cViewPr>
        <p:scale>
          <a:sx n="95" d="100"/>
          <a:sy n="95" d="100"/>
        </p:scale>
        <p:origin x="-252" y="16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8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5/8/2015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FF0000"/>
                </a:solidFill>
                <a:cs typeface="B Titr" panose="00000700000000000000" pitchFamily="2" charset="-78"/>
              </a:rPr>
              <a:t>تحلیل </a:t>
            </a:r>
            <a:r>
              <a:rPr lang="fa-IR" sz="3100" dirty="0">
                <a:solidFill>
                  <a:srgbClr val="FF0000"/>
                </a:solidFill>
                <a:cs typeface="B Titr" panose="00000700000000000000" pitchFamily="2" charset="-78"/>
              </a:rPr>
              <a:t>جریان آرام مبتنی بر معادلات </a:t>
            </a:r>
            <a:r>
              <a:rPr lang="fa-IR" sz="3100" dirty="0" smtClean="0">
                <a:solidFill>
                  <a:srgbClr val="FF0000"/>
                </a:solidFill>
                <a:cs typeface="B Titr" panose="00000700000000000000" pitchFamily="2" charset="-78"/>
              </a:rPr>
              <a:t>اویلر دوبعدی تراکم‌پذیر </a:t>
            </a:r>
            <a:r>
              <a:rPr lang="fa-IR" sz="3100" dirty="0">
                <a:solidFill>
                  <a:srgbClr val="FF0000"/>
                </a:solidFill>
                <a:cs typeface="B Titr" panose="00000700000000000000" pitchFamily="2" charset="-78"/>
              </a:rPr>
              <a:t>ناپایا در جریان داخلی بر روی شبکه </a:t>
            </a:r>
            <a:r>
              <a:rPr lang="fa-IR" sz="3100" dirty="0" smtClean="0">
                <a:solidFill>
                  <a:srgbClr val="FF0000"/>
                </a:solidFill>
                <a:cs typeface="B Titr" panose="00000700000000000000" pitchFamily="2" charset="-78"/>
              </a:rPr>
              <a:t>بدون‌سازمان</a:t>
            </a:r>
            <a:r>
              <a:rPr lang="en-US" sz="31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100" dirty="0" smtClean="0">
                <a:solidFill>
                  <a:srgbClr val="FF0000"/>
                </a:solidFill>
                <a:cs typeface="B Titr" panose="00000700000000000000" pitchFamily="2" charset="-78"/>
              </a:rPr>
              <a:t>(</a:t>
            </a:r>
            <a:r>
              <a:rPr lang="en-US" sz="31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AUSM_UnS_2D</a:t>
            </a:r>
            <a:r>
              <a:rPr lang="fa-IR" sz="3100" dirty="0" smtClean="0">
                <a:solidFill>
                  <a:srgbClr val="FF0000"/>
                </a:solidFill>
                <a:cs typeface="B Titr" panose="00000700000000000000" pitchFamily="2" charset="-78"/>
              </a:rPr>
              <a:t>)</a:t>
            </a:r>
            <a:br>
              <a:rPr lang="fa-IR" sz="31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فرهاد قدک، جواد طهماسبی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مرداد 93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3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MarketCode.ir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148883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91200"/>
          </a:xfrm>
        </p:spPr>
        <p:txBody>
          <a:bodyPr>
            <a:norm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معادلات </a:t>
            </a:r>
            <a:r>
              <a:rPr lang="fa-IR" sz="2400" dirty="0">
                <a:cs typeface="B Titr" panose="00000700000000000000" pitchFamily="2" charset="-78"/>
              </a:rPr>
              <a:t>سیالات تراکم پذیر به روش های گوناگونی حل </a:t>
            </a:r>
            <a:r>
              <a:rPr lang="fa-IR" sz="2400" dirty="0" smtClean="0">
                <a:cs typeface="B Titr" panose="00000700000000000000" pitchFamily="2" charset="-78"/>
              </a:rPr>
              <a:t>می‌‌‌‌‌‌‌‌شود</a:t>
            </a:r>
            <a:r>
              <a:rPr lang="fa-IR" sz="2400" dirty="0">
                <a:cs typeface="B Titr" panose="00000700000000000000" pitchFamily="2" charset="-78"/>
              </a:rPr>
              <a:t>. از معروف ترین این </a:t>
            </a:r>
            <a:r>
              <a:rPr lang="fa-IR" sz="2400" dirty="0" smtClean="0">
                <a:cs typeface="B Titr" panose="00000700000000000000" pitchFamily="2" charset="-78"/>
              </a:rPr>
              <a:t>روش‌ها </a:t>
            </a:r>
            <a:r>
              <a:rPr lang="fa-IR" sz="2400" dirty="0">
                <a:cs typeface="B Titr" panose="00000700000000000000" pitchFamily="2" charset="-78"/>
              </a:rPr>
              <a:t>می توان به روش های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Roe</a:t>
            </a:r>
            <a:r>
              <a:rPr lang="en-US" sz="2400" dirty="0">
                <a:cs typeface="B Titr" panose="00000700000000000000" pitchFamily="2" charset="-78"/>
              </a:rPr>
              <a:t> </a:t>
            </a:r>
            <a:r>
              <a:rPr lang="fa-IR" sz="2400" dirty="0" smtClean="0">
                <a:cs typeface="B Titr" panose="00000700000000000000" pitchFamily="2" charset="-78"/>
              </a:rPr>
              <a:t> و</a:t>
            </a:r>
            <a:r>
              <a:rPr lang="en-US" sz="2400" dirty="0">
                <a:cs typeface="B Titr" panose="00000700000000000000" pitchFamily="2" charset="-78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Jameson</a:t>
            </a:r>
            <a:r>
              <a:rPr lang="en-US" sz="2400" dirty="0" smtClean="0">
                <a:cs typeface="B Titr" panose="00000700000000000000" pitchFamily="2" charset="-78"/>
              </a:rPr>
              <a:t>   </a:t>
            </a:r>
            <a:r>
              <a:rPr lang="fa-IR" sz="2400" dirty="0" smtClean="0">
                <a:cs typeface="B Titr" panose="00000700000000000000" pitchFamily="2" charset="-78"/>
              </a:rPr>
              <a:t> در </a:t>
            </a:r>
            <a:r>
              <a:rPr lang="fa-IR" sz="2400" dirty="0">
                <a:cs typeface="B Titr" panose="00000700000000000000" pitchFamily="2" charset="-78"/>
              </a:rPr>
              <a:t>دهه 80 اشاره کرد. در دهه 90 روش جدیدی به نام </a:t>
            </a:r>
            <a:r>
              <a:rPr lang="en-US" sz="2400" dirty="0" smtClean="0">
                <a:cs typeface="B Titr" panose="00000700000000000000" pitchFamily="2" charset="-78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AUSM</a:t>
            </a:r>
            <a:r>
              <a:rPr lang="en-US" sz="2400" dirty="0" smtClean="0"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ارائه گردید. در سال های اخیر این روش رشد بسیار خوبی داشته و به یکی از روش های قابل اعتماد تبدیل شده است</a:t>
            </a:r>
            <a:r>
              <a:rPr lang="fa-IR" sz="2400" dirty="0" smtClean="0"/>
              <a:t>.</a:t>
            </a:r>
            <a:r>
              <a:rPr lang="en-US" sz="2400" dirty="0" smtClean="0"/>
              <a:t> </a:t>
            </a:r>
            <a:r>
              <a:rPr lang="fa-IR" sz="2400" dirty="0">
                <a:cs typeface="B Titr" panose="00000700000000000000" pitchFamily="2" charset="-78"/>
              </a:rPr>
              <a:t>روش </a:t>
            </a:r>
            <a:r>
              <a:rPr lang="en-US" sz="2400" dirty="0">
                <a:cs typeface="B Titr" panose="00000700000000000000" pitchFamily="2" charset="-78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AUSM</a:t>
            </a:r>
            <a:r>
              <a:rPr lang="en-US" sz="2400" dirty="0"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دارای دقت مرتبه یک، سرعت همگرایی بسیار خوب و قابلیت همگرایی تا ماخ حدود 0.01 می باشد.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>
            <a:no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000" dirty="0">
                <a:cs typeface="B Titr" panose="00000700000000000000" pitchFamily="2" charset="-78"/>
              </a:rPr>
              <a:t> در آخرین نسخه های نرم افزار معروف فلوئنت ، دو روش برای حل معادلات تراکم پذیر وجود دارد </a:t>
            </a:r>
            <a:r>
              <a:rPr lang="fa-IR" sz="2000" dirty="0" smtClean="0">
                <a:cs typeface="B Titr" panose="00000700000000000000" pitchFamily="2" charset="-78"/>
              </a:rPr>
              <a:t>که شامل روشهای </a:t>
            </a:r>
            <a:r>
              <a:rPr lang="en-US" sz="2000" dirty="0" smtClean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Roe</a:t>
            </a:r>
            <a:r>
              <a:rPr lang="en-US" sz="2000" dirty="0" smtClean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 و 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AUSM</a:t>
            </a:r>
            <a:r>
              <a:rPr lang="en-US" sz="2000" dirty="0" smtClean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 می باشد</a:t>
            </a:r>
            <a:r>
              <a:rPr lang="fa-IR" sz="2000" dirty="0">
                <a:cs typeface="B Titr" panose="00000700000000000000" pitchFamily="2" charset="-78"/>
              </a:rPr>
              <a:t>. </a:t>
            </a:r>
            <a:endParaRPr lang="fa-IR" sz="20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2000" dirty="0">
                <a:cs typeface="B Titr" panose="00000700000000000000" pitchFamily="2" charset="-78"/>
              </a:rPr>
              <a:t>این کُد مبتنی بر روش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AUSM</a:t>
            </a:r>
            <a:r>
              <a:rPr lang="fa-IR" sz="2000" dirty="0">
                <a:cs typeface="B Titr" panose="00000700000000000000" pitchFamily="2" charset="-78"/>
              </a:rPr>
              <a:t> بوده و قابلیت حل جریانات </a:t>
            </a:r>
            <a:r>
              <a:rPr lang="fa-IR" sz="2000" dirty="0" smtClean="0">
                <a:cs typeface="B Titr" panose="00000700000000000000" pitchFamily="2" charset="-78"/>
              </a:rPr>
              <a:t>داخلی و خارجی دو‌بعدی پایا </a:t>
            </a:r>
            <a:r>
              <a:rPr lang="fa-IR" sz="2000" dirty="0">
                <a:cs typeface="B Titr" panose="00000700000000000000" pitchFamily="2" charset="-78"/>
              </a:rPr>
              <a:t>و </a:t>
            </a:r>
            <a:r>
              <a:rPr lang="fa-IR" sz="2000" dirty="0" smtClean="0">
                <a:cs typeface="B Titr" panose="00000700000000000000" pitchFamily="2" charset="-78"/>
              </a:rPr>
              <a:t>ناپایای غیرلزج </a:t>
            </a:r>
            <a:r>
              <a:rPr lang="fa-IR" sz="2000" dirty="0">
                <a:cs typeface="B Titr" panose="00000700000000000000" pitchFamily="2" charset="-78"/>
              </a:rPr>
              <a:t>را دارا می‌باشد.</a:t>
            </a:r>
          </a:p>
          <a:p>
            <a:pPr algn="just" rtl="1">
              <a:lnSpc>
                <a:spcPct val="200000"/>
              </a:lnSpc>
            </a:pPr>
            <a:r>
              <a:rPr lang="fa-IR" sz="2000" dirty="0" smtClean="0">
                <a:cs typeface="B Titr" panose="00000700000000000000" pitchFamily="2" charset="-78"/>
              </a:rPr>
              <a:t>در </a:t>
            </a:r>
            <a:r>
              <a:rPr lang="fa-IR" sz="2000" dirty="0">
                <a:cs typeface="B Titr" panose="00000700000000000000" pitchFamily="2" charset="-78"/>
              </a:rPr>
              <a:t>این کُد </a:t>
            </a:r>
            <a:r>
              <a:rPr lang="fa-IR" sz="2000" dirty="0" smtClean="0">
                <a:cs typeface="B Titr" panose="00000700000000000000" pitchFamily="2" charset="-78"/>
              </a:rPr>
              <a:t>شبکه بدون سازمان به عنوان ورودی می‌باشد و می‌تواند به صورت سه یا چهار وجهی توسط نرم‌افزارهای تجاری(مانند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Gambit</a:t>
            </a:r>
            <a:r>
              <a:rPr lang="fa-IR" sz="2000" dirty="0" smtClean="0">
                <a:cs typeface="B Titr" panose="00000700000000000000" pitchFamily="2" charset="-78"/>
              </a:rPr>
              <a:t>) تولید شده و با فرمت خاص وارد برنامه گردد.</a:t>
            </a:r>
          </a:p>
          <a:p>
            <a:pPr algn="just" rtl="1">
              <a:lnSpc>
                <a:spcPct val="200000"/>
              </a:lnSpc>
            </a:pPr>
            <a:r>
              <a:rPr lang="fa-IR" sz="2000" dirty="0" smtClean="0">
                <a:cs typeface="B Titr" panose="00000700000000000000" pitchFamily="2" charset="-78"/>
              </a:rPr>
              <a:t>قابلیت کاربرد در میدان‌هایی که دارای شبکه پیچیده می‌باشد.</a:t>
            </a:r>
            <a:endParaRPr lang="fa-IR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 smtClean="0">
                <a:cs typeface="B Titr" panose="00000700000000000000" pitchFamily="2" charset="-78"/>
              </a:rPr>
              <a:t>قابلیت کارکرد برای میدان‌های داخلی و خارجی و سلول‌های سه یا چهار وجهی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AUSM_UnS_2D </a:t>
            </a:r>
            <a:r>
              <a:rPr lang="fa-IR" sz="32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ارائه </a:t>
            </a:r>
            <a:r>
              <a:rPr lang="fa-IR" sz="32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</a:t>
            </a:r>
            <a:r>
              <a:rPr lang="fa-IR" sz="32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کُد</a:t>
            </a:r>
            <a:endParaRPr lang="en-US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t="7799" r="8620" b="2937"/>
          <a:stretch/>
        </p:blipFill>
        <p:spPr bwMode="auto">
          <a:xfrm>
            <a:off x="4724399" y="2359952"/>
            <a:ext cx="3960000" cy="353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28870" r="11563" b="3900"/>
          <a:stretch/>
        </p:blipFill>
        <p:spPr bwMode="auto">
          <a:xfrm>
            <a:off x="120600" y="2540560"/>
            <a:ext cx="4680000" cy="339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0308"/>
            <a:ext cx="8229600" cy="4788092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cs typeface="B Titr" panose="00000700000000000000" pitchFamily="2" charset="-78"/>
              </a:rPr>
              <a:t>جریان در یک نازل همگرا: (جریان گذرصوت)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AUSM_UnS_2D </a:t>
            </a:r>
            <a:r>
              <a:rPr lang="fa-IR" sz="32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ارائه </a:t>
            </a:r>
            <a:r>
              <a:rPr lang="fa-IR" sz="32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</a:t>
            </a:r>
            <a:r>
              <a:rPr lang="fa-IR" sz="32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کُد</a:t>
            </a:r>
            <a:endParaRPr lang="en-US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t="17775" r="10548" b="3573"/>
          <a:stretch/>
        </p:blipFill>
        <p:spPr bwMode="auto">
          <a:xfrm>
            <a:off x="3174696" y="2080800"/>
            <a:ext cx="520730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fa-IR" sz="2400" b="1" dirty="0">
                <a:cs typeface="B Titr" panose="00000700000000000000" pitchFamily="2" charset="-78"/>
              </a:rPr>
              <a:t>جریان </a:t>
            </a:r>
            <a:r>
              <a:rPr lang="fa-IR" sz="2400" b="1" dirty="0" smtClean="0">
                <a:cs typeface="B Titr" panose="00000700000000000000" pitchFamily="2" charset="-78"/>
              </a:rPr>
              <a:t>مافوق صوت در </a:t>
            </a:r>
            <a:r>
              <a:rPr lang="fa-IR" sz="2400" b="1" dirty="0">
                <a:cs typeface="B Titr" panose="00000700000000000000" pitchFamily="2" charset="-78"/>
              </a:rPr>
              <a:t>یک نازل </a:t>
            </a:r>
            <a:r>
              <a:rPr lang="fa-IR" sz="2400" b="1" dirty="0" smtClean="0">
                <a:cs typeface="B Titr" panose="00000700000000000000" pitchFamily="2" charset="-78"/>
              </a:rPr>
              <a:t>واگرا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AUSM_UnS_2D </a:t>
            </a:r>
            <a:r>
              <a:rPr lang="fa-IR" sz="32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ارائه </a:t>
            </a:r>
            <a:r>
              <a:rPr lang="fa-IR" sz="32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</a:t>
            </a:r>
            <a:r>
              <a:rPr lang="fa-IR" sz="32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کُد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" t="41763" r="11128" b="3083"/>
          <a:stretch/>
        </p:blipFill>
        <p:spPr bwMode="auto">
          <a:xfrm>
            <a:off x="1524000" y="2057400"/>
            <a:ext cx="6840000" cy="386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9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cs typeface="B Titr" panose="00000700000000000000" pitchFamily="2" charset="-78"/>
              </a:rPr>
              <a:t>جریان در یک نازل مافوق صوت همراه با شوک قائم 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AUSM_UnS_2D </a:t>
            </a:r>
            <a:r>
              <a:rPr lang="fa-IR" sz="32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ارائه </a:t>
            </a:r>
            <a:r>
              <a:rPr lang="fa-IR" sz="32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</a:t>
            </a:r>
            <a:r>
              <a:rPr lang="fa-IR" sz="32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کُد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14837" r="11128" b="3901"/>
          <a:stretch/>
        </p:blipFill>
        <p:spPr bwMode="auto">
          <a:xfrm>
            <a:off x="3276600" y="2004600"/>
            <a:ext cx="4987952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42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b="1" dirty="0">
                <a:cs typeface="B Titr" panose="00000700000000000000" pitchFamily="2" charset="-78"/>
              </a:rPr>
              <a:t>جریان در یک نازل همگرا – واگرا: سرعت از ماخ بسیار پایین در ورود </a:t>
            </a:r>
            <a:r>
              <a:rPr lang="fa-IR" sz="2400" b="1" dirty="0" smtClean="0">
                <a:cs typeface="B Titr" panose="00000700000000000000" pitchFamily="2" charset="-78"/>
              </a:rPr>
              <a:t>تا </a:t>
            </a:r>
            <a:r>
              <a:rPr lang="fa-IR" sz="2400" b="1" dirty="0">
                <a:cs typeface="B Titr" panose="00000700000000000000" pitchFamily="2" charset="-78"/>
              </a:rPr>
              <a:t>ماخ بزرگتر از یک </a:t>
            </a:r>
            <a:r>
              <a:rPr lang="fa-IR" sz="2400" b="1" dirty="0" smtClean="0">
                <a:cs typeface="B Titr" panose="00000700000000000000" pitchFamily="2" charset="-78"/>
              </a:rPr>
              <a:t>در خروج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AUSM_UnS_2D </a:t>
            </a:r>
            <a:r>
              <a:rPr lang="fa-IR" sz="32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ارائه </a:t>
            </a:r>
            <a:r>
              <a:rPr lang="fa-IR" sz="32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</a:t>
            </a:r>
            <a:r>
              <a:rPr lang="fa-IR" sz="32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کُد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35724" r="12144" b="2921"/>
          <a:stretch/>
        </p:blipFill>
        <p:spPr bwMode="auto">
          <a:xfrm>
            <a:off x="2468544" y="2438399"/>
            <a:ext cx="5760000" cy="378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64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200" b="1" dirty="0" smtClean="0">
                <a:cs typeface="B Titr" panose="00000700000000000000" pitchFamily="2" charset="-78"/>
              </a:rPr>
              <a:t>1- نحوه مجزاسازی معادلات اویلر دوبعدی به روش حجم محدود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200" b="1" dirty="0" smtClean="0">
                <a:cs typeface="B Titr" panose="00000700000000000000" pitchFamily="2" charset="-78"/>
              </a:rPr>
              <a:t>2- نحوه پیاده سازی روش 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AUSM</a:t>
            </a:r>
            <a:r>
              <a:rPr lang="fa-IR" sz="2200" b="1" dirty="0" smtClean="0">
                <a:cs typeface="B Titr" panose="00000700000000000000" pitchFamily="2" charset="-78"/>
              </a:rPr>
              <a:t> در یک شبکه بدون سازمان دو‌بعدی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200" b="1" dirty="0" smtClean="0">
                <a:cs typeface="B Titr" panose="00000700000000000000" pitchFamily="2" charset="-78"/>
              </a:rPr>
              <a:t>3- محاسبه گام زمانی موضعی</a:t>
            </a:r>
            <a:r>
              <a:rPr lang="en-US" sz="2200" b="1" dirty="0" smtClean="0">
                <a:cs typeface="B Titr" panose="00000700000000000000" pitchFamily="2" charset="-78"/>
              </a:rPr>
              <a:t> </a:t>
            </a:r>
            <a:r>
              <a:rPr lang="fa-IR" sz="2200" b="1" dirty="0" smtClean="0">
                <a:cs typeface="B Titr" panose="00000700000000000000" pitchFamily="2" charset="-78"/>
              </a:rPr>
              <a:t>در جریان تراکم پذیر 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200" b="1" dirty="0" smtClean="0">
                <a:cs typeface="B Titr" panose="00000700000000000000" pitchFamily="2" charset="-78"/>
              </a:rPr>
              <a:t>4- محاسبه مساحت یک المان سه یا چهار وجهی 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200" b="1" dirty="0" smtClean="0">
                <a:cs typeface="B Titr" panose="00000700000000000000" pitchFamily="2" charset="-78"/>
              </a:rPr>
              <a:t>5- نحوه اعمال شرط مرزی در جریانهای مادون و مافوق صوت در ورود و خروج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200" b="1" dirty="0" smtClean="0">
                <a:cs typeface="B Titr" panose="00000700000000000000" pitchFamily="2" charset="-78"/>
              </a:rPr>
              <a:t>6- نحوه اعمال شرط مرزی دیواره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200" b="1" dirty="0" smtClean="0">
                <a:cs typeface="B Titr" panose="00000700000000000000" pitchFamily="2" charset="-78"/>
              </a:rPr>
              <a:t>7- بررسی ساختار فایل ورودی شبکه و نحوه قرائت مقادیر مختلف از فایل ورودی</a:t>
            </a:r>
            <a:endParaRPr lang="en-US" sz="2200" b="1" dirty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کد </a:t>
            </a:r>
            <a:r>
              <a:rPr lang="en-US" sz="32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AUSM_UnS_2D </a:t>
            </a:r>
            <a:r>
              <a:rPr lang="fa-IR" sz="32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خواهید آموخت</a:t>
            </a:r>
            <a:endParaRPr lang="en-US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4678</TotalTime>
  <Words>347</Words>
  <Application>Microsoft Office PowerPoint</Application>
  <PresentationFormat>On-screen Show (4:3)</PresentationFormat>
  <Paragraphs>25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           تحلیل جریان آرام مبتنی بر معادلات اویلر دوبعدی تراکم‌پذیر ناپایا در جریان داخلی بر روی شبکه بدون‌سازمان (AUSM_UnS_2D)  فرهاد قدک، جواد طهماسبی مرداد 93 MarketCode.ir    </vt:lpstr>
      <vt:lpstr>PowerPoint Presentation</vt:lpstr>
      <vt:lpstr>PowerPoint Presentation</vt:lpstr>
      <vt:lpstr> AUSM_UnS_2D ارائه توانمندیهای کُد</vt:lpstr>
      <vt:lpstr> AUSM_UnS_2D ارائه توانمندیهای کُد</vt:lpstr>
      <vt:lpstr> AUSM_UnS_2D ارائه توانمندیهای کُد</vt:lpstr>
      <vt:lpstr> AUSM_UnS_2D ارائه توانمندیهای کُد</vt:lpstr>
      <vt:lpstr> AUSM_UnS_2D ارائه توانمندیهای کُد</vt:lpstr>
      <vt:lpstr>آنچه در کد AUSM_UnS_2D  خواهید آموخت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sadegh</cp:lastModifiedBy>
  <cp:revision>227</cp:revision>
  <dcterms:created xsi:type="dcterms:W3CDTF">2006-08-16T00:00:00Z</dcterms:created>
  <dcterms:modified xsi:type="dcterms:W3CDTF">2015-05-08T11:30:08Z</dcterms:modified>
</cp:coreProperties>
</file>