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326" r:id="rId2"/>
    <p:sldId id="257" r:id="rId3"/>
    <p:sldId id="268" r:id="rId4"/>
    <p:sldId id="318" r:id="rId5"/>
    <p:sldId id="323" r:id="rId6"/>
    <p:sldId id="319" r:id="rId7"/>
    <p:sldId id="324" r:id="rId8"/>
    <p:sldId id="325" r:id="rId9"/>
    <p:sldId id="3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E9F"/>
    <a:srgbClr val="B0F5A7"/>
    <a:srgbClr val="A50021"/>
    <a:srgbClr val="5DA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5" autoAdjust="0"/>
    <p:restoredTop sz="94337" autoAdjust="0"/>
  </p:normalViewPr>
  <p:slideViewPr>
    <p:cSldViewPr snapToGrid="0">
      <p:cViewPr varScale="1">
        <p:scale>
          <a:sx n="87" d="100"/>
          <a:sy n="87" d="100"/>
        </p:scale>
        <p:origin x="-348" y="-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2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81125-3E44-4947-B156-E2A4C82EBBF9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41348-6C4B-4EA2-AC05-0AC47DCBB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6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5060148"/>
          </a:xfrm>
        </p:spPr>
        <p:txBody>
          <a:bodyPr>
            <a:normAutofit/>
          </a:bodyPr>
          <a:lstStyle/>
          <a:p>
            <a:pPr algn="ctr" rtl="1">
              <a:lnSpc>
                <a:spcPct val="160000"/>
              </a:lnSpc>
            </a:pPr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نرم‌افزار حل­گر معادله ناویر-استوکس تراکم ناپذیر با تراکم­پذیری مصنوعی­ به روش طیفی هم مکانی ­چبیشف</a:t>
            </a:r>
            <a:r>
              <a:rPr lang="en-US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800" b="1" dirty="0">
                <a:solidFill>
                  <a:srgbClr val="008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محیی حاجی حسن پور</a:t>
            </a:r>
            <a:r>
              <a:rPr lang="en-US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008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آبان </a:t>
            </a:r>
            <a:r>
              <a:rPr lang="fa-IR" sz="2800" b="1" dirty="0">
                <a:solidFill>
                  <a:srgbClr val="008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92</a:t>
            </a:r>
            <a:r>
              <a:rPr lang="fa-IR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fa-IR" sz="2800" dirty="0">
                <a:solidFill>
                  <a:srgbClr val="FF0000"/>
                </a:solidFill>
                <a:cs typeface="B Nazanin" pitchFamily="2" charset="-78"/>
              </a:rPr>
            </a:br>
            <a:endParaRPr lang="en-US" sz="28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/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MarketCode.ir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0" y="1"/>
            <a:ext cx="1723292" cy="172329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354" y="401515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12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36915"/>
            <a:ext cx="10972800" cy="4887686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200" dirty="0">
                <a:cs typeface="B Titr" pitchFamily="2" charset="-78"/>
              </a:rPr>
              <a:t>آنچه در این برنامه ارائه گردیده است حل مسئله جریان حفره تنظیم‌شده پایا دو بعدی می‌باشد. برای این مسئله معادلات ناویر-استوکس با تراکم­پذیری مصنوعی</a:t>
            </a:r>
            <a:r>
              <a:rPr lang="fa-IR" sz="2200" dirty="0">
                <a:cs typeface="B Titr" pitchFamily="2" charset="-78"/>
              </a:rPr>
              <a:t> به روش طیفی هم مکانی چبیشف حل می‌گردد. تولید شبکه انجام‌شده شبکه کارتزین دو بعدی ساختار یافته می‌باشد و نقاط آن گوس لوباتو خواهند بود تا خطا در روش هم­مکانی به حداقل مقدار خود کاهش یابد. در این مسئله شرایط مرزی نیومن بر روی دیواره­ها اعمال می‌شود تا نتایج به صورت مناسب استخراج گردند. </a:t>
            </a:r>
            <a:r>
              <a:rPr lang="ar-SA" sz="2200" dirty="0">
                <a:cs typeface="B Titr" pitchFamily="2" charset="-78"/>
              </a:rPr>
              <a:t>برای </a:t>
            </a:r>
            <a:r>
              <a:rPr lang="fa-IR" sz="2200" dirty="0">
                <a:cs typeface="B Titr" pitchFamily="2" charset="-78"/>
              </a:rPr>
              <a:t>مشتقات زمانی از گسسته سازی رانگ کوتا مرتبه چهار استفاده شده است و گام زمانی به شکلی انتخاب شده است که شرایط پایداری روش را ارضا نماید. </a:t>
            </a:r>
            <a:r>
              <a:rPr lang="ar-SA" sz="2200" dirty="0">
                <a:cs typeface="B Titr" pitchFamily="2" charset="-78"/>
              </a:rPr>
              <a:t>شبیه‌سازی ها نشان می‌دهد که روش طیفی هم­مکانی اعمال‌شده به معادلات ناویر-استوکس با تراکم­پذیری مصنوعی می‌تواند به­خوبی برای حل جریان­هایی با ساختار پیچیده استفاده شود و نتایج به دست آمده در این پژوهش تطابق خوبی با سایر نتایج عددی دارد.</a:t>
            </a:r>
            <a:endParaRPr lang="en-US" sz="22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84" y="721767"/>
            <a:ext cx="10972800" cy="529937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 smtClean="0">
                <a:solidFill>
                  <a:srgbClr val="FF0000"/>
                </a:solidFill>
                <a:cs typeface="B Titr" pitchFamily="2" charset="-78"/>
              </a:rPr>
              <a:t>مقدمه</a:t>
            </a:r>
            <a:endParaRPr lang="en-US" sz="3200" b="1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23472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2900" y="747414"/>
            <a:ext cx="11601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b="1" dirty="0" smtClean="0">
                <a:solidFill>
                  <a:srgbClr val="FF0000"/>
                </a:solidFill>
                <a:cs typeface="B Titr" pitchFamily="2" charset="-78"/>
              </a:rPr>
              <a:t>توانمندی</a:t>
            </a:r>
            <a:r>
              <a:rPr lang="en-US" sz="3200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cs typeface="B Titr" pitchFamily="2" charset="-78"/>
              </a:rPr>
              <a:t>های کُد</a:t>
            </a:r>
            <a:endParaRPr lang="en-US" sz="3200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" name="Rectangle 35"/>
          <p:cNvSpPr>
            <a:spLocks noChangeArrowheads="1"/>
          </p:cNvSpPr>
          <p:nvPr/>
        </p:nvSpPr>
        <p:spPr bwMode="auto">
          <a:xfrm>
            <a:off x="3771536" y="1792432"/>
            <a:ext cx="20642945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300" endPos="385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Content Placeholder 1"/>
          <p:cNvSpPr>
            <a:spLocks noGrp="1"/>
          </p:cNvSpPr>
          <p:nvPr>
            <p:ph idx="1"/>
          </p:nvPr>
        </p:nvSpPr>
        <p:spPr>
          <a:xfrm>
            <a:off x="653143" y="1328929"/>
            <a:ext cx="11107511" cy="48759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 smtClean="0">
                <a:cs typeface="B Titr" pitchFamily="2" charset="-78"/>
              </a:rPr>
              <a:t>1- </a:t>
            </a:r>
            <a:r>
              <a:rPr lang="fa-IR" sz="2400" b="1" dirty="0" smtClean="0">
                <a:cs typeface="B Titr" pitchFamily="2" charset="-78"/>
              </a:rPr>
              <a:t>تولید شبکه با توزیع نقاط گوس-لوباتو</a:t>
            </a:r>
          </a:p>
          <a:p>
            <a:pPr marL="0" indent="0" algn="r" rtl="1">
              <a:buNone/>
            </a:pPr>
            <a:endParaRPr lang="en-US" sz="2400" dirty="0">
              <a:cs typeface="B Tit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66" y="2081213"/>
            <a:ext cx="4424118" cy="393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9169"/>
            <a:ext cx="10972800" cy="4765431"/>
          </a:xfrm>
        </p:spPr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fa-IR" sz="2400" dirty="0" smtClean="0">
                <a:cs typeface="B Titr" pitchFamily="2" charset="-78"/>
              </a:rPr>
              <a:t>2- </a:t>
            </a:r>
            <a:r>
              <a:rPr lang="fa-IR" sz="2400" b="1" dirty="0" smtClean="0">
                <a:cs typeface="B Titr" pitchFamily="2" charset="-78"/>
              </a:rPr>
              <a:t>کانتورهای سرعت</a:t>
            </a:r>
            <a:endParaRPr lang="en-US" sz="2400" dirty="0" smtClean="0">
              <a:cs typeface="B Titr" pitchFamily="2" charset="-78"/>
            </a:endParaRPr>
          </a:p>
          <a:p>
            <a:pPr algn="r" rtl="1"/>
            <a:endParaRPr lang="en-US" sz="24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6" y="762703"/>
            <a:ext cx="10972800" cy="655789"/>
          </a:xfrm>
        </p:spPr>
        <p:txBody>
          <a:bodyPr>
            <a:normAutofit/>
          </a:bodyPr>
          <a:lstStyle/>
          <a:p>
            <a:pPr algn="ctr" rtl="1"/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توانمندی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های کُد</a:t>
            </a: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75" y="2337902"/>
            <a:ext cx="4283562" cy="381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74" y="2337902"/>
            <a:ext cx="4283563" cy="381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415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9169"/>
            <a:ext cx="10972800" cy="4765431"/>
          </a:xfrm>
        </p:spPr>
        <p:txBody>
          <a:bodyPr>
            <a:normAutofit/>
          </a:bodyPr>
          <a:lstStyle/>
          <a:p>
            <a:pPr marL="0" lvl="0" indent="0" algn="r">
              <a:buNone/>
            </a:pPr>
            <a:r>
              <a:rPr lang="fa-IR" sz="2400" dirty="0" smtClean="0">
                <a:cs typeface="B Titr" pitchFamily="2" charset="-78"/>
              </a:rPr>
              <a:t>3- </a:t>
            </a:r>
            <a:r>
              <a:rPr lang="fa-IR" sz="2400" b="1" dirty="0" smtClean="0">
                <a:cs typeface="B Titr" pitchFamily="2" charset="-78"/>
              </a:rPr>
              <a:t>کانتورهای فشار</a:t>
            </a:r>
            <a:endParaRPr lang="en-US" sz="2400" dirty="0" smtClean="0">
              <a:cs typeface="B Titr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6" y="762703"/>
            <a:ext cx="10972800" cy="655789"/>
          </a:xfrm>
        </p:spPr>
        <p:txBody>
          <a:bodyPr>
            <a:normAutofit/>
          </a:bodyPr>
          <a:lstStyle/>
          <a:p>
            <a:pPr algn="ctr" rtl="1"/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توانمندی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های کُد</a:t>
            </a: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167" y="2127250"/>
            <a:ext cx="4683002" cy="416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6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6769"/>
            <a:ext cx="10972800" cy="49178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 smtClean="0">
                <a:cs typeface="B Titr" pitchFamily="2" charset="-78"/>
              </a:rPr>
              <a:t>4- </a:t>
            </a:r>
            <a:r>
              <a:rPr lang="fa-IR" sz="2400" b="1" dirty="0" smtClean="0">
                <a:cs typeface="B Titr" pitchFamily="2" charset="-78"/>
              </a:rPr>
              <a:t>پروفیل های سرعت و مقایسه با پاسخ های عددی موجود</a:t>
            </a:r>
          </a:p>
          <a:p>
            <a:pPr marL="0" indent="0">
              <a:buNone/>
            </a:pPr>
            <a:endParaRPr lang="fa-IR" sz="2000" b="1" dirty="0" smtClean="0">
              <a:cs typeface="B Nazanin" pitchFamily="2" charset="-78"/>
            </a:endParaRPr>
          </a:p>
          <a:p>
            <a:pPr marL="0" indent="0">
              <a:buNone/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0250"/>
          </a:xfrm>
        </p:spPr>
        <p:txBody>
          <a:bodyPr>
            <a:noAutofit/>
          </a:bodyPr>
          <a:lstStyle/>
          <a:p>
            <a:pPr algn="ctr" rtl="1"/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توانمندی </a:t>
            </a:r>
            <a:r>
              <a:rPr lang="fa-IR" sz="3200" b="1" dirty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های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کُد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</a:b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75" y="2268416"/>
            <a:ext cx="35972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19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6769"/>
            <a:ext cx="10972800" cy="491783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dirty="0" smtClean="0">
                <a:cs typeface="B Titr" pitchFamily="2" charset="-78"/>
              </a:rPr>
              <a:t>5- </a:t>
            </a:r>
            <a:r>
              <a:rPr lang="fa-IR" sz="2400" b="1" dirty="0" smtClean="0">
                <a:cs typeface="B Titr" pitchFamily="2" charset="-78"/>
              </a:rPr>
              <a:t>تاریخچه همگرایی</a:t>
            </a:r>
          </a:p>
          <a:p>
            <a:pPr marL="0" indent="0">
              <a:buNone/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0250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توانمندی </a:t>
            </a:r>
            <a:r>
              <a:rPr lang="fa-IR" sz="3200" b="1" dirty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های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کُد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</a:b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31" y="2127420"/>
            <a:ext cx="4355298" cy="387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6769"/>
            <a:ext cx="10972800" cy="49178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 smtClean="0">
                <a:cs typeface="B Titr" pitchFamily="2" charset="-78"/>
              </a:rPr>
              <a:t>6- </a:t>
            </a:r>
            <a:r>
              <a:rPr lang="fa-IR" sz="2400" b="1" dirty="0" smtClean="0">
                <a:cs typeface="B Titr" pitchFamily="2" charset="-78"/>
              </a:rPr>
              <a:t>حل جریان از رینولدز های کم تا زیاد (10000)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0250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توانمندی </a:t>
            </a:r>
            <a:r>
              <a:rPr lang="fa-IR" sz="3200" b="1" dirty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های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کُد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</a:b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533" y="2882901"/>
            <a:ext cx="25685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882901"/>
            <a:ext cx="25685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836" y="2882901"/>
            <a:ext cx="25685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9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1908"/>
            <a:ext cx="10972800" cy="4542692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 smtClean="0">
                <a:cs typeface="B Titr" pitchFamily="2" charset="-78"/>
              </a:rPr>
              <a:t>1- تولید شبکه ساختاریافته و نقاط گوس-لوباتو</a:t>
            </a:r>
            <a:endParaRPr lang="fa-IR" sz="2400" dirty="0">
              <a:cs typeface="B Tit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itchFamily="2" charset="-78"/>
              </a:rPr>
              <a:t>2- </a:t>
            </a:r>
            <a:r>
              <a:rPr lang="fa-IR" sz="2400" dirty="0" smtClean="0">
                <a:cs typeface="B Titr" pitchFamily="2" charset="-78"/>
              </a:rPr>
              <a:t>ماتریس ضرائب چبیشف</a:t>
            </a:r>
            <a:endParaRPr lang="fa-IR" sz="2400" dirty="0">
              <a:cs typeface="B Tit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itchFamily="2" charset="-78"/>
              </a:rPr>
              <a:t>3- </a:t>
            </a:r>
            <a:r>
              <a:rPr lang="fa-IR" sz="2400" dirty="0" smtClean="0">
                <a:cs typeface="B Titr" pitchFamily="2" charset="-78"/>
              </a:rPr>
              <a:t>نگاشت</a:t>
            </a:r>
            <a:endParaRPr lang="fa-IR" sz="2400" dirty="0">
              <a:cs typeface="B Tit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itchFamily="2" charset="-78"/>
              </a:rPr>
              <a:t>4- </a:t>
            </a:r>
            <a:r>
              <a:rPr lang="fa-IR" sz="2400" dirty="0" smtClean="0">
                <a:cs typeface="B Titr" pitchFamily="2" charset="-78"/>
              </a:rPr>
              <a:t>شرایط اولیه</a:t>
            </a:r>
            <a:endParaRPr lang="fa-IR" sz="2400" dirty="0">
              <a:cs typeface="B Tit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itchFamily="2" charset="-78"/>
              </a:rPr>
              <a:t>5- </a:t>
            </a:r>
            <a:r>
              <a:rPr lang="fa-IR" sz="2400" dirty="0" smtClean="0">
                <a:cs typeface="B Titr" pitchFamily="2" charset="-78"/>
              </a:rPr>
              <a:t>حل معادله ناویر-استوکس</a:t>
            </a:r>
            <a:endParaRPr lang="fa-IR" sz="2400" dirty="0">
              <a:cs typeface="B Tit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itchFamily="2" charset="-78"/>
              </a:rPr>
              <a:t>6- </a:t>
            </a:r>
            <a:r>
              <a:rPr lang="fa-IR" sz="2400" dirty="0" smtClean="0">
                <a:cs typeface="B Titr" pitchFamily="2" charset="-78"/>
              </a:rPr>
              <a:t>ویسکوزیته مصنوعی</a:t>
            </a:r>
            <a:endParaRPr lang="en-US" sz="2400" dirty="0">
              <a:cs typeface="B Titr" pitchFamily="2" charset="-78"/>
            </a:endParaRPr>
          </a:p>
          <a:p>
            <a:pPr algn="r" rtl="1"/>
            <a:endParaRPr lang="en-US" sz="24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96466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آنچه در </a:t>
            </a:r>
            <a:r>
              <a:rPr lang="fa-IR" sz="3200" b="1" dirty="0" smtClean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کد خواهیم </a:t>
            </a:r>
            <a:r>
              <a:rPr lang="fa-IR" sz="3200" b="1" dirty="0">
                <a:solidFill>
                  <a:srgbClr val="FF0000"/>
                </a:solidFill>
                <a:latin typeface="+mn-lt"/>
                <a:ea typeface="+mn-ea"/>
                <a:cs typeface="B Titr" pitchFamily="2" charset="-78"/>
              </a:rPr>
              <a:t>آموخت</a:t>
            </a:r>
            <a:endParaRPr lang="en-US" sz="3200" b="1" dirty="0">
              <a:solidFill>
                <a:srgbClr val="FF0000"/>
              </a:solidFill>
              <a:latin typeface="+mn-lt"/>
              <a:ea typeface="+mn-ea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30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1384</TotalTime>
  <Words>256</Words>
  <Application>Microsoft Office PowerPoint</Application>
  <PresentationFormat>Custom</PresentationFormat>
  <Paragraphs>24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PowerPoint Presentation</vt:lpstr>
      <vt:lpstr>مقدمه</vt:lpstr>
      <vt:lpstr>PowerPoint Presentation</vt:lpstr>
      <vt:lpstr>توانمندی های کُد</vt:lpstr>
      <vt:lpstr>توانمندی های کُد</vt:lpstr>
      <vt:lpstr>توانمندی های کُد </vt:lpstr>
      <vt:lpstr>توانمندی های کُد </vt:lpstr>
      <vt:lpstr>توانمندی های کُد </vt:lpstr>
      <vt:lpstr>آنچه در کد خواهیم آموخت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بررسی  تجربی و عددی انتقال حرارت جریان نانو­سیال در چاه حرارتی مماسی  سیدضیاالدین میری استاد راهنما :  دکتر اشجعی</dc:title>
  <dc:creator>armin</dc:creator>
  <cp:lastModifiedBy>sadegh</cp:lastModifiedBy>
  <cp:revision>248</cp:revision>
  <dcterms:created xsi:type="dcterms:W3CDTF">2010-08-02T12:59:59Z</dcterms:created>
  <dcterms:modified xsi:type="dcterms:W3CDTF">2015-05-08T11:49:32Z</dcterms:modified>
</cp:coreProperties>
</file>