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927" autoAdjust="0"/>
  </p:normalViewPr>
  <p:slideViewPr>
    <p:cSldViewPr>
      <p:cViewPr>
        <p:scale>
          <a:sx n="95" d="100"/>
          <a:sy n="95" d="100"/>
        </p:scale>
        <p:origin x="-138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تحلیل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جریان آرام مبتنی بر معادلات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ناویر-استوکس سه‌بعدی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تراکم پذیر ناپایا در جریان داخلی بر روی شبکه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سازمان یافته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  <a:b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rgbClr val="008000"/>
                </a:solidFill>
                <a:cs typeface="B Titr" panose="00000700000000000000" pitchFamily="2" charset="-78"/>
              </a:rPr>
              <a:t>فرهاد قدک، جواد طهماسبی</a:t>
            </a:r>
            <a:br>
              <a:rPr lang="fa-IR" sz="40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40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مرداد 93</a:t>
            </a:r>
            <a:br>
              <a:rPr lang="fa-IR" sz="40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641231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lnSpcReduction="10000"/>
          </a:bodyPr>
          <a:lstStyle/>
          <a:p>
            <a:pPr marL="109728" indent="0" algn="r" rtl="1">
              <a:buNone/>
            </a:pPr>
            <a:endParaRPr lang="en-US" sz="1000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معادلات </a:t>
            </a:r>
            <a:r>
              <a:rPr lang="fa-IR" sz="3000" dirty="0">
                <a:cs typeface="B Titr" panose="00000700000000000000" pitchFamily="2" charset="-78"/>
              </a:rPr>
              <a:t>سیالات تراکم پذیر به روش های گوناگونی حل </a:t>
            </a:r>
            <a:r>
              <a:rPr lang="fa-IR" sz="3000" dirty="0" smtClean="0">
                <a:cs typeface="B Titr" panose="00000700000000000000" pitchFamily="2" charset="-78"/>
              </a:rPr>
              <a:t>می‌‌‌‌‌‌‌‌شود</a:t>
            </a:r>
            <a:r>
              <a:rPr lang="fa-IR" sz="3000" dirty="0">
                <a:cs typeface="B Titr" panose="00000700000000000000" pitchFamily="2" charset="-78"/>
              </a:rPr>
              <a:t>. از معروف ترین این </a:t>
            </a:r>
            <a:r>
              <a:rPr lang="fa-IR" sz="3000" dirty="0" smtClean="0">
                <a:cs typeface="B Titr" panose="00000700000000000000" pitchFamily="2" charset="-78"/>
              </a:rPr>
              <a:t>روش‌ها </a:t>
            </a:r>
            <a:r>
              <a:rPr lang="fa-IR" sz="3000" dirty="0">
                <a:cs typeface="B Titr" panose="00000700000000000000" pitchFamily="2" charset="-78"/>
              </a:rPr>
              <a:t>می توان به روش های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fa-IR" sz="3000" dirty="0" smtClean="0">
                <a:cs typeface="B Titr" panose="00000700000000000000" pitchFamily="2" charset="-78"/>
              </a:rPr>
              <a:t> و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Jameson</a:t>
            </a:r>
            <a:r>
              <a:rPr lang="en-US" sz="3000" dirty="0" smtClean="0">
                <a:cs typeface="B Titr" panose="00000700000000000000" pitchFamily="2" charset="-78"/>
              </a:rPr>
              <a:t>   </a:t>
            </a:r>
            <a:r>
              <a:rPr lang="fa-IR" sz="3000" dirty="0" smtClean="0">
                <a:cs typeface="B Titr" panose="00000700000000000000" pitchFamily="2" charset="-78"/>
              </a:rPr>
              <a:t> در </a:t>
            </a:r>
            <a:r>
              <a:rPr lang="fa-IR" sz="3000" dirty="0">
                <a:cs typeface="B Titr" panose="00000700000000000000" pitchFamily="2" charset="-78"/>
              </a:rPr>
              <a:t>دهه 80 اشاره کرد. در دهه 90 روش جدیدی به نام </a:t>
            </a:r>
            <a:r>
              <a:rPr lang="en-US" sz="3000" dirty="0" smtClean="0">
                <a:cs typeface="B Titr" panose="00000700000000000000" pitchFamily="2" charset="-78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en-US" sz="3000" dirty="0" smtClean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ارائه گردید. در سال های اخیر این روش رشد بسیار خوبی داشته و به یکی از روش های قابل اعتماد تبدیل شده است</a:t>
            </a:r>
            <a:r>
              <a:rPr lang="fa-IR" sz="3000" dirty="0" smtClean="0"/>
              <a:t>.</a:t>
            </a:r>
            <a:r>
              <a:rPr lang="en-US" sz="3000" dirty="0" smtClean="0"/>
              <a:t> </a:t>
            </a:r>
            <a:r>
              <a:rPr lang="fa-IR" sz="3000" dirty="0">
                <a:cs typeface="B Titr" panose="00000700000000000000" pitchFamily="2" charset="-78"/>
              </a:rPr>
              <a:t>روش 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en-US" sz="3000" dirty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دارای دقت مرتبه یک، سرعت همگرایی بسیار خوب و قابلیت همگرایی تا ماخ حدود 0.01 می باشد.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B Titr" panose="00000700000000000000" pitchFamily="2" charset="-78"/>
              </a:rPr>
              <a:t> در آخرین نسخه های نرم افزار معروف فلوئنت ، دو روش برای حل معادلات تراکم پذیر وجود دارد </a:t>
            </a:r>
            <a:r>
              <a:rPr lang="fa-IR" sz="2800" dirty="0" smtClean="0">
                <a:cs typeface="B Titr" panose="00000700000000000000" pitchFamily="2" charset="-78"/>
              </a:rPr>
              <a:t>که شامل روشهای 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 و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 می باشد</a:t>
            </a:r>
            <a:r>
              <a:rPr lang="fa-IR" sz="2800" dirty="0">
                <a:cs typeface="B Titr" panose="00000700000000000000" pitchFamily="2" charset="-78"/>
              </a:rPr>
              <a:t>.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>
                <a:cs typeface="B Titr" panose="00000700000000000000" pitchFamily="2" charset="-78"/>
              </a:rPr>
              <a:t>این کُد مبتنی بر روش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fa-IR" sz="2800" dirty="0">
                <a:cs typeface="B Titr" panose="00000700000000000000" pitchFamily="2" charset="-78"/>
              </a:rPr>
              <a:t> بوده و قابلیت حل جریانات </a:t>
            </a:r>
            <a:r>
              <a:rPr lang="fa-IR" sz="2800" dirty="0" smtClean="0">
                <a:cs typeface="B Titr" panose="00000700000000000000" pitchFamily="2" charset="-78"/>
              </a:rPr>
              <a:t>داخلی سه‌بعدی پایا </a:t>
            </a:r>
            <a:r>
              <a:rPr lang="fa-IR" sz="2800" dirty="0">
                <a:cs typeface="B Titr" panose="00000700000000000000" pitchFamily="2" charset="-78"/>
              </a:rPr>
              <a:t>و ناپایا لزج را دارا می‌باشد.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>
                <a:cs typeface="B Titr" panose="00000700000000000000" pitchFamily="2" charset="-78"/>
              </a:rPr>
              <a:t>این کُد </a:t>
            </a:r>
            <a:r>
              <a:rPr lang="fa-IR" sz="2800" dirty="0" smtClean="0">
                <a:cs typeface="B Titr" panose="00000700000000000000" pitchFamily="2" charset="-78"/>
              </a:rPr>
              <a:t>از </a:t>
            </a:r>
            <a:r>
              <a:rPr lang="fa-IR" sz="2800" dirty="0">
                <a:cs typeface="B Titr" panose="00000700000000000000" pitchFamily="2" charset="-78"/>
              </a:rPr>
              <a:t>شبکه با سازمان، با قابلیت فشردگی در جهت </a:t>
            </a:r>
            <a:r>
              <a:rPr lang="fa-IR" sz="2800" dirty="0" smtClean="0">
                <a:cs typeface="B Titr" panose="00000700000000000000" pitchFamily="2" charset="-78"/>
              </a:rPr>
              <a:t>های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i,j,k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>
                <a:cs typeface="B Titr" panose="00000700000000000000" pitchFamily="2" charset="-78"/>
              </a:rPr>
              <a:t>نواحی دلخواه استفاده شده </a:t>
            </a:r>
            <a:r>
              <a:rPr lang="fa-IR" sz="2800" dirty="0" smtClean="0">
                <a:cs typeface="B Titr" panose="00000700000000000000" pitchFamily="2" charset="-78"/>
              </a:rPr>
              <a:t>است.</a:t>
            </a: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قابلیت </a:t>
            </a:r>
            <a:r>
              <a:rPr lang="fa-IR" dirty="0">
                <a:cs typeface="B Titr" panose="00000700000000000000" pitchFamily="2" charset="-78"/>
              </a:rPr>
              <a:t>فشردگی </a:t>
            </a:r>
            <a:r>
              <a:rPr lang="fa-IR" dirty="0" smtClean="0">
                <a:cs typeface="B Titr" panose="00000700000000000000" pitchFamily="2" charset="-78"/>
              </a:rPr>
              <a:t>در </a:t>
            </a:r>
            <a:r>
              <a:rPr lang="fa-IR" dirty="0">
                <a:cs typeface="B Titr" panose="00000700000000000000" pitchFamily="2" charset="-78"/>
              </a:rPr>
              <a:t>مجاورت دیواره‌ها </a:t>
            </a:r>
            <a:r>
              <a:rPr lang="fa-IR" dirty="0" smtClean="0">
                <a:cs typeface="B Titr" panose="00000700000000000000" pitchFamily="2" charset="-78"/>
              </a:rPr>
              <a:t>و </a:t>
            </a:r>
            <a:r>
              <a:rPr lang="fa-IR" dirty="0">
                <a:cs typeface="B Titr" panose="00000700000000000000" pitchFamily="2" charset="-78"/>
              </a:rPr>
              <a:t>در طول مجرا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 </a:t>
            </a:r>
            <a:r>
              <a:rPr lang="fa-IR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40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5700" r="10838" b="12712"/>
          <a:stretch/>
        </p:blipFill>
        <p:spPr bwMode="auto">
          <a:xfrm>
            <a:off x="3244319" y="2157000"/>
            <a:ext cx="498528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0308"/>
            <a:ext cx="8229600" cy="4788092"/>
          </a:xfrm>
        </p:spPr>
        <p:txBody>
          <a:bodyPr/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جریان در یک نازل همگرا: (جریان گذرصوت)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 </a:t>
            </a:r>
            <a:r>
              <a:rPr lang="fa-IR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40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/>
          <a:stretch/>
        </p:blipFill>
        <p:spPr bwMode="auto">
          <a:xfrm>
            <a:off x="2971800" y="2160396"/>
            <a:ext cx="5265150" cy="431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b="1" dirty="0">
                <a:cs typeface="B Titr" panose="00000700000000000000" pitchFamily="2" charset="-78"/>
              </a:rPr>
              <a:t>جریان </a:t>
            </a:r>
            <a:r>
              <a:rPr lang="fa-IR" b="1" dirty="0" smtClean="0">
                <a:cs typeface="B Titr" panose="00000700000000000000" pitchFamily="2" charset="-78"/>
              </a:rPr>
              <a:t>مافوق صوت در </a:t>
            </a:r>
            <a:r>
              <a:rPr lang="fa-IR" b="1" dirty="0">
                <a:cs typeface="B Titr" panose="00000700000000000000" pitchFamily="2" charset="-78"/>
              </a:rPr>
              <a:t>یک نازل </a:t>
            </a:r>
            <a:r>
              <a:rPr lang="fa-IR" b="1" dirty="0" smtClean="0">
                <a:cs typeface="B Titr" panose="00000700000000000000" pitchFamily="2" charset="-78"/>
              </a:rPr>
              <a:t>واگرا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 </a:t>
            </a:r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29850" r="8808" b="4880"/>
          <a:stretch/>
        </p:blipFill>
        <p:spPr bwMode="auto">
          <a:xfrm>
            <a:off x="2667000" y="2133600"/>
            <a:ext cx="5582697" cy="40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Titr" panose="00000700000000000000" pitchFamily="2" charset="-78"/>
              </a:rPr>
              <a:t>جریان در یک نازل مافوق صوت همراه با شوک قائم و فشردگی شبکه در مجاورت شوک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 </a:t>
            </a:r>
            <a:r>
              <a:rPr lang="fa-IR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40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40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1" t="18591" r="2861" b="7980"/>
          <a:stretch/>
        </p:blipFill>
        <p:spPr bwMode="auto">
          <a:xfrm>
            <a:off x="2590800" y="2364600"/>
            <a:ext cx="57024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anose="00000700000000000000" pitchFamily="2" charset="-78"/>
              </a:rPr>
              <a:t>جریان در یک نازل همگرا – واگرا: سرعت از ماخ بسیار پایین در ورود </a:t>
            </a:r>
            <a:r>
              <a:rPr lang="fa-IR" b="1" dirty="0" smtClean="0">
                <a:cs typeface="B Titr" panose="00000700000000000000" pitchFamily="2" charset="-78"/>
              </a:rPr>
              <a:t>تا </a:t>
            </a:r>
            <a:r>
              <a:rPr lang="fa-IR" b="1" dirty="0">
                <a:cs typeface="B Titr" panose="00000700000000000000" pitchFamily="2" charset="-78"/>
              </a:rPr>
              <a:t>ماخ بزرگتر از یک </a:t>
            </a:r>
            <a:r>
              <a:rPr lang="fa-IR" b="1" dirty="0" smtClean="0">
                <a:cs typeface="B Titr" panose="00000700000000000000" pitchFamily="2" charset="-78"/>
              </a:rPr>
              <a:t>در خروج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 </a:t>
            </a:r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r="1266" b="16465"/>
          <a:stretch/>
        </p:blipFill>
        <p:spPr bwMode="auto">
          <a:xfrm>
            <a:off x="2514600" y="2438400"/>
            <a:ext cx="5760000" cy="391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مجزاسازی معادلات ناویر-استوکس به روش حجم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پیاده سازی روش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fa-IR" sz="2400" b="1" dirty="0" smtClean="0">
                <a:cs typeface="B Titr" panose="00000700000000000000" pitchFamily="2" charset="-78"/>
              </a:rPr>
              <a:t> در یک شبکه باسازمان سه‌بعدی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محاسبه گام زمانی موضعی</a:t>
            </a:r>
            <a:r>
              <a:rPr lang="en-US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در جریان تراکم پذیر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محاسبه مساحت یک المان شش وجهی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اعمال شرط مرزی در جریانهای مادون و مافوق صوت در ورود و خروج سیال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نحوه اعمال شرط مرزی دیواره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7- نحوه مجزا سازی شار لزج و محاسبه مشتقات و تنش‌های </a:t>
            </a:r>
            <a:r>
              <a:rPr lang="fa-IR" sz="2400" b="1" dirty="0" smtClean="0">
                <a:cs typeface="B Titr" panose="00000700000000000000" pitchFamily="2" charset="-78"/>
              </a:rPr>
              <a:t>برشی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کد 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AUSM_Exp_3D </a:t>
            </a:r>
            <a:r>
              <a:rPr lang="fa-IR" sz="3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4476</TotalTime>
  <Words>321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          تحلیل جریان آرام مبتنی بر معادلات ناویر-استوکس سه‌بعدی تراکم پذیر ناپایا در جریان داخلی بر روی شبکه سازمان یافته (AUSM_Exp_3D) فرهاد قدک، جواد طهماسبی مرداد 93 MarketCode.ir    </vt:lpstr>
      <vt:lpstr> </vt:lpstr>
      <vt:lpstr>PowerPoint Presentation</vt:lpstr>
      <vt:lpstr> AUSM_Exp_3D ارائه توانمندیهای کُد</vt:lpstr>
      <vt:lpstr> AUSM_Exp_3D ارائه توانمندیهای کُد</vt:lpstr>
      <vt:lpstr> AUSM_Exp_3D ارائه توانمندیهای کُد</vt:lpstr>
      <vt:lpstr> AUSM_Exp_3D ارائه توانمندیهای کُد</vt:lpstr>
      <vt:lpstr> AUSM_Exp_3D ارائه توانمندیهای کُد</vt:lpstr>
      <vt:lpstr>آنچه در کد AUSM_Exp_3D  خواهید آموخت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sadegh</cp:lastModifiedBy>
  <cp:revision>208</cp:revision>
  <dcterms:created xsi:type="dcterms:W3CDTF">2006-08-16T00:00:00Z</dcterms:created>
  <dcterms:modified xsi:type="dcterms:W3CDTF">2015-05-08T10:43:14Z</dcterms:modified>
</cp:coreProperties>
</file>