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66" r:id="rId2"/>
    <p:sldId id="354" r:id="rId3"/>
    <p:sldId id="355" r:id="rId4"/>
    <p:sldId id="356" r:id="rId5"/>
    <p:sldId id="368" r:id="rId6"/>
    <p:sldId id="369" r:id="rId7"/>
    <p:sldId id="370" r:id="rId8"/>
    <p:sldId id="3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1" autoAdjust="0"/>
    <p:restoredTop sz="92927" autoAdjust="0"/>
  </p:normalViewPr>
  <p:slideViewPr>
    <p:cSldViewPr>
      <p:cViewPr varScale="1">
        <p:scale>
          <a:sx n="96" d="100"/>
          <a:sy n="96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8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تحلیل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جریان آرام مبتنی بر معادلات ناویر-استوکس دوبعدی تراکم پذیر ناپایا بر روی ایرفویل با شبکه سازمان یافته نوع 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>C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و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O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(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)</a:t>
            </a:r>
            <a:b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فرهاد قدک، جواد طهماسبی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اسفند 92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2677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9" y="282677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86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معادلات </a:t>
            </a:r>
            <a:r>
              <a:rPr lang="fa-IR" sz="3000" dirty="0">
                <a:cs typeface="B Titr" panose="00000700000000000000" pitchFamily="2" charset="-78"/>
              </a:rPr>
              <a:t>سیالات تراکم پذیر به روش های گوناگونی حل </a:t>
            </a:r>
            <a:r>
              <a:rPr lang="fa-IR" sz="3000" dirty="0" smtClean="0">
                <a:cs typeface="B Titr" panose="00000700000000000000" pitchFamily="2" charset="-78"/>
              </a:rPr>
              <a:t>می‌‌‌‌‌‌‌‌شود</a:t>
            </a:r>
            <a:r>
              <a:rPr lang="fa-IR" sz="3000" dirty="0">
                <a:cs typeface="B Titr" panose="00000700000000000000" pitchFamily="2" charset="-78"/>
              </a:rPr>
              <a:t>. از معروف ترین این </a:t>
            </a:r>
            <a:r>
              <a:rPr lang="fa-IR" sz="3000" dirty="0" smtClean="0">
                <a:cs typeface="B Titr" panose="00000700000000000000" pitchFamily="2" charset="-78"/>
              </a:rPr>
              <a:t>روش‌ها </a:t>
            </a:r>
            <a:r>
              <a:rPr lang="fa-IR" sz="3000" dirty="0">
                <a:cs typeface="B Titr" panose="00000700000000000000" pitchFamily="2" charset="-78"/>
              </a:rPr>
              <a:t>می توان به روش های 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و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Jameson</a:t>
            </a:r>
            <a:r>
              <a:rPr lang="en-US" sz="3000" dirty="0" smtClean="0">
                <a:cs typeface="B Titr" panose="00000700000000000000" pitchFamily="2" charset="-78"/>
              </a:rPr>
              <a:t>   </a:t>
            </a:r>
            <a:r>
              <a:rPr lang="fa-IR" sz="3000" dirty="0" smtClean="0">
                <a:cs typeface="B Titr" panose="00000700000000000000" pitchFamily="2" charset="-78"/>
              </a:rPr>
              <a:t> در </a:t>
            </a:r>
            <a:r>
              <a:rPr lang="fa-IR" sz="3000" dirty="0">
                <a:cs typeface="B Titr" panose="00000700000000000000" pitchFamily="2" charset="-78"/>
              </a:rPr>
              <a:t>دهه 80 اشاره کرد. در دهه 90 روش جدیدی به نام 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AUSM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ارائه گردید. در سال های اخیر این روش رشد بسیار خوبی داشته و به یکی از روش های قابل اعتماد تبدیل شده است</a:t>
            </a:r>
            <a:r>
              <a:rPr lang="fa-IR" sz="3000" dirty="0" smtClean="0"/>
              <a:t>.</a:t>
            </a:r>
            <a:r>
              <a:rPr lang="en-US" sz="3000" dirty="0" smtClean="0"/>
              <a:t> </a:t>
            </a:r>
            <a:r>
              <a:rPr lang="fa-IR" sz="3000" dirty="0">
                <a:cs typeface="B Titr" panose="00000700000000000000" pitchFamily="2" charset="-78"/>
              </a:rPr>
              <a:t>روش 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AUSM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دارای دقت مرتبه یک، سرعت همگرایی بسیار خوب و قابلیت همگرایی تا ماخ حدود 0.01 می باشد.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در آخرین نسخه های نرم افزار معروف فلوئنت ، دو روش برای حل معادلات تراکم پذیر وجود دارد </a:t>
            </a:r>
            <a:r>
              <a:rPr lang="fa-IR" sz="3000" dirty="0" smtClean="0">
                <a:cs typeface="B Titr" panose="00000700000000000000" pitchFamily="2" charset="-78"/>
              </a:rPr>
              <a:t>که شامل روشهای 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و 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AUSM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می باشد</a:t>
            </a:r>
            <a:r>
              <a:rPr lang="fa-IR" sz="3000" dirty="0">
                <a:cs typeface="B Titr" panose="00000700000000000000" pitchFamily="2" charset="-78"/>
              </a:rPr>
              <a:t>. </a:t>
            </a:r>
            <a:endParaRPr lang="fa-IR" sz="30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این </a:t>
            </a:r>
            <a:r>
              <a:rPr lang="fa-IR" sz="3000" dirty="0">
                <a:cs typeface="B Titr" panose="00000700000000000000" pitchFamily="2" charset="-78"/>
              </a:rPr>
              <a:t>کُد </a:t>
            </a:r>
            <a:r>
              <a:rPr lang="fa-IR" sz="3000" dirty="0" smtClean="0">
                <a:cs typeface="B Titr" panose="00000700000000000000" pitchFamily="2" charset="-78"/>
              </a:rPr>
              <a:t>مبتنی بر روش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AUSM</a:t>
            </a:r>
            <a:r>
              <a:rPr lang="fa-IR" sz="3000" dirty="0" smtClean="0">
                <a:cs typeface="B Titr" panose="00000700000000000000" pitchFamily="2" charset="-78"/>
              </a:rPr>
              <a:t> بوده و قابلیت </a:t>
            </a:r>
            <a:r>
              <a:rPr lang="fa-IR" sz="3000" dirty="0">
                <a:cs typeface="B Titr" panose="00000700000000000000" pitchFamily="2" charset="-78"/>
              </a:rPr>
              <a:t>حل جریانات خارجی پایا و ناپایا لزج </a:t>
            </a:r>
            <a:r>
              <a:rPr lang="fa-IR" sz="3000" dirty="0" smtClean="0">
                <a:cs typeface="B Titr" panose="00000700000000000000" pitchFamily="2" charset="-78"/>
              </a:rPr>
              <a:t>را دارا می‌باشد.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در این کد از </a:t>
            </a:r>
            <a:r>
              <a:rPr lang="fa-IR" sz="3000" dirty="0">
                <a:cs typeface="B Titr" panose="00000700000000000000" pitchFamily="2" charset="-78"/>
              </a:rPr>
              <a:t>شبکه با </a:t>
            </a:r>
            <a:r>
              <a:rPr lang="fa-IR" sz="3000" dirty="0" smtClean="0">
                <a:cs typeface="B Titr" panose="00000700000000000000" pitchFamily="2" charset="-78"/>
              </a:rPr>
              <a:t>سازمان نوع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a-IR" sz="3000" dirty="0" smtClean="0">
                <a:cs typeface="B Titr" panose="00000700000000000000" pitchFamily="2" charset="-78"/>
              </a:rPr>
              <a:t> و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a-IR" sz="3000" dirty="0" smtClean="0">
                <a:cs typeface="B Titr" panose="00000700000000000000" pitchFamily="2" charset="-78"/>
              </a:rPr>
              <a:t>، </a:t>
            </a:r>
            <a:r>
              <a:rPr lang="fa-IR" sz="3000" dirty="0">
                <a:cs typeface="B Titr" panose="00000700000000000000" pitchFamily="2" charset="-78"/>
              </a:rPr>
              <a:t>با قابلیت فشردگی در </a:t>
            </a:r>
            <a:r>
              <a:rPr lang="fa-IR" sz="3000" dirty="0" smtClean="0">
                <a:cs typeface="B Titr" panose="00000700000000000000" pitchFamily="2" charset="-78"/>
              </a:rPr>
              <a:t>جهت‌های </a:t>
            </a:r>
            <a:r>
              <a:rPr lang="en-US" sz="3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و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در </a:t>
            </a:r>
            <a:r>
              <a:rPr lang="fa-IR" sz="3000" dirty="0">
                <a:cs typeface="B Titr" panose="00000700000000000000" pitchFamily="2" charset="-78"/>
              </a:rPr>
              <a:t>نواحی دلخواه استفاده شده است</a:t>
            </a:r>
            <a:r>
              <a:rPr lang="fa-IR" sz="3000" dirty="0" smtClean="0">
                <a:cs typeface="B Titr" panose="00000700000000000000" pitchFamily="2" charset="-78"/>
              </a:rPr>
              <a:t>.</a:t>
            </a:r>
            <a:endParaRPr lang="fa-IR" sz="3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شبکه نوع </a:t>
            </a:r>
            <a:r>
              <a:rPr lang="en-US" dirty="0" smtClean="0">
                <a:cs typeface="B Titr" panose="00000700000000000000" pitchFamily="2" charset="-78"/>
              </a:rPr>
              <a:t>C</a:t>
            </a:r>
            <a:r>
              <a:rPr lang="fa-IR" dirty="0" smtClean="0">
                <a:cs typeface="B Titr" panose="00000700000000000000" pitchFamily="2" charset="-78"/>
              </a:rPr>
              <a:t>  و </a:t>
            </a:r>
            <a:r>
              <a:rPr lang="en-US" dirty="0" smtClean="0">
                <a:cs typeface="B Titr" panose="00000700000000000000" pitchFamily="2" charset="-78"/>
              </a:rPr>
              <a:t>O</a:t>
            </a:r>
            <a:r>
              <a:rPr lang="fa-IR" dirty="0" smtClean="0">
                <a:cs typeface="B Titr" panose="00000700000000000000" pitchFamily="2" charset="-78"/>
              </a:rPr>
              <a:t> با قابلیت </a:t>
            </a:r>
            <a:r>
              <a:rPr lang="fa-IR" dirty="0">
                <a:cs typeface="B Titr" panose="00000700000000000000" pitchFamily="2" charset="-78"/>
              </a:rPr>
              <a:t>فشردگی </a:t>
            </a:r>
            <a:r>
              <a:rPr lang="fa-IR" dirty="0" smtClean="0">
                <a:cs typeface="B Titr" panose="00000700000000000000" pitchFamily="2" charset="-78"/>
              </a:rPr>
              <a:t>در </a:t>
            </a:r>
            <a:r>
              <a:rPr lang="fa-IR" dirty="0">
                <a:cs typeface="B Titr" panose="00000700000000000000" pitchFamily="2" charset="-78"/>
              </a:rPr>
              <a:t>مجاورت </a:t>
            </a:r>
            <a:r>
              <a:rPr lang="fa-IR" dirty="0" smtClean="0">
                <a:cs typeface="B Titr" panose="00000700000000000000" pitchFamily="2" charset="-78"/>
              </a:rPr>
              <a:t>دیواره‌ها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 </a:t>
            </a:r>
            <a:r>
              <a:rPr lang="en-US" sz="44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" t="10648" r="11113" b="4695"/>
          <a:stretch/>
        </p:blipFill>
        <p:spPr bwMode="auto">
          <a:xfrm>
            <a:off x="408384" y="2048100"/>
            <a:ext cx="4250912" cy="37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10085" r="11397" b="4493"/>
          <a:stretch/>
        </p:blipFill>
        <p:spPr bwMode="auto">
          <a:xfrm>
            <a:off x="4571998" y="2048100"/>
            <a:ext cx="4163886" cy="37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1773"/>
            <a:ext cx="8229600" cy="452596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جریان مادون‌صوت روی</a:t>
            </a:r>
            <a:r>
              <a:rPr lang="fa-IR" sz="2500" dirty="0" smtClean="0">
                <a:cs typeface="B Titr" panose="00000700000000000000" pitchFamily="2" charset="-78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Airfoil-NACA0012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با زاویه حمله صفر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 </a:t>
            </a:r>
            <a:r>
              <a:rPr lang="en-US" sz="44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" t="10404" r="12106" b="4014"/>
          <a:stretch/>
        </p:blipFill>
        <p:spPr bwMode="auto">
          <a:xfrm>
            <a:off x="3657600" y="2286000"/>
            <a:ext cx="4680000" cy="421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8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2440"/>
            <a:ext cx="8229600" cy="452596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جریان گذر‌صوت روی</a:t>
            </a:r>
            <a:r>
              <a:rPr lang="fa-IR" sz="2500" dirty="0" smtClean="0">
                <a:cs typeface="B Titr" panose="00000700000000000000" pitchFamily="2" charset="-78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Airfoil-NACA0012</a:t>
            </a:r>
            <a:r>
              <a:rPr lang="fa-I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با</a:t>
            </a:r>
            <a:r>
              <a:rPr lang="fa-IR" sz="1800" dirty="0" smtClean="0"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زاویه حمله 2درجه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 </a:t>
            </a:r>
            <a:r>
              <a:rPr lang="en-US" sz="44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6" t="11201" r="10118" b="3535"/>
          <a:stretch/>
        </p:blipFill>
        <p:spPr bwMode="auto">
          <a:xfrm>
            <a:off x="3362879" y="2233200"/>
            <a:ext cx="4942921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2440"/>
            <a:ext cx="8229600" cy="4525963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توزیع سرعت در لایه مرزی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 </a:t>
            </a:r>
            <a:r>
              <a:rPr lang="en-US" sz="44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t="9445" r="10261" b="3376"/>
          <a:stretch/>
        </p:blipFill>
        <p:spPr bwMode="auto">
          <a:xfrm>
            <a:off x="3463601" y="2133600"/>
            <a:ext cx="4842199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1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مجزاسازی معادلات ناویر-استوکس به روش حجم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پیاده سازی 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AUSM</a:t>
            </a:r>
            <a:r>
              <a:rPr lang="fa-IR" sz="2400" b="1" dirty="0" smtClean="0">
                <a:cs typeface="B Titr" panose="00000700000000000000" pitchFamily="2" charset="-78"/>
              </a:rPr>
              <a:t> در یک شبکه باسازمان دوبعدی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گام زمانی موضعی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در جریان تراکم پذیر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محاسبه مساحت یک المان چهار وجهی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شرط مرزی در مرز دیواره و مرز دور دست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آشنایی مختصر با تولید شبکه نوع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a-IR" sz="2400" b="1" dirty="0" smtClean="0">
                <a:cs typeface="B Titr" panose="00000700000000000000" pitchFamily="2" charset="-78"/>
              </a:rPr>
              <a:t> و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a-IR" sz="2400" b="1" dirty="0" smtClean="0">
                <a:cs typeface="B Titr" panose="00000700000000000000" pitchFamily="2" charset="-78"/>
              </a:rPr>
              <a:t> به دو روش جبری و بیضوی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نحوه مجزا سازی شار لزج و محاسبه مشتقات و تنش‌های برشی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کد</a:t>
            </a:r>
            <a:r>
              <a:rPr lang="fa-IR" sz="1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AUSM_Exp_Airfoil</a:t>
            </a:r>
            <a:r>
              <a:rPr lang="en-US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4357</TotalTime>
  <Words>290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تحلیل جریان آرام مبتنی بر معادلات ناویر-استوکس دوبعدی تراکم پذیر ناپایا بر روی ایرفویل با شبکه سازمان یافته نوع C وO  (AUSM_Exp_Airfoil) فرهاد قدک، جواد طهماسبی اسفند 92 MarketCode.ir    </vt:lpstr>
      <vt:lpstr>PowerPoint Presentation</vt:lpstr>
      <vt:lpstr>PowerPoint Presentation</vt:lpstr>
      <vt:lpstr>ارائه توانمندیهای کُد AUSM_Exp_Airfoil</vt:lpstr>
      <vt:lpstr>ارائه توانمندیهای کُد AUSM_Exp_Airfoil</vt:lpstr>
      <vt:lpstr>ارائه توانمندیهای کُد AUSM_Exp_Airfoil</vt:lpstr>
      <vt:lpstr>ارائه توانمندیهای کُد AUSM_Exp_Airfoil</vt:lpstr>
      <vt:lpstr>آنچه در کد AUSM_Exp_Airfoil  خواهید آموخت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211</cp:revision>
  <dcterms:created xsi:type="dcterms:W3CDTF">2006-08-16T00:00:00Z</dcterms:created>
  <dcterms:modified xsi:type="dcterms:W3CDTF">2016-11-07T09:49:25Z</dcterms:modified>
</cp:coreProperties>
</file>