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366" r:id="rId2"/>
    <p:sldId id="354" r:id="rId3"/>
    <p:sldId id="355" r:id="rId4"/>
    <p:sldId id="367" r:id="rId5"/>
    <p:sldId id="370" r:id="rId6"/>
    <p:sldId id="368" r:id="rId7"/>
    <p:sldId id="369" r:id="rId8"/>
    <p:sldId id="371" r:id="rId9"/>
    <p:sldId id="372" r:id="rId10"/>
    <p:sldId id="373" r:id="rId11"/>
    <p:sldId id="374" r:id="rId12"/>
    <p:sldId id="375" r:id="rId13"/>
    <p:sldId id="376" r:id="rId14"/>
    <p:sldId id="3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3300"/>
    <a:srgbClr val="000066"/>
    <a:srgbClr val="FF66FF"/>
    <a:srgbClr val="800000"/>
    <a:srgbClr val="00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6DED5-7101-45CB-BD67-62077EC6FEBB}" type="datetimeFigureOut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D4F81-D434-45E6-BB2C-53C672FCA6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3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9F2828-A262-4019-9E8C-C387D0E754F1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20C4D-0180-40D2-A856-4ABE5A1A069E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2B8DA-E986-49A0-9432-B1D2119FAF59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0C608-5F6B-4B63-877E-475840BA68C2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79F-5204-42F1-94E5-7F35567538DB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084C4D-0FBA-4EA7-840D-D98AE8E20134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F6381-DD72-4ACD-886C-E080E4E4AD4F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09902C-ABFA-4ACC-87B3-54E6B0DABEEE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514FA-93E7-482C-BBFB-C57F051F7D55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A29ED0-9E00-4234-B909-B4C6398DC9B8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DA143-6F93-4B61-AAB2-2B7F4200FF92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8E5582-F76C-4628-A6AF-58AD8FC97BDD}" type="datetime1">
              <a:rPr lang="en-US" smtClean="0"/>
              <a:pPr/>
              <a:t>4/14/2018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600" dirty="0">
                <a:cs typeface="B Nazanin" panose="00000400000000000000" pitchFamily="2" charset="-78"/>
              </a:rPr>
              <a:t>کنترل فعال و غیر فعال ارتعاشات باله ی ماهواره ی سبک وزن با استفاده از مواد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fa-IR" sz="3600" dirty="0">
                <a:cs typeface="B Nazanin" panose="00000400000000000000" pitchFamily="2" charset="-78"/>
              </a:rPr>
              <a:t>پیزوالکتریک و چاه غیر خطی انرژی</a:t>
            </a:r>
            <a: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sz="36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>محمد حسین احمدی </a:t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>بهمن 96</a:t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01515"/>
            <a:ext cx="1358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1515"/>
            <a:ext cx="2756921" cy="114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8077200" cy="535546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28625" indent="-428625" algn="r" rtl="1">
              <a:buFont typeface="Wingdings" panose="05000000000000000000" pitchFamily="2" charset="2"/>
              <a:buChar char="v"/>
            </a:pPr>
            <a:r>
              <a:rPr lang="fa-IR" sz="3200" dirty="0">
                <a:solidFill>
                  <a:srgbClr val="C00000"/>
                </a:solidFill>
                <a:cs typeface="Nazanin" panose="00000400000000000000" pitchFamily="2" charset="-78"/>
              </a:rPr>
              <a:t>میزان پاسخ سیستم برای چاه انرژی غیر خطی نوع اول </a:t>
            </a:r>
            <a:endParaRPr lang="en-US" sz="3200" dirty="0">
              <a:solidFill>
                <a:srgbClr val="C00000"/>
              </a:solidFill>
              <a:cs typeface="Nazanin" panose="00000400000000000000" pitchFamily="2" charset="-78"/>
            </a:endParaRPr>
          </a:p>
        </p:txBody>
      </p:sp>
      <p:pic>
        <p:nvPicPr>
          <p:cNvPr id="5" name="Picture 4" descr="D:\fipro\result\pasivecontroll\case1\NES1.png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9687"/>
            <a:ext cx="8001000" cy="44614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7480017" y="5481145"/>
            <a:ext cx="1041965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sz="2400" dirty="0">
                <a:solidFill>
                  <a:prstClr val="black"/>
                </a:solidFill>
                <a:cs typeface="Nazanin" panose="00000400000000000000" pitchFamily="2" charset="-78"/>
              </a:rPr>
              <a:t>نمودار </a:t>
            </a:r>
            <a:r>
              <a:rPr lang="fa-IR" sz="2400" dirty="0" smtClean="0">
                <a:solidFill>
                  <a:prstClr val="black"/>
                </a:solidFill>
                <a:cs typeface="Nazanin" panose="00000400000000000000" pitchFamily="2" charset="-78"/>
              </a:rPr>
              <a:t>(1)</a:t>
            </a:r>
            <a:endParaRPr lang="en-US" sz="2400" dirty="0">
              <a:solidFill>
                <a:prstClr val="black"/>
              </a:solidFill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995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fa-IR" sz="2800" b="0" dirty="0">
                <a:solidFill>
                  <a:srgbClr val="C00000"/>
                </a:solidFill>
                <a:cs typeface="Nazanin" panose="00000400000000000000" pitchFamily="2" charset="-78"/>
              </a:rPr>
              <a:t>پاسخ سیستم با کنترل کننده </a:t>
            </a:r>
            <a:r>
              <a:rPr lang="en-US" sz="28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PID</a:t>
            </a:r>
            <a:r>
              <a:rPr lang="fa-IR" sz="2800" b="0" dirty="0">
                <a:solidFill>
                  <a:srgbClr val="C00000"/>
                </a:solidFill>
                <a:cs typeface="Nazanin" panose="00000400000000000000" pitchFamily="2" charset="-78"/>
              </a:rPr>
              <a:t> با فیلتر ضریب مشتق در حالت سوم</a:t>
            </a:r>
            <a:endParaRPr lang="en-US" sz="2800" b="0" dirty="0">
              <a:solidFill>
                <a:srgbClr val="C00000"/>
              </a:solidFill>
              <a:cs typeface="Nazanin" panose="00000400000000000000" pitchFamily="2" charset="-78"/>
            </a:endParaRPr>
          </a:p>
        </p:txBody>
      </p:sp>
      <p:pic>
        <p:nvPicPr>
          <p:cNvPr id="5" name="Picture 4" descr="D:\fipro\result\activecontroller\case3\PID3.png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7986125" cy="3617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7467600" y="5247740"/>
            <a:ext cx="1041965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sz="2400" dirty="0">
                <a:solidFill>
                  <a:prstClr val="black"/>
                </a:solidFill>
                <a:cs typeface="Nazanin" panose="00000400000000000000" pitchFamily="2" charset="-78"/>
              </a:rPr>
              <a:t>نمودار (2)</a:t>
            </a:r>
            <a:endParaRPr lang="en-US" sz="2400" dirty="0">
              <a:solidFill>
                <a:prstClr val="black"/>
              </a:solidFill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20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81774" cy="440208"/>
          </a:xfrm>
        </p:spPr>
        <p:txBody>
          <a:bodyPr>
            <a:noAutofit/>
          </a:bodyPr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fa-IR" sz="2800" b="0" dirty="0">
                <a:solidFill>
                  <a:srgbClr val="C00000"/>
                </a:solidFill>
                <a:cs typeface="Nazanin" panose="00000400000000000000" pitchFamily="2" charset="-78"/>
              </a:rPr>
              <a:t>سیستم با کنترل کننده </a:t>
            </a:r>
            <a:r>
              <a:rPr lang="en-US" sz="28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LQR</a:t>
            </a:r>
            <a:r>
              <a:rPr lang="fa-IR" sz="2800" b="0" dirty="0">
                <a:solidFill>
                  <a:srgbClr val="C00000"/>
                </a:solidFill>
                <a:cs typeface="Nazanin" panose="00000400000000000000" pitchFamily="2" charset="-78"/>
              </a:rPr>
              <a:t> </a:t>
            </a:r>
            <a:r>
              <a:rPr lang="en-US" sz="2800" b="0" dirty="0">
                <a:solidFill>
                  <a:srgbClr val="C00000"/>
                </a:solidFill>
                <a:cs typeface="Nazanin" panose="00000400000000000000" pitchFamily="2" charset="-78"/>
              </a:rPr>
              <a:t> </a:t>
            </a:r>
            <a:r>
              <a:rPr lang="fa-IR" sz="2800" b="0" dirty="0">
                <a:solidFill>
                  <a:srgbClr val="C00000"/>
                </a:solidFill>
                <a:cs typeface="Nazanin" panose="00000400000000000000" pitchFamily="2" charset="-78"/>
              </a:rPr>
              <a:t>با مشاهده گر کامل مرتبه در حالت اول </a:t>
            </a:r>
            <a:endParaRPr lang="en-US" sz="2800" b="0" dirty="0">
              <a:solidFill>
                <a:srgbClr val="C00000"/>
              </a:solidFill>
              <a:cs typeface="Nazanin" panose="00000400000000000000" pitchFamily="2" charset="-78"/>
            </a:endParaRPr>
          </a:p>
        </p:txBody>
      </p:sp>
      <p:pic>
        <p:nvPicPr>
          <p:cNvPr id="5" name="Picture 4" descr="D:\fipro\result\activecontroller\case1\LQR.png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129" y="1447800"/>
            <a:ext cx="7823915" cy="360465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7467600" y="5247740"/>
            <a:ext cx="1041965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sz="2400" dirty="0">
                <a:solidFill>
                  <a:prstClr val="black"/>
                </a:solidFill>
                <a:cs typeface="Nazanin" panose="00000400000000000000" pitchFamily="2" charset="-78"/>
              </a:rPr>
              <a:t>نمودار </a:t>
            </a:r>
            <a:r>
              <a:rPr lang="fa-IR" sz="2400" dirty="0" smtClean="0">
                <a:solidFill>
                  <a:prstClr val="black"/>
                </a:solidFill>
                <a:cs typeface="Nazanin" panose="00000400000000000000" pitchFamily="2" charset="-78"/>
              </a:rPr>
              <a:t>(3)</a:t>
            </a:r>
            <a:endParaRPr lang="en-US" sz="2400" dirty="0">
              <a:solidFill>
                <a:prstClr val="black"/>
              </a:solidFill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55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2286000" y="228600"/>
            <a:ext cx="6683765" cy="960668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28625" indent="-428625" algn="r" rtl="1">
              <a:buFont typeface="Wingdings" panose="05000000000000000000" pitchFamily="2" charset="2"/>
              <a:buChar char="v"/>
            </a:pPr>
            <a:r>
              <a:rPr lang="fa-IR" b="0" dirty="0" smtClean="0">
                <a:solidFill>
                  <a:srgbClr val="C00000"/>
                </a:solidFill>
                <a:cs typeface="Nazanin" panose="00000400000000000000" pitchFamily="2" charset="-78"/>
              </a:rPr>
              <a:t>آنچه در این پروژه خواهید آموخت</a:t>
            </a:r>
            <a:r>
              <a:rPr lang="fa-IR" dirty="0" smtClean="0">
                <a:solidFill>
                  <a:srgbClr val="C00000"/>
                </a:solidFill>
                <a:cs typeface="Nazanin" panose="00000400000000000000" pitchFamily="2" charset="-78"/>
              </a:rPr>
              <a:t>:</a:t>
            </a:r>
            <a:endParaRPr lang="en-US" dirty="0">
              <a:solidFill>
                <a:srgbClr val="C00000"/>
              </a:solidFill>
              <a:cs typeface="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32456" y="1752600"/>
            <a:ext cx="8037309" cy="429295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85763" indent="-385763"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Nazanin" panose="00000400000000000000" pitchFamily="2" charset="-78"/>
              </a:rPr>
              <a:t>آنالیز و محاسبه ی ارتعاشات آزاد تیر رایلی با استفاده از روابط المان محدود    </a:t>
            </a:r>
            <a:endParaRPr lang="en-US" sz="2400" dirty="0">
              <a:cs typeface="Nazanin" panose="000004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20798" y="2423255"/>
            <a:ext cx="8989241" cy="429295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85763" indent="-385763"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Nazanin" panose="00000400000000000000" pitchFamily="2" charset="-78"/>
              </a:rPr>
              <a:t> محاسبه ی فرکانس طبیعی و شکل مد های باله ی ماهواره دارای مواد پیزوالکتریک   </a:t>
            </a:r>
            <a:endParaRPr lang="en-US" sz="2400" dirty="0">
              <a:cs typeface="Nazanin" panose="00000400000000000000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9476" y="3093910"/>
            <a:ext cx="8989241" cy="429295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85763" indent="-385763"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Nazanin" panose="00000400000000000000" pitchFamily="2" charset="-78"/>
              </a:rPr>
              <a:t>محاسبه ی ماتریس های فضای حالت سیستم به منظور استفاده از کنترل کننده ها     </a:t>
            </a:r>
            <a:endParaRPr lang="en-US" sz="2400" dirty="0">
              <a:cs typeface="Nazanin" panose="00000400000000000000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20799" y="3795272"/>
            <a:ext cx="8989241" cy="429295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85763" indent="-385763"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Nazanin" panose="00000400000000000000" pitchFamily="2" charset="-78"/>
              </a:rPr>
              <a:t> شبیه سازی کنترل کننده های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LQR</a:t>
            </a:r>
            <a:r>
              <a:rPr lang="fa-IR" sz="2400" dirty="0">
                <a:cs typeface="Nazanin" panose="00000400000000000000" pitchFamily="2" charset="-78"/>
              </a:rPr>
              <a:t> و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PID</a:t>
            </a:r>
            <a:r>
              <a:rPr lang="fa-IR" sz="2400" dirty="0">
                <a:cs typeface="Nazanin" panose="00000400000000000000" pitchFamily="2" charset="-78"/>
              </a:rPr>
              <a:t> و چاه غیر خطی انرژی در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Simulink</a:t>
            </a:r>
          </a:p>
        </p:txBody>
      </p:sp>
    </p:spTree>
    <p:extLst>
      <p:ext uri="{BB962C8B-B14F-4D97-AF65-F5344CB8AC3E}">
        <p14:creationId xmlns:p14="http://schemas.microsoft.com/office/powerpoint/2010/main" val="116996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2286000" y="152400"/>
            <a:ext cx="6683765" cy="960668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28625" indent="-428625" algn="r" rtl="1"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rgbClr val="C00000"/>
                </a:solidFill>
                <a:cs typeface="Nazanin" panose="00000400000000000000" pitchFamily="2" charset="-78"/>
              </a:rPr>
              <a:t>نکات و الزامات</a:t>
            </a:r>
            <a:endParaRPr lang="en-US" dirty="0">
              <a:solidFill>
                <a:srgbClr val="C00000"/>
              </a:solidFill>
              <a:cs typeface="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32456" y="1295400"/>
            <a:ext cx="8037309" cy="429295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85763" indent="-385763"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Nazanin" panose="00000400000000000000" pitchFamily="2" charset="-78"/>
              </a:rPr>
              <a:t>  </a:t>
            </a:r>
            <a:r>
              <a:rPr lang="fa-IR" sz="2800" dirty="0">
                <a:cs typeface="Nazanin" panose="00000400000000000000" pitchFamily="2" charset="-78"/>
              </a:rPr>
              <a:t>در نظر گرفتن ارتعاشات خطی برای برای تیر رایلی  </a:t>
            </a:r>
            <a:endParaRPr lang="en-US" sz="2800" dirty="0">
              <a:cs typeface="Nazanin" panose="000004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32456" y="2133600"/>
            <a:ext cx="8037309" cy="429295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85763" indent="-385763"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Nazanin" panose="00000400000000000000" pitchFamily="2" charset="-78"/>
              </a:rPr>
              <a:t>  در نظر گرفتن ارتعاشات غیر مستقل برای قطعات پیزوالکتریک </a:t>
            </a:r>
            <a:endParaRPr lang="en-US" sz="2400" dirty="0">
              <a:cs typeface="Nazanin" panose="00000400000000000000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32455" y="2959100"/>
            <a:ext cx="8037309" cy="429295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85763" indent="-385763"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Nazanin" panose="00000400000000000000" pitchFamily="2" charset="-78"/>
              </a:rPr>
              <a:t>   در نظر گرفتن آرایش های مختلف مواد پیزوالکتریک به عنوان سنسور و محرک  </a:t>
            </a:r>
            <a:endParaRPr lang="en-US" sz="2400" dirty="0">
              <a:cs typeface="Nazanin" panose="00000400000000000000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49013" y="3657600"/>
            <a:ext cx="8620751" cy="429295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85763" indent="-385763" algn="r" rtl="1">
              <a:buFont typeface="Wingdings" panose="05000000000000000000" pitchFamily="2" charset="2"/>
              <a:buChar char="ü"/>
            </a:pPr>
            <a:r>
              <a:rPr lang="fa-IR" sz="2400" dirty="0">
                <a:cs typeface="Nazanin" panose="00000400000000000000" pitchFamily="2" charset="-78"/>
              </a:rPr>
              <a:t> استفاده از نرم افزار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fa-IR" sz="2400" dirty="0">
                <a:cs typeface="Nazanin" panose="00000400000000000000" pitchFamily="2" charset="-78"/>
              </a:rPr>
              <a:t> و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Simulink</a:t>
            </a:r>
            <a:r>
              <a:rPr lang="fa-IR" sz="2400" dirty="0">
                <a:cs typeface="Nazanin" panose="00000400000000000000" pitchFamily="2" charset="-78"/>
              </a:rPr>
              <a:t> جهت شبیه سازی عملکرد کنترلر ها</a:t>
            </a:r>
            <a:endParaRPr lang="en-US" sz="2400" dirty="0"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457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0" y="274638"/>
            <a:ext cx="6683765" cy="66085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dirty="0">
                <a:solidFill>
                  <a:srgbClr val="C00000"/>
                </a:solidFill>
                <a:cs typeface="B Nazanin" panose="00000400000000000000" pitchFamily="2" charset="-78"/>
              </a:rPr>
              <a:t>شرح مختصر پروژه </a:t>
            </a:r>
            <a:endParaRPr lang="en-US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118050"/>
            <a:ext cx="7573382" cy="4483197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Low" rtl="1">
              <a:lnSpc>
                <a:spcPct val="150000"/>
              </a:lnSpc>
            </a:pPr>
            <a:r>
              <a:rPr lang="fa-IR" sz="3000" dirty="0" smtClean="0">
                <a:cs typeface="B Nazanin" panose="00000400000000000000" pitchFamily="2" charset="-78"/>
              </a:rPr>
              <a:t>در این پروژه باله ی ماهواره سبک وزن به صورت یک تیر رایلی یک سر گیردار با انتهای آزاد مدل سازی شده است.</a:t>
            </a:r>
            <a:br>
              <a:rPr lang="fa-IR" sz="3000" dirty="0" smtClean="0">
                <a:cs typeface="B Nazanin" panose="00000400000000000000" pitchFamily="2" charset="-78"/>
              </a:rPr>
            </a:br>
            <a:r>
              <a:rPr lang="fa-IR" sz="3000" dirty="0" smtClean="0">
                <a:cs typeface="B Nazanin" panose="00000400000000000000" pitchFamily="2" charset="-78"/>
              </a:rPr>
              <a:t> با استفاده از کنترل کننده های فعال و غیر فعال میزان پاسخ سیستم به بار ضربه ای آزمون کاهش داده شده است. عملکرد این کنترل کننده ها در حالت های مختلف با یکدیگر مقایسه شده است. </a:t>
            </a:r>
            <a:endParaRPr lang="en-US" sz="3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478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5381" y="254299"/>
            <a:ext cx="8229600" cy="658291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>
                <a:cs typeface="B Titr" panose="00000700000000000000" pitchFamily="2" charset="-78"/>
              </a:rPr>
              <a:t> </a:t>
            </a:r>
            <a:endParaRPr lang="en-US" sz="2400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838200" y="307714"/>
            <a:ext cx="8106781" cy="960668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28625" indent="-428625" algn="r" rtl="1">
              <a:buFont typeface="Wingdings" panose="05000000000000000000" pitchFamily="2" charset="2"/>
              <a:buChar char="v"/>
            </a:pPr>
            <a:r>
              <a:rPr lang="fa-IR" b="0" dirty="0" smtClean="0">
                <a:solidFill>
                  <a:srgbClr val="C00000"/>
                </a:solidFill>
                <a:cs typeface="Nazanin" panose="00000400000000000000" pitchFamily="2" charset="-78"/>
              </a:rPr>
              <a:t>معادله ارتعاشی تیر رایلی دارای چاه انرژی غیر خطی </a:t>
            </a:r>
            <a:endParaRPr lang="en-US" b="0" dirty="0">
              <a:solidFill>
                <a:srgbClr val="C00000"/>
              </a:solidFill>
              <a:cs typeface="Nazanin" panose="00000400000000000000" pitchFamily="2" charset="-78"/>
            </a:endParaRPr>
          </a:p>
        </p:txBody>
      </p:sp>
      <p:pic>
        <p:nvPicPr>
          <p:cNvPr id="5" name="Content Placeholder 4" descr="D:\پایان نامه\فصل چهارم\figur\FIgur1.JPG"/>
          <p:cNvPicPr>
            <a:picLocks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81" y="1918750"/>
            <a:ext cx="6562887" cy="170613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7461864" y="3173994"/>
            <a:ext cx="1126901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2700" dirty="0">
                <a:cs typeface="Nazanin" panose="00000400000000000000" pitchFamily="2" charset="-78"/>
              </a:rPr>
              <a:t>شکل (1)</a:t>
            </a:r>
            <a:endParaRPr lang="en-US" sz="2700" dirty="0">
              <a:cs typeface="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2400" y="3622607"/>
                <a:ext cx="8173556" cy="19399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𝐸𝐼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𝐼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𝑁𝐸𝑆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  <m:d>
                                        <m:d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𝑠𝑖𝑛𝑘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𝑁𝐸𝑆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𝑁𝐸𝑆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̇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𝑠𝑖𝑛𝑘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𝑁𝐸𝑆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𝐷𝑖𝑟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𝑠𝑖𝑛𝑘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622607"/>
                <a:ext cx="8173556" cy="19399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94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marL="428625" indent="-428625" algn="r" rtl="1">
              <a:buFont typeface="Wingdings" panose="05000000000000000000" pitchFamily="2" charset="2"/>
              <a:buChar char="v"/>
            </a:pPr>
            <a:r>
              <a:rPr lang="fa-IR" sz="3600" b="0" cap="all" dirty="0">
                <a:ln w="3175" cmpd="sng">
                  <a:noFill/>
                </a:ln>
                <a:solidFill>
                  <a:srgbClr val="C00000"/>
                </a:solidFill>
                <a:effectLst/>
                <a:cs typeface="Nazanin" panose="00000400000000000000" pitchFamily="2" charset="-78"/>
              </a:rPr>
              <a:t>کنترل کننده ی </a:t>
            </a:r>
            <a:r>
              <a:rPr lang="en-US" sz="3600" b="0" cap="all" dirty="0">
                <a:ln w="3175" cmpd="sng">
                  <a:noFill/>
                </a:ln>
                <a:solidFill>
                  <a:srgbClr val="C00000"/>
                </a:solidFill>
                <a:effectLst/>
                <a:cs typeface="Nazanin" panose="00000400000000000000" pitchFamily="2" charset="-78"/>
              </a:rPr>
              <a:t>PID</a:t>
            </a:r>
            <a:r>
              <a:rPr lang="fa-IR" sz="3600" b="0" cap="all" dirty="0">
                <a:ln w="3175" cmpd="sng">
                  <a:noFill/>
                </a:ln>
                <a:solidFill>
                  <a:srgbClr val="C00000"/>
                </a:solidFill>
                <a:effectLst/>
                <a:cs typeface="Nazanin" panose="00000400000000000000" pitchFamily="2" charset="-78"/>
              </a:rPr>
              <a:t> با فیلتر ضریب مشتق </a:t>
            </a:r>
            <a:endParaRPr lang="en-US" sz="3600" b="0" cap="all" dirty="0">
              <a:ln w="3175" cmpd="sng">
                <a:noFill/>
              </a:ln>
              <a:solidFill>
                <a:srgbClr val="C00000"/>
              </a:solidFill>
              <a:effectLst/>
              <a:cs typeface="Nazanin" panose="00000400000000000000" pitchFamily="2" charset="-78"/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30257"/>
            <a:ext cx="5810250" cy="3705225"/>
          </a:xfrm>
          <a:prstGeom prst="rect">
            <a:avLst/>
          </a:prstGeom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6953250" y="4419600"/>
            <a:ext cx="1175198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2700" dirty="0">
                <a:cs typeface="Nazanin" panose="00000400000000000000" pitchFamily="2" charset="-78"/>
              </a:rPr>
              <a:t>شکل (2)</a:t>
            </a:r>
            <a:endParaRPr lang="en-US" sz="2700" dirty="0">
              <a:cs typeface="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43000" y="5120697"/>
                <a:ext cx="5294655" cy="874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  <m:r>
                        <a:rPr lang="en-US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𝐼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24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𝑁𝑠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2400">
                          <a:latin typeface="Cambria Math" panose="02040503050406030204" pitchFamily="18" charset="0"/>
                        </a:rPr>
                        <m:t>        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120697"/>
                <a:ext cx="5294655" cy="8745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081493" y="5304080"/>
            <a:ext cx="60530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700" dirty="0">
                <a:cs typeface="Nazanin" panose="00000400000000000000" pitchFamily="2" charset="-78"/>
              </a:rPr>
              <a:t>(2)</a:t>
            </a:r>
            <a:endParaRPr lang="en-US" sz="2700" dirty="0"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932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28625" indent="-428625" algn="r" rtl="1">
              <a:buFont typeface="Wingdings" panose="05000000000000000000" pitchFamily="2" charset="2"/>
              <a:buChar char="v"/>
            </a:pPr>
            <a:r>
              <a:rPr lang="fa-IR" sz="2800" b="0" dirty="0" smtClean="0">
                <a:solidFill>
                  <a:srgbClr val="C00000"/>
                </a:solidFill>
                <a:cs typeface="Nazanin" panose="00000400000000000000" pitchFamily="2" charset="-78"/>
              </a:rPr>
              <a:t>دیاگرام کنترل کننده ی </a:t>
            </a:r>
            <a:r>
              <a:rPr lang="en-US" sz="28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LQR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3000" y="1295400"/>
            <a:ext cx="6315815" cy="4577793"/>
          </a:xfrm>
          <a:prstGeom prst="rect">
            <a:avLst/>
          </a:prstGeom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7547624" y="5166838"/>
            <a:ext cx="1397358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2700" dirty="0">
                <a:cs typeface="Nazanin" panose="00000400000000000000" pitchFamily="2" charset="-78"/>
              </a:rPr>
              <a:t>شکل (3)</a:t>
            </a:r>
            <a:endParaRPr lang="en-US" sz="2700" dirty="0"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860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68317" y="252484"/>
            <a:ext cx="6683765" cy="66085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dirty="0">
                <a:solidFill>
                  <a:srgbClr val="C00000"/>
                </a:solidFill>
                <a:cs typeface="B Nazanin" panose="00000400000000000000" pitchFamily="2" charset="-78"/>
              </a:rPr>
              <a:t>نتایج و نمودار ها</a:t>
            </a:r>
            <a:endParaRPr lang="en-US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89450"/>
            <a:ext cx="6858001" cy="889627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fa-IR" sz="3200" dirty="0">
                <a:solidFill>
                  <a:srgbClr val="C00000"/>
                </a:solidFill>
                <a:cs typeface="Nazanin" panose="00000400000000000000" pitchFamily="2" charset="-78"/>
              </a:rPr>
              <a:t>خواص و ابعاد در نظر گرفته شده برای تیر   </a:t>
            </a:r>
            <a:endParaRPr lang="en-US" sz="3200" dirty="0">
              <a:solidFill>
                <a:srgbClr val="C00000"/>
              </a:solidFill>
              <a:cs typeface="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53181094"/>
                  </p:ext>
                </p:extLst>
              </p:nvPr>
            </p:nvGraphicFramePr>
            <p:xfrm>
              <a:off x="762000" y="2971800"/>
              <a:ext cx="6755642" cy="1948500"/>
            </p:xfrm>
            <a:graphic>
              <a:graphicData uri="http://schemas.openxmlformats.org/drawingml/2006/table">
                <a:tbl>
                  <a:tblPr rtl="1" firstRow="1" firstCol="1" bandRow="1">
                    <a:tableStyleId>{3B4B98B0-60AC-42C2-AFA5-B58CD77FA1E5}</a:tableStyleId>
                  </a:tblPr>
                  <a:tblGrid>
                    <a:gridCol w="1293326"/>
                    <a:gridCol w="1105469"/>
                    <a:gridCol w="1040441"/>
                    <a:gridCol w="1186031"/>
                    <a:gridCol w="2130375"/>
                  </a:tblGrid>
                  <a:tr h="1308585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4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ضخامت تیر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4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𝑚𝑚</m:t>
                                  </m:r>
                                </m:e>
                              </m:d>
                            </m:oMath>
                          </a14:m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4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طول تیر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4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d>
                            </m:oMath>
                          </a14:m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4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عرض تیر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4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d>
                            </m:oMath>
                          </a14:m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4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چگالی تیر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4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n-US" sz="24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𝑘𝑔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sz="2400" b="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oMath>
                          </a14:m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4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مدول الاستیسیته تیر</a:t>
                          </a:r>
                          <a:r>
                            <a:rPr lang="fa-IR" sz="2400" b="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4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𝐺𝑝𝑎</m:t>
                                  </m:r>
                                </m:e>
                              </m:d>
                            </m:oMath>
                          </a14:m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</a:tr>
                  <a:tr h="639915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0.05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0.4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0.05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2710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71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53181094"/>
                  </p:ext>
                </p:extLst>
              </p:nvPr>
            </p:nvGraphicFramePr>
            <p:xfrm>
              <a:off x="762000" y="2971800"/>
              <a:ext cx="6755642" cy="1948500"/>
            </p:xfrm>
            <a:graphic>
              <a:graphicData uri="http://schemas.openxmlformats.org/drawingml/2006/table">
                <a:tbl>
                  <a:tblPr rtl="1" firstRow="1" firstCol="1" bandRow="1">
                    <a:tableStyleId>{3B4B98B0-60AC-42C2-AFA5-B58CD77FA1E5}</a:tableStyleId>
                  </a:tblPr>
                  <a:tblGrid>
                    <a:gridCol w="1293326"/>
                    <a:gridCol w="1105469"/>
                    <a:gridCol w="1040441"/>
                    <a:gridCol w="1186031"/>
                    <a:gridCol w="2130375"/>
                  </a:tblGrid>
                  <a:tr h="13085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3"/>
                          <a:stretch>
                            <a:fillRect t="-17130" r="-423585" b="-490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3"/>
                          <a:stretch>
                            <a:fillRect l="-116484" t="-17130" r="-393407" b="-490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3"/>
                          <a:stretch>
                            <a:fillRect l="-230409" t="-17130" r="-318713" b="-490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3"/>
                          <a:stretch>
                            <a:fillRect l="-291237" t="-17130" r="-180928" b="-490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3"/>
                          <a:stretch>
                            <a:fillRect l="-216857" t="-17130" r="-286" b="-49074"/>
                          </a:stretch>
                        </a:blipFill>
                      </a:tcPr>
                    </a:tc>
                  </a:tr>
                  <a:tr h="639915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0.05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0.4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0.05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2710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71</a:t>
                          </a:r>
                          <a:endParaRPr lang="en-US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itle 3"/>
          <p:cNvSpPr txBox="1">
            <a:spLocks/>
          </p:cNvSpPr>
          <p:nvPr/>
        </p:nvSpPr>
        <p:spPr>
          <a:xfrm>
            <a:off x="6705600" y="2215620"/>
            <a:ext cx="1764406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2700" dirty="0">
                <a:cs typeface="Nazanin" panose="00000400000000000000" pitchFamily="2" charset="-78"/>
              </a:rPr>
              <a:t>جدول (1)</a:t>
            </a:r>
            <a:endParaRPr lang="en-US" sz="2700" dirty="0"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7554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329125" cy="1322972"/>
          </a:xfrm>
        </p:spPr>
        <p:txBody>
          <a:bodyPr>
            <a:normAutofit fontScale="90000"/>
          </a:bodyPr>
          <a:lstStyle/>
          <a:p>
            <a:pPr marL="428625" indent="-428625" algn="r" rtl="1">
              <a:buFont typeface="Wingdings" panose="05000000000000000000" pitchFamily="2" charset="2"/>
              <a:buChar char="v"/>
            </a:pPr>
            <a:r>
              <a:rPr lang="fa-IR" b="0" dirty="0" smtClean="0">
                <a:solidFill>
                  <a:srgbClr val="C00000"/>
                </a:solidFill>
                <a:cs typeface="Nazanin" panose="00000400000000000000" pitchFamily="2" charset="-78"/>
              </a:rPr>
              <a:t>مقایسه ی عملکرد کنترل کننده ها در میزان کاهش پاسخ سیستم</a:t>
            </a:r>
            <a:endParaRPr lang="en-US" b="0" dirty="0">
              <a:solidFill>
                <a:srgbClr val="C00000"/>
              </a:solidFill>
              <a:cs typeface="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0553482"/>
                  </p:ext>
                </p:extLst>
              </p:nvPr>
            </p:nvGraphicFramePr>
            <p:xfrm>
              <a:off x="533400" y="2895600"/>
              <a:ext cx="7901794" cy="2468875"/>
            </p:xfrm>
            <a:graphic>
              <a:graphicData uri="http://schemas.openxmlformats.org/drawingml/2006/table">
                <a:tbl>
                  <a:tblPr rtl="1" firstRow="1" firstCol="1" bandRow="1">
                    <a:tableStyleId>{3B4B98B0-60AC-42C2-AFA5-B58CD77FA1E5}</a:tableStyleId>
                  </a:tblPr>
                  <a:tblGrid>
                    <a:gridCol w="1652320"/>
                    <a:gridCol w="1603420"/>
                    <a:gridCol w="1815921"/>
                    <a:gridCol w="1091485"/>
                    <a:gridCol w="1738648"/>
                  </a:tblGrid>
                  <a:tr h="812863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چاه غیر خطی نوع دوم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چاه غیر خطی نوع دوم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1" dirty="0">
                              <a:solidFill>
                                <a:schemeClr val="tx1"/>
                              </a:solidFill>
                              <a:effectLst/>
                              <a:cs typeface="B Nazanin" panose="00000400000000000000" pitchFamily="2" charset="-78"/>
                            </a:rPr>
                            <a:t>چاه غیر خطی نوع اول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سیستم اصلی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 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</a:tr>
                  <a:tr h="812863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2.99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6.4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2.71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24.34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زمان نشست</a:t>
                          </a: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1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</m:d>
                            </m:oMath>
                          </a14:m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</a:tr>
                  <a:tr h="843149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25.8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52.42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24.8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0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کاهش دامنه پاسخ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1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%</m:t>
                                  </m:r>
                                </m:e>
                              </m:d>
                            </m:oMath>
                          </a14:m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0553482"/>
                  </p:ext>
                </p:extLst>
              </p:nvPr>
            </p:nvGraphicFramePr>
            <p:xfrm>
              <a:off x="533400" y="2895600"/>
              <a:ext cx="7901794" cy="2468875"/>
            </p:xfrm>
            <a:graphic>
              <a:graphicData uri="http://schemas.openxmlformats.org/drawingml/2006/table">
                <a:tbl>
                  <a:tblPr rtl="1" firstRow="1" firstCol="1" bandRow="1">
                    <a:tableStyleId>{3B4B98B0-60AC-42C2-AFA5-B58CD77FA1E5}</a:tableStyleId>
                  </a:tblPr>
                  <a:tblGrid>
                    <a:gridCol w="1652320"/>
                    <a:gridCol w="1603420"/>
                    <a:gridCol w="1815921"/>
                    <a:gridCol w="1091485"/>
                    <a:gridCol w="1738648"/>
                  </a:tblGrid>
                  <a:tr h="812863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چاه غیر خطی نوع دوم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چاه غیر خطی نوع دوم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1" dirty="0">
                              <a:solidFill>
                                <a:schemeClr val="tx1"/>
                              </a:solidFill>
                              <a:effectLst/>
                              <a:cs typeface="B Nazanin" panose="00000400000000000000" pitchFamily="2" charset="-78"/>
                            </a:rPr>
                            <a:t>چاه غیر خطی نوع اول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سیستم اصلی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 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</a:tr>
                  <a:tr h="812863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2.99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6.4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2.71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24.34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2"/>
                          <a:stretch>
                            <a:fillRect l="-355088" t="-110448" r="-351" b="-104478"/>
                          </a:stretch>
                        </a:blipFill>
                      </a:tcPr>
                    </a:tc>
                  </a:tr>
                  <a:tr h="843149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25.8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52.42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24.8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0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2"/>
                          <a:stretch>
                            <a:fillRect l="-355088" t="-204348" r="-351" b="-144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itle 3"/>
          <p:cNvSpPr txBox="1">
            <a:spLocks/>
          </p:cNvSpPr>
          <p:nvPr/>
        </p:nvSpPr>
        <p:spPr>
          <a:xfrm>
            <a:off x="6705600" y="2215620"/>
            <a:ext cx="1764406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2700" dirty="0">
                <a:cs typeface="Nazanin" panose="00000400000000000000" pitchFamily="2" charset="-78"/>
              </a:rPr>
              <a:t>جدول </a:t>
            </a:r>
            <a:r>
              <a:rPr lang="fa-IR" sz="2700" dirty="0" smtClean="0">
                <a:cs typeface="Nazanin" panose="00000400000000000000" pitchFamily="2" charset="-78"/>
              </a:rPr>
              <a:t>(2)</a:t>
            </a:r>
            <a:endParaRPr lang="en-US" sz="2700" dirty="0"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418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6965651" cy="667602"/>
          </a:xfrm>
        </p:spPr>
        <p:txBody>
          <a:bodyPr>
            <a:normAutofit/>
          </a:bodyPr>
          <a:lstStyle/>
          <a:p>
            <a:pPr marL="428625" indent="-428625" algn="r" rtl="1">
              <a:buFont typeface="Wingdings" panose="05000000000000000000" pitchFamily="2" charset="2"/>
              <a:buChar char="v"/>
            </a:pPr>
            <a:r>
              <a:rPr lang="fa-IR" sz="3000" b="0" dirty="0">
                <a:solidFill>
                  <a:srgbClr val="C00000"/>
                </a:solidFill>
                <a:cs typeface="Nazanin" panose="00000400000000000000" pitchFamily="2" charset="-78"/>
              </a:rPr>
              <a:t>مقایسه ی عملکرد کنترل کننده ها ی </a:t>
            </a:r>
            <a:r>
              <a:rPr lang="en-US" sz="31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PID</a:t>
            </a:r>
            <a:endParaRPr lang="en-US" sz="3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7348652"/>
                  </p:ext>
                </p:extLst>
              </p:nvPr>
            </p:nvGraphicFramePr>
            <p:xfrm>
              <a:off x="990600" y="2743200"/>
              <a:ext cx="7608887" cy="2416694"/>
            </p:xfrm>
            <a:graphic>
              <a:graphicData uri="http://schemas.openxmlformats.org/drawingml/2006/table">
                <a:tbl>
                  <a:tblPr rtl="1" firstRow="1" firstCol="1" bandRow="1">
                    <a:tableStyleId>{3B4B98B0-60AC-42C2-AFA5-B58CD77FA1E5}</a:tableStyleId>
                  </a:tblPr>
                  <a:tblGrid>
                    <a:gridCol w="1262822"/>
                    <a:gridCol w="1535806"/>
                    <a:gridCol w="1526146"/>
                    <a:gridCol w="1458533"/>
                    <a:gridCol w="1825580"/>
                  </a:tblGrid>
                  <a:tr h="488531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چهارم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1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سوم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دوم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اول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</a:tr>
                  <a:tr h="975922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1.5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0.53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2.92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2.17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زمان نشست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1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</m:d>
                            </m:oMath>
                          </a14:m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</a:tr>
                  <a:tr h="952241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</a:rPr>
                            <a:t>45.14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50.1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12.2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16.4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کاهش دامنه پاسخ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1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%</m:t>
                                  </m:r>
                                </m:e>
                              </m:d>
                            </m:oMath>
                          </a14:m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7348652"/>
                  </p:ext>
                </p:extLst>
              </p:nvPr>
            </p:nvGraphicFramePr>
            <p:xfrm>
              <a:off x="990600" y="2743200"/>
              <a:ext cx="7608887" cy="2416694"/>
            </p:xfrm>
            <a:graphic>
              <a:graphicData uri="http://schemas.openxmlformats.org/drawingml/2006/table">
                <a:tbl>
                  <a:tblPr rtl="1" firstRow="1" firstCol="1" bandRow="1">
                    <a:tableStyleId>{3B4B98B0-60AC-42C2-AFA5-B58CD77FA1E5}</a:tableStyleId>
                  </a:tblPr>
                  <a:tblGrid>
                    <a:gridCol w="1262822"/>
                    <a:gridCol w="1535806"/>
                    <a:gridCol w="1526146"/>
                    <a:gridCol w="1458533"/>
                    <a:gridCol w="1825580"/>
                  </a:tblGrid>
                  <a:tr h="488531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چهارم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1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سوم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دوم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اول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</a:tr>
                  <a:tr h="975922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1.5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0.53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2.92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2.17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2"/>
                          <a:stretch>
                            <a:fillRect l="-316333" t="-59006" r="-333" b="-97516"/>
                          </a:stretch>
                        </a:blipFill>
                      </a:tcPr>
                    </a:tc>
                  </a:tr>
                  <a:tr h="952241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</a:rPr>
                            <a:t>45.14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50.1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12.2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16.4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2"/>
                          <a:stretch>
                            <a:fillRect l="-316333" t="-164103" r="-333" b="-64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itle 3"/>
          <p:cNvSpPr txBox="1">
            <a:spLocks/>
          </p:cNvSpPr>
          <p:nvPr/>
        </p:nvSpPr>
        <p:spPr>
          <a:xfrm>
            <a:off x="6705600" y="2215620"/>
            <a:ext cx="1764406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2700" dirty="0">
                <a:cs typeface="Nazanin" panose="00000400000000000000" pitchFamily="2" charset="-78"/>
              </a:rPr>
              <a:t>جدول </a:t>
            </a:r>
            <a:r>
              <a:rPr lang="fa-IR" sz="2700" dirty="0" smtClean="0">
                <a:cs typeface="Nazanin" panose="00000400000000000000" pitchFamily="2" charset="-78"/>
              </a:rPr>
              <a:t>(3)</a:t>
            </a:r>
            <a:endParaRPr lang="en-US" sz="2700" dirty="0"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308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72663" y="381000"/>
            <a:ext cx="6971337" cy="667602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28625" indent="-428625" algn="r" rtl="1">
              <a:buFont typeface="Wingdings" panose="05000000000000000000" pitchFamily="2" charset="2"/>
              <a:buChar char="v"/>
            </a:pPr>
            <a:r>
              <a:rPr lang="fa-IR" sz="3200" dirty="0">
                <a:solidFill>
                  <a:srgbClr val="C00000"/>
                </a:solidFill>
                <a:cs typeface="Nazanin" panose="00000400000000000000" pitchFamily="2" charset="-78"/>
              </a:rPr>
              <a:t>مقایسه ی عملکرد کنترل کننده ها ی 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LQR</a:t>
            </a:r>
            <a:r>
              <a:rPr lang="fa-IR" sz="3200" dirty="0">
                <a:cs typeface="Nazanin" panose="00000400000000000000" pitchFamily="2" charset="-78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24586666"/>
                  </p:ext>
                </p:extLst>
              </p:nvPr>
            </p:nvGraphicFramePr>
            <p:xfrm>
              <a:off x="914400" y="3352800"/>
              <a:ext cx="7818608" cy="2180232"/>
            </p:xfrm>
            <a:graphic>
              <a:graphicData uri="http://schemas.openxmlformats.org/drawingml/2006/table">
                <a:tbl>
                  <a:tblPr rtl="1" firstRow="1" firstCol="1" bandRow="1">
                    <a:tableStyleId>{3B4B98B0-60AC-42C2-AFA5-B58CD77FA1E5}</a:tableStyleId>
                  </a:tblPr>
                  <a:tblGrid>
                    <a:gridCol w="1308336"/>
                    <a:gridCol w="1313645"/>
                    <a:gridCol w="1390919"/>
                    <a:gridCol w="1526147"/>
                    <a:gridCol w="2279561"/>
                  </a:tblGrid>
                  <a:tr h="436046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چهارم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سوم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دوم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1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اول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</a:tr>
                  <a:tr h="872093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0.79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0.79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0.79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0.41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زمان نشست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1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</m:d>
                            </m:oMath>
                          </a14:m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</a:tr>
                  <a:tr h="872093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</a:rPr>
                            <a:t>27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</a:rPr>
                            <a:t>40.43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</a:rPr>
                            <a:t>27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43.45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 smtClean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کاهش دامنه پاسخ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21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%</m:t>
                                  </m:r>
                                </m:e>
                              </m:d>
                            </m:oMath>
                          </a14:m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24586666"/>
                  </p:ext>
                </p:extLst>
              </p:nvPr>
            </p:nvGraphicFramePr>
            <p:xfrm>
              <a:off x="914400" y="3352800"/>
              <a:ext cx="7818608" cy="2180232"/>
            </p:xfrm>
            <a:graphic>
              <a:graphicData uri="http://schemas.openxmlformats.org/drawingml/2006/table">
                <a:tbl>
                  <a:tblPr rtl="1" firstRow="1" firstCol="1" bandRow="1">
                    <a:tableStyleId>{3B4B98B0-60AC-42C2-AFA5-B58CD77FA1E5}</a:tableStyleId>
                  </a:tblPr>
                  <a:tblGrid>
                    <a:gridCol w="1308336"/>
                    <a:gridCol w="1313645"/>
                    <a:gridCol w="1390919"/>
                    <a:gridCol w="1526147"/>
                    <a:gridCol w="2279561"/>
                  </a:tblGrid>
                  <a:tr h="436046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چهارم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سوم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دوم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1" dirty="0">
                              <a:solidFill>
                                <a:schemeClr val="tx1"/>
                              </a:solidFill>
                              <a:effectLst/>
                              <a:cs typeface="Nazanin" panose="00000400000000000000" pitchFamily="2" charset="-78"/>
                            </a:rPr>
                            <a:t>حالت اول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Nazanin" panose="00000400000000000000" pitchFamily="2" charset="-78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</a:tr>
                  <a:tr h="872093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0.79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0.79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0.79</a:t>
                          </a:r>
                          <a:endParaRPr lang="en-US" sz="21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0.41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2"/>
                          <a:stretch>
                            <a:fillRect l="-243048" t="-60839" r="-267" b="-100699"/>
                          </a:stretch>
                        </a:blipFill>
                      </a:tcPr>
                    </a:tc>
                  </a:tr>
                  <a:tr h="872093"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</a:rPr>
                            <a:t>27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</a:rPr>
                            <a:t>40.43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0">
                              <a:solidFill>
                                <a:schemeClr val="tx1"/>
                              </a:solidFill>
                              <a:effectLst/>
                            </a:rPr>
                            <a:t>27</a:t>
                          </a:r>
                          <a:endParaRPr lang="en-US" sz="2100" b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1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43.45</a:t>
                          </a:r>
                          <a:endParaRPr lang="en-US" sz="21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1435" marR="51435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0" marB="0">
                        <a:blipFill rotWithShape="0">
                          <a:blip r:embed="rId2"/>
                          <a:stretch>
                            <a:fillRect l="-243048" t="-160839" r="-267" b="-69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itle 3"/>
          <p:cNvSpPr txBox="1">
            <a:spLocks/>
          </p:cNvSpPr>
          <p:nvPr/>
        </p:nvSpPr>
        <p:spPr>
          <a:xfrm>
            <a:off x="6705600" y="2590800"/>
            <a:ext cx="1764406" cy="448613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2700" dirty="0">
                <a:cs typeface="Nazanin" panose="00000400000000000000" pitchFamily="2" charset="-78"/>
              </a:rPr>
              <a:t>جدول </a:t>
            </a:r>
            <a:r>
              <a:rPr lang="fa-IR" sz="2700" dirty="0" smtClean="0">
                <a:cs typeface="Nazanin" panose="00000400000000000000" pitchFamily="2" charset="-78"/>
              </a:rPr>
              <a:t>(4)</a:t>
            </a:r>
            <a:endParaRPr lang="en-US" sz="2700" dirty="0"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723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4131</TotalTime>
  <Words>375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Arial</vt:lpstr>
      <vt:lpstr>B Nazanin</vt:lpstr>
      <vt:lpstr>B Titr</vt:lpstr>
      <vt:lpstr>Calibri</vt:lpstr>
      <vt:lpstr>Cambria Math</vt:lpstr>
      <vt:lpstr>Lucida Sans Unicode</vt:lpstr>
      <vt:lpstr>Nazanin</vt:lpstr>
      <vt:lpstr>Times New Roman</vt:lpstr>
      <vt:lpstr>Verdana</vt:lpstr>
      <vt:lpstr>Wingdings</vt:lpstr>
      <vt:lpstr>Wingdings 2</vt:lpstr>
      <vt:lpstr>Wingdings 3</vt:lpstr>
      <vt:lpstr>Concourse</vt:lpstr>
      <vt:lpstr>            کنترل فعال و غیر فعال ارتعاشات باله ی ماهواره ی سبک وزن با استفاده از مواد پیزوالکتریک و چاه غیر خطی انرژی  محمد حسین احمدی  بهمن 96     </vt:lpstr>
      <vt:lpstr> </vt:lpstr>
      <vt:lpstr>معادله ارتعاشی تیر رایلی دارای چاه انرژی غیر خطی </vt:lpstr>
      <vt:lpstr>کنترل کننده ی PID با فیلتر ضریب مشتق </vt:lpstr>
      <vt:lpstr>دیاگرام کنترل کننده ی LQR</vt:lpstr>
      <vt:lpstr>PowerPoint Presentation</vt:lpstr>
      <vt:lpstr>مقایسه ی عملکرد کنترل کننده ها در میزان کاهش پاسخ سیستم</vt:lpstr>
      <vt:lpstr>مقایسه ی عملکرد کنترل کننده ها ی PID</vt:lpstr>
      <vt:lpstr>PowerPoint Presentation</vt:lpstr>
      <vt:lpstr>PowerPoint Presentation</vt:lpstr>
      <vt:lpstr>پاسخ سیستم با کنترل کننده PID با فیلتر ضریب مشتق در حالت سوم</vt:lpstr>
      <vt:lpstr>سیستم با کنترل کننده LQR  با مشاهده گر کامل مرتبه در حالت اول </vt:lpstr>
      <vt:lpstr>آنچه در این پروژه خواهید آموخت:</vt:lpstr>
      <vt:lpstr>نکات و الزامات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YousefKhah</dc:creator>
  <cp:lastModifiedBy>marketcode</cp:lastModifiedBy>
  <cp:revision>214</cp:revision>
  <dcterms:created xsi:type="dcterms:W3CDTF">2006-08-16T00:00:00Z</dcterms:created>
  <dcterms:modified xsi:type="dcterms:W3CDTF">2018-04-14T08:48:34Z</dcterms:modified>
</cp:coreProperties>
</file>