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366" r:id="rId2"/>
    <p:sldId id="371" r:id="rId3"/>
    <p:sldId id="372" r:id="rId4"/>
    <p:sldId id="368" r:id="rId5"/>
    <p:sldId id="355" r:id="rId6"/>
    <p:sldId id="370" r:id="rId7"/>
    <p:sldId id="373" r:id="rId8"/>
    <p:sldId id="356" r:id="rId9"/>
    <p:sldId id="357" r:id="rId10"/>
    <p:sldId id="358" r:id="rId11"/>
    <p:sldId id="359" r:id="rId12"/>
    <p:sldId id="360" r:id="rId13"/>
    <p:sldId id="361" r:id="rId14"/>
    <p:sldId id="367" r:id="rId15"/>
    <p:sldId id="362" r:id="rId16"/>
    <p:sldId id="3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0C4D-0180-40D2-A856-4ABE5A1A069E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B8DA-E986-49A0-9432-B1D2119FAF59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608-5F6B-4B63-877E-475840BA68C2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679F-5204-42F1-94E5-7F35567538DB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4C4D-0FBA-4EA7-840D-D98AE8E20134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6381-DD72-4ACD-886C-E080E4E4AD4F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902C-ABFA-4ACC-87B3-54E6B0DABEEE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14FA-93E7-482C-BBFB-C57F051F7D55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CA29ED0-9E00-4234-B909-B4C6398DC9B8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طراحی کنترل کننده برای میراسازی ارتعاشات تیر یکسرگیردار اویلر- برنولی با روش شبکه های عصبی مصنوعی 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جواد پیری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مرداد 96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01515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458200" cy="4525963"/>
          </a:xfrm>
        </p:spPr>
        <p:txBody>
          <a:bodyPr>
            <a:normAutofit/>
          </a:bodyPr>
          <a:lstStyle/>
          <a:p>
            <a:pPr lvl="0"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مشاهده گر شبیه سازی شده، نیاز به داده های آزمایشگاهی ندارد و تصمیم کنترلر در هر لحظه، از پاسخ سیستم در لحظات پیشین نتیجه می شود.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1026" name="Picture 2" descr="Cap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819" y="2455452"/>
            <a:ext cx="6168362" cy="3551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پاسخ سیستم، از تمامی کنترلرها و مشاهده گرهای کلاسیک</a:t>
            </a:r>
          </a:p>
          <a:p>
            <a:pPr marL="109728" indent="0" algn="ctr" rtl="1">
              <a:buNone/>
            </a:pP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سریع تر است</a:t>
            </a:r>
            <a:r>
              <a:rPr lang="en-US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.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371282"/>
            <a:ext cx="7272020" cy="363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20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پاسخ سیستم، از تمامی کنترلرها و مشاهده گرهای کلاسیک</a:t>
            </a:r>
          </a:p>
          <a:p>
            <a:pPr marL="109728" indent="0" algn="ctr" rtl="1">
              <a:buNone/>
            </a:pP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دقیق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تر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است</a:t>
            </a:r>
            <a:r>
              <a:rPr lang="en-US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.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514600"/>
            <a:ext cx="6985384" cy="349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643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پایداری سیستم کنترل شده قطعی است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.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68718"/>
            <a:ext cx="3309620" cy="165481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68718"/>
            <a:ext cx="3416458" cy="1708229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038005"/>
            <a:ext cx="3309620" cy="165481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048276"/>
            <a:ext cx="3416458" cy="170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03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کنترلر در مقابل ورودی های تصادفی مقاوم است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.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819400"/>
            <a:ext cx="4544695" cy="2272030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816" y="2819400"/>
            <a:ext cx="4544060" cy="227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822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تبدیل معادلات حاکم بر سیستم به مدل المان محدود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نحوه استخراج ماتریس های فضای حالت از مدل المان محدود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آنالیز مودال سیستم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محاسبه ماتریس استهلاک مودال از ماتریس های جرم و سختی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نحوه اعمال شرایط مرزی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 کنترل سیستم با استفاده از مشاهده گر خطی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7- کنترلر سیستم با استفاده از مشاهده گر عصبی دیفرانسیلی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برنامه در همه نسخه های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قابل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اجراست.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شبیه سازی کنترل سیستم در محیط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Simulink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انجام گرفته است.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با روش های المان محدود برای حل معادلات تیر</a:t>
            </a:r>
            <a:endParaRPr lang="fa-IR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شبکه های عصبی دیفرانسیلی آنلاین</a:t>
            </a:r>
            <a:endParaRPr lang="en-US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 آشنایی با زبان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و الگوریتم نویسی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SA" sz="2800" dirty="0">
                <a:cs typeface="B Titr" panose="00000700000000000000" pitchFamily="2" charset="-78"/>
              </a:rPr>
              <a:t>یکی از حوزه­های مهم در کنترل ارتعاشات </a:t>
            </a:r>
            <a:r>
              <a:rPr lang="ar-SA" sz="2800" dirty="0" smtClean="0">
                <a:cs typeface="B Titr" panose="00000700000000000000" pitchFamily="2" charset="-78"/>
              </a:rPr>
              <a:t>سازه­ها، </a:t>
            </a:r>
            <a:r>
              <a:rPr lang="ar-SA" sz="2800" dirty="0">
                <a:cs typeface="B Titr" panose="00000700000000000000" pitchFamily="2" charset="-78"/>
              </a:rPr>
              <a:t>ارتعاشات مربوط به تیرهای با میرایی کم است. تیرهای یکسرگیردار اساس تحلیل بسیاری از سازه­های مکانیکی هستند. کنترل فعال ارتعاشات این­گونه تیرها، باعث بهبود عملکرد این­گونه سازه­ها، مانند بال­های هواپیما، تیغه­های توربین و موتورهای جت است.</a:t>
            </a:r>
            <a:endParaRPr lang="en-US" sz="2800" dirty="0">
              <a:cs typeface="B Titr" panose="00000700000000000000" pitchFamily="2" charset="-78"/>
            </a:endParaRPr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2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5016692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pPr marL="0" lvl="0" indent="0" algn="r" defTabSz="457200" rtl="1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مدلسازی</a:t>
            </a:r>
            <a:r>
              <a:rPr lang="fa-IR" sz="2800" dirty="0" smtClean="0">
                <a:cs typeface="B Titr" panose="00000700000000000000" pitchFamily="2" charset="-78"/>
              </a:rPr>
              <a:t> </a:t>
            </a: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المان محدود تیر هوشمند اویلر-برنولی</a:t>
            </a:r>
          </a:p>
          <a:p>
            <a:pPr marL="0" lvl="0" indent="0" algn="r" defTabSz="457200" rtl="1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endParaRPr lang="fa-IR" sz="24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marL="285750" lvl="0" indent="-285750" algn="r" defTabSz="457200" rtl="1">
              <a:lnSpc>
                <a:spcPct val="15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Titr" panose="00000700000000000000" pitchFamily="2" charset="-78"/>
              </a:rPr>
              <a:t>استخراج معادلات تیر</a:t>
            </a:r>
            <a:endParaRPr lang="fa-IR" sz="28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marL="285750" lvl="0" indent="-285750" algn="r" defTabSz="457200" rtl="1">
              <a:lnSpc>
                <a:spcPct val="15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Titr" panose="00000700000000000000" pitchFamily="2" charset="-78"/>
              </a:rPr>
              <a:t>استخراج معادلات پیزوالکتریک</a:t>
            </a:r>
            <a:endParaRPr lang="fa-IR" dirty="0">
              <a:solidFill>
                <a:srgbClr val="FF0000"/>
              </a:solidFill>
            </a:endParaRPr>
          </a:p>
          <a:p>
            <a:pPr marL="285750" lvl="0" indent="-285750" algn="r" defTabSz="457200" rtl="1">
              <a:lnSpc>
                <a:spcPct val="15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Titr" panose="00000700000000000000" pitchFamily="2" charset="-78"/>
              </a:rPr>
              <a:t>کوپل کردن معادلات تیر و پیزوالکتریک ها</a:t>
            </a:r>
            <a:endParaRPr lang="en-US" sz="2800" dirty="0" smtClean="0">
              <a:cs typeface="B Titr" panose="00000700000000000000" pitchFamily="2" charset="-78"/>
            </a:endParaRPr>
          </a:p>
          <a:p>
            <a:pPr marL="285750" lvl="0" indent="-285750" algn="r" defTabSz="457200" rtl="1">
              <a:lnSpc>
                <a:spcPct val="15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fa-IR" sz="2800" dirty="0">
                <a:cs typeface="B Titr" panose="00000700000000000000" pitchFamily="2" charset="-78"/>
              </a:rPr>
              <a:t>ماتریس دمپینگ مودال سیستم با استفاده از روش دمپینگ مودال ریلی</a:t>
            </a:r>
          </a:p>
          <a:p>
            <a:pPr marL="285750" lvl="0" indent="-285750" algn="r" defTabSz="457200" rtl="1">
              <a:lnSpc>
                <a:spcPct val="15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Titr" panose="00000700000000000000" pitchFamily="2" charset="-78"/>
              </a:rPr>
              <a:t>معادلات فضای حالت سیستم</a:t>
            </a:r>
            <a:endParaRPr lang="fa-IR" sz="28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marL="0" lvl="0" indent="0" algn="r" defTabSz="457200" rtl="1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endParaRPr lang="fa-IR" sz="2800" dirty="0" smtClean="0">
              <a:cs typeface="B Titr" panose="00000700000000000000" pitchFamily="2" charset="-78"/>
            </a:endParaRPr>
          </a:p>
          <a:p>
            <a:pPr marL="285750" lvl="0" indent="-285750" algn="r" defTabSz="457200" rtl="1">
              <a:lnSpc>
                <a:spcPct val="15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fa-IR" sz="2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8415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55009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pPr marL="109728" indent="0" algn="just" rtl="1">
              <a:lnSpc>
                <a:spcPct val="150000"/>
              </a:lnSpc>
              <a:buNone/>
            </a:pPr>
            <a:r>
              <a:rPr lang="fa-IR" sz="3000" dirty="0" smtClean="0">
                <a:cs typeface="B Titr" panose="00000700000000000000" pitchFamily="2" charset="-78"/>
              </a:rPr>
              <a:t>توانایی شبکه های عصبی در تخمین، امکان استفاده از آن ها به عنوان مشاهده گر سیستم های کنترلی را فراهم کرده است.</a:t>
            </a:r>
            <a:endParaRPr lang="en-US" sz="3000" dirty="0" smtClean="0">
              <a:cs typeface="B Titr" panose="00000700000000000000" pitchFamily="2" charset="-78"/>
            </a:endParaRPr>
          </a:p>
          <a:p>
            <a:pPr marL="109728" indent="0" algn="just" rtl="1">
              <a:lnSpc>
                <a:spcPct val="150000"/>
              </a:lnSpc>
              <a:buNone/>
            </a:pPr>
            <a:r>
              <a:rPr lang="fa-IR" sz="1600" dirty="0" smtClean="0">
                <a:cs typeface="B Titr" panose="00000700000000000000" pitchFamily="2" charset="-78"/>
              </a:rPr>
              <a:t> 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3000" dirty="0" smtClean="0">
                <a:cs typeface="B Titr" panose="00000700000000000000" pitchFamily="2" charset="-78"/>
              </a:rPr>
              <a:t>شناسایی سیستم توسط </a:t>
            </a:r>
            <a:r>
              <a:rPr lang="fa-IR" sz="3000" dirty="0" smtClean="0">
                <a:solidFill>
                  <a:srgbClr val="FF0000"/>
                </a:solidFill>
                <a:cs typeface="B Titr" panose="00000700000000000000" pitchFamily="2" charset="-78"/>
              </a:rPr>
              <a:t>شبکه عصبی دیفرانسیلی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30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آموزش</a:t>
            </a:r>
            <a:r>
              <a:rPr lang="fa-IR" sz="3000" dirty="0" smtClean="0">
                <a:cs typeface="B Titr" panose="00000700000000000000" pitchFamily="2" charset="-78"/>
              </a:rPr>
              <a:t> شبکه عصبی دیفرانسیلی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3000" dirty="0" smtClean="0">
                <a:cs typeface="B Titr" panose="00000700000000000000" pitchFamily="2" charset="-78"/>
              </a:rPr>
              <a:t>طراحی شبکه عصبی به عنوان </a:t>
            </a:r>
            <a:r>
              <a:rPr lang="fa-IR" sz="3000" dirty="0" smtClean="0">
                <a:solidFill>
                  <a:srgbClr val="FF0000"/>
                </a:solidFill>
                <a:cs typeface="B Titr" panose="00000700000000000000" pitchFamily="2" charset="-78"/>
              </a:rPr>
              <a:t>مشاهده گر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49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931092"/>
          </a:xfrm>
        </p:spPr>
        <p:txBody>
          <a:bodyPr>
            <a:normAutofit/>
          </a:bodyPr>
          <a:lstStyle/>
          <a:p>
            <a:pPr marL="109728" indent="0" algn="just" rtl="1">
              <a:lnSpc>
                <a:spcPct val="150000"/>
              </a:lnSpc>
              <a:buNone/>
            </a:pPr>
            <a:r>
              <a:rPr lang="fa-IR" sz="2400" dirty="0" smtClean="0">
                <a:solidFill>
                  <a:srgbClr val="FF0000"/>
                </a:solidFill>
                <a:cs typeface="B Titr" panose="00000700000000000000" pitchFamily="2" charset="-78"/>
              </a:rPr>
              <a:t>توجه شود: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B Titr" panose="00000700000000000000" pitchFamily="2" charset="-78"/>
              </a:rPr>
              <a:t>روش حل معادلات مربوط به تیر به صورت المان محدود بوده و پس از حل معادلات تیر و تبدیل آن به مدل فضای حالت، کنترلر روی آن نصب می شود.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a-IR" sz="2400" dirty="0" smtClean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B Titr" panose="00000700000000000000" pitchFamily="2" charset="-78"/>
              </a:rPr>
              <a:t>در </a:t>
            </a:r>
            <a:r>
              <a:rPr lang="fa-IR" sz="2400" dirty="0">
                <a:cs typeface="B Titr" panose="00000700000000000000" pitchFamily="2" charset="-78"/>
              </a:rPr>
              <a:t>این کُد </a:t>
            </a:r>
            <a:r>
              <a:rPr lang="fa-IR" sz="2400" dirty="0" smtClean="0">
                <a:cs typeface="B Titr" panose="00000700000000000000" pitchFamily="2" charset="-78"/>
              </a:rPr>
              <a:t>مبتنی بر شبکه های عصبی دیفرانسیلی، کنترل به صورت آنلاین انجام گرفته و نیازی به جدول داده های آزمایشگاهی نیست.</a:t>
            </a:r>
          </a:p>
          <a:p>
            <a:pPr algn="just" rtl="1">
              <a:lnSpc>
                <a:spcPct val="150000"/>
              </a:lnSpc>
            </a:pPr>
            <a:endParaRPr lang="fa-IR" sz="2400" dirty="0">
              <a:cs typeface="B Titr" panose="00000700000000000000" pitchFamily="2" charset="-78"/>
            </a:endParaRPr>
          </a:p>
          <a:p>
            <a:pPr marL="109728" indent="0" algn="just" rtl="1">
              <a:lnSpc>
                <a:spcPct val="150000"/>
              </a:lnSpc>
              <a:buNone/>
            </a:pP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مقالات مستخرج از اين كد دو مقاله كنفرانسي بوده است.</a:t>
            </a:r>
            <a:endParaRPr lang="en-US" sz="2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399"/>
          </a:xfrm>
        </p:spPr>
        <p:txBody>
          <a:bodyPr>
            <a:normAutofit fontScale="92500" lnSpcReduction="10000"/>
          </a:bodyPr>
          <a:lstStyle/>
          <a:p>
            <a:pPr marL="109728" indent="0" algn="just" rtl="1">
              <a:lnSpc>
                <a:spcPct val="150000"/>
              </a:lnSpc>
              <a:buNone/>
            </a:pPr>
            <a:r>
              <a:rPr lang="fa-IR" sz="2400" dirty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روش مدل‌سازی و </a:t>
            </a: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شبیه‌سازی</a:t>
            </a:r>
            <a:endParaRPr lang="fa-IR" sz="2800" dirty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برنامه اصلی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Main.m</a:t>
            </a:r>
            <a:r>
              <a:rPr lang="fa-I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a-IR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 rtl="1">
              <a:lnSpc>
                <a:spcPct val="150000"/>
              </a:lnSpc>
              <a:buNone/>
            </a:pPr>
            <a:r>
              <a:rPr lang="fa-IR" sz="2800" dirty="0" smtClean="0">
                <a:cs typeface="B Titr" panose="00000700000000000000" pitchFamily="2" charset="-78"/>
              </a:rPr>
              <a:t>(</a:t>
            </a:r>
            <a:r>
              <a:rPr lang="fa-IR" sz="2400" dirty="0" smtClean="0">
                <a:cs typeface="B Titr" panose="00000700000000000000" pitchFamily="2" charset="-78"/>
              </a:rPr>
              <a:t>مدلسازی </a:t>
            </a:r>
            <a:r>
              <a:rPr lang="fa-IR" sz="2400" dirty="0">
                <a:cs typeface="B Titr" panose="00000700000000000000" pitchFamily="2" charset="-78"/>
              </a:rPr>
              <a:t>تیر به همراه لایه های پیزوالکتریک در محیط </a:t>
            </a:r>
            <a:r>
              <a:rPr lang="fa-IR" sz="2400" dirty="0" smtClean="0">
                <a:solidFill>
                  <a:srgbClr val="FF0000"/>
                </a:solidFill>
                <a:cs typeface="B Titr" panose="00000700000000000000" pitchFamily="2" charset="-78"/>
              </a:rPr>
              <a:t>کدنویسی</a:t>
            </a:r>
            <a:r>
              <a:rPr lang="fa-IR" sz="2400" dirty="0" smtClean="0">
                <a:cs typeface="B Titr" panose="00000700000000000000" pitchFamily="2" charset="-78"/>
              </a:rPr>
              <a:t>)</a:t>
            </a:r>
            <a:endParaRPr lang="fa-IR" sz="2400" dirty="0">
              <a:cs typeface="B Titr" panose="00000700000000000000" pitchFamily="2" charset="-78"/>
            </a:endParaRPr>
          </a:p>
          <a:p>
            <a:pPr algn="just" rtl="1">
              <a:lnSpc>
                <a:spcPct val="160000"/>
              </a:lnSpc>
            </a:pPr>
            <a:r>
              <a:rPr lang="fa-IR" sz="2400" dirty="0">
                <a:cs typeface="B Titr" panose="00000700000000000000" pitchFamily="2" charset="-78"/>
              </a:rPr>
              <a:t>تابع</a:t>
            </a:r>
            <a:r>
              <a:rPr lang="fa-IR" sz="2800" b="1" dirty="0"/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feasmbl1</a:t>
            </a:r>
          </a:p>
          <a:p>
            <a:pPr algn="just" rtl="1">
              <a:lnSpc>
                <a:spcPct val="170000"/>
              </a:lnSpc>
            </a:pPr>
            <a:r>
              <a:rPr lang="fa-IR" sz="2400" dirty="0">
                <a:cs typeface="B Titr" panose="00000700000000000000" pitchFamily="2" charset="-78"/>
              </a:rPr>
              <a:t>تابع</a:t>
            </a:r>
            <a:r>
              <a:rPr lang="fa-IR" sz="2800" b="1" dirty="0"/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febeam1</a:t>
            </a:r>
          </a:p>
          <a:p>
            <a:pPr algn="just" rtl="1">
              <a:lnSpc>
                <a:spcPct val="180000"/>
              </a:lnSpc>
            </a:pPr>
            <a:r>
              <a:rPr lang="fa-IR" sz="2400" dirty="0">
                <a:cs typeface="B Titr" panose="00000700000000000000" pitchFamily="2" charset="-78"/>
              </a:rPr>
              <a:t>تابع</a:t>
            </a:r>
            <a:r>
              <a:rPr lang="fa-IR" sz="2800" b="1" dirty="0"/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fediresp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lnSpc>
                <a:spcPct val="180000"/>
              </a:lnSpc>
            </a:pPr>
            <a:r>
              <a:rPr lang="fa-IR" sz="2400" dirty="0">
                <a:cs typeface="B Titr" panose="00000700000000000000" pitchFamily="2" charset="-78"/>
              </a:rPr>
              <a:t>تابع</a:t>
            </a:r>
            <a:r>
              <a:rPr lang="fa-IR" sz="2800" b="1" dirty="0"/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feeldof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lnSpc>
                <a:spcPct val="180000"/>
              </a:lnSpc>
            </a:pPr>
            <a:r>
              <a:rPr lang="fa-IR" sz="2400" dirty="0">
                <a:cs typeface="B Titr" panose="00000700000000000000" pitchFamily="2" charset="-78"/>
              </a:rPr>
              <a:t>برنامه</a:t>
            </a:r>
            <a:r>
              <a:rPr lang="fa-IR" sz="2800" b="1" dirty="0"/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Main2</a:t>
            </a:r>
          </a:p>
          <a:p>
            <a:pPr algn="just" rtl="1">
              <a:lnSpc>
                <a:spcPct val="180000"/>
              </a:lnSpc>
            </a:pPr>
            <a:r>
              <a:rPr lang="fa-IR" sz="2400" dirty="0">
                <a:cs typeface="B Titr" panose="00000700000000000000" pitchFamily="2" charset="-78"/>
              </a:rPr>
              <a:t>برنامه</a:t>
            </a:r>
            <a:r>
              <a:rPr lang="fa-IR" sz="2800" b="1" dirty="0"/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Main3</a:t>
            </a:r>
          </a:p>
          <a:p>
            <a:pPr algn="just" rtl="1">
              <a:lnSpc>
                <a:spcPct val="150000"/>
              </a:lnSpc>
            </a:pPr>
            <a:endParaRPr lang="en-US" sz="24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8403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marL="109728" indent="0" algn="just" rtl="1">
              <a:lnSpc>
                <a:spcPct val="150000"/>
              </a:lnSpc>
              <a:buNone/>
            </a:pPr>
            <a:r>
              <a:rPr lang="fa-IR" sz="2400" dirty="0">
                <a:cs typeface="B Titr" panose="00000700000000000000" pitchFamily="2" charset="-78"/>
              </a:rPr>
              <a:t>طراحی الگوریتم کنترلی در محیط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Simulink</a:t>
            </a:r>
            <a:endParaRPr lang="fa-I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شبیه سازی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neural_obs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lnSpc>
                <a:spcPct val="150000"/>
              </a:lnSpc>
            </a:pPr>
            <a:endParaRPr lang="en-US" sz="24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1026" name="Picture 2" descr="Cap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0"/>
            <a:ext cx="529336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253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استقلال کارکرد شبکه عصبی از شرایط و نوع سیستم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24000" y="2971800"/>
                <a:ext cx="5791200" cy="4089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𝜎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𝛾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971800"/>
                <a:ext cx="5791200" cy="408958"/>
              </a:xfrm>
              <a:prstGeom prst="rect">
                <a:avLst/>
              </a:prstGeom>
              <a:blipFill>
                <a:blip r:embed="rId2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676400" y="3553552"/>
                <a:ext cx="1905000" cy="381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553552"/>
                <a:ext cx="1905000" cy="381515"/>
              </a:xfrm>
              <a:prstGeom prst="rect">
                <a:avLst/>
              </a:prstGeom>
              <a:blipFill>
                <a:blip r:embed="rId3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1"/>
          <p:cNvSpPr txBox="1">
            <a:spLocks/>
          </p:cNvSpPr>
          <p:nvPr/>
        </p:nvSpPr>
        <p:spPr>
          <a:xfrm>
            <a:off x="422564" y="44958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معادلات برای هر بردار حالتی از سیستم قابل تخمین است.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تعداد المان های سیستم و شرایط تکیه گاهی و قیود آن دلخواه است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.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057400"/>
            <a:ext cx="5448618" cy="373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4198</TotalTime>
  <Words>480</Words>
  <Application>Microsoft Office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B Titr</vt:lpstr>
      <vt:lpstr>Calibri</vt:lpstr>
      <vt:lpstr>Cambria Math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            طراحی کنترل کننده برای میراسازی ارتعاشات تیر یکسرگیردار اویلر- برنولی با روش شبکه های عصبی مصنوعی   جواد پیری مرداد 96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204</cp:revision>
  <dcterms:created xsi:type="dcterms:W3CDTF">2006-08-16T00:00:00Z</dcterms:created>
  <dcterms:modified xsi:type="dcterms:W3CDTF">2017-11-23T15:16:53Z</dcterms:modified>
</cp:coreProperties>
</file>