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323" r:id="rId2"/>
    <p:sldId id="257" r:id="rId3"/>
    <p:sldId id="324" r:id="rId4"/>
    <p:sldId id="268" r:id="rId5"/>
    <p:sldId id="318" r:id="rId6"/>
    <p:sldId id="325" r:id="rId7"/>
    <p:sldId id="326" r:id="rId8"/>
    <p:sldId id="322" r:id="rId9"/>
    <p:sldId id="32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8000"/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5" autoAdjust="0"/>
    <p:restoredTop sz="94337" autoAdjust="0"/>
  </p:normalViewPr>
  <p:slideViewPr>
    <p:cSldViewPr snapToGrid="0">
      <p:cViewPr varScale="1">
        <p:scale>
          <a:sx n="83" d="100"/>
          <a:sy n="83" d="100"/>
        </p:scale>
        <p:origin x="55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58361" y="1245101"/>
            <a:ext cx="10468864" cy="5091547"/>
          </a:xfrm>
          <a:prstGeom prst="rect">
            <a:avLst/>
          </a:prstGeom>
          <a:noFill/>
        </p:spPr>
        <p:txBody>
          <a:bodyPr vert="horz" rtlCol="0" anchor="ctr">
            <a:normAutofit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150000"/>
              </a:lnSpc>
            </a:pP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تحلیل </a:t>
            </a:r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دینامیکی و ارتعاشاتی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پوسته‌ی استوانه‌ای </a:t>
            </a:r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کامپوزیتی در شوک حرارتی و حرارت </a:t>
            </a: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ملایم</a:t>
            </a:r>
          </a:p>
          <a:p>
            <a:pPr algn="ctr">
              <a:lnSpc>
                <a:spcPct val="150000"/>
              </a:lnSpc>
            </a:pPr>
            <a:endParaRPr lang="fa-IR" sz="3200" dirty="0">
              <a:solidFill>
                <a:srgbClr val="FF0000"/>
              </a:solidFill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rgbClr val="3333FF"/>
                </a:solidFill>
                <a:cs typeface="B Titr" pitchFamily="2" charset="-78"/>
              </a:rPr>
              <a:t/>
            </a:r>
            <a:br>
              <a:rPr lang="en-US" sz="3200" dirty="0" smtClean="0">
                <a:solidFill>
                  <a:srgbClr val="3333FF"/>
                </a:solidFill>
                <a:cs typeface="B Titr" pitchFamily="2" charset="-78"/>
              </a:rPr>
            </a:br>
            <a:r>
              <a:rPr lang="fa-IR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مسعود رحمانی</a:t>
            </a:r>
            <a:r>
              <a:rPr lang="en-US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دی 96</a:t>
            </a:r>
          </a:p>
          <a:p>
            <a:pPr algn="ctr"/>
            <a:r>
              <a:rPr lang="fa-IR" sz="3200" dirty="0" smtClean="0">
                <a:solidFill>
                  <a:srgbClr val="3333FF"/>
                </a:solidFill>
                <a:effectLst/>
                <a:cs typeface="B Titr" pitchFamily="2" charset="-78"/>
              </a:rPr>
              <a:t/>
            </a:r>
            <a:br>
              <a:rPr lang="fa-IR" sz="3200" dirty="0" smtClean="0">
                <a:solidFill>
                  <a:srgbClr val="3333FF"/>
                </a:solidFill>
                <a:effectLst/>
                <a:cs typeface="B Titr" pitchFamily="2" charset="-78"/>
              </a:rPr>
            </a:br>
            <a:endParaRPr lang="en-US" sz="3200" dirty="0">
              <a:solidFill>
                <a:srgbClr val="3333FF"/>
              </a:solidFill>
              <a:effectLst/>
              <a:cs typeface="B Titr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148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8" y="325313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42011"/>
            <a:ext cx="10972800" cy="4526973"/>
          </a:xfrm>
        </p:spPr>
        <p:txBody>
          <a:bodyPr>
            <a:noAutofit/>
          </a:bodyPr>
          <a:lstStyle/>
          <a:p>
            <a:pPr marL="0" indent="0" algn="justLow">
              <a:lnSpc>
                <a:spcPct val="250000"/>
              </a:lnSpc>
              <a:buClr>
                <a:srgbClr val="C00000"/>
              </a:buClr>
              <a:buNone/>
            </a:pP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مواد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مرکب به طور کلی جایگاه خود را در قالب  مهندسی مشخص نموده و در حال حاضر در نقاط مختلف به عنوان مواد معمول خصوصا برای اهداف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سازه‌ای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مورد استفاده قرار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می‌گیرند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. امروزه در صنایع نظامی، هواپیما سازی، خودروسازی، ساخت وسایل ورزشی و سرگرمی، الکترونیک، مکانیک و پزشکی مواد کامپوزیت کاربرد دارند یکی از مهمترین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سازه‌های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مورد استفاده در صنایع مختلف،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پوسته‌های استوانه‌ای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جدار نازک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می‌باشد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که در کاربردهای مختلفی از جمله ساخت مخازن تحت فشار مورد استفاده قرار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می‌گیرد.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بررسی رفتار ترموالاستیک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پوسته‌های استوانه‌ای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که تحت تغییرات شدید دمایی قرار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می‌گیرند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، در طراحی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سازه‌های پیشرفته‌ی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مهندسی از اهمیت بالایی برخوردار است. به هر حال هم در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سازه‌های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فلزی و هم در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سازه‌های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کامپوزیتی ، تغییر دما چه حین تولید و چه هنگام استفاده بسیار معمول است. تغییرات در دما دو اثر مهم از خود به جای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می‌گذارد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. اول اینکه بسیاری از مواد وقتی گرم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می‌شوند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منبسط و وقت سرد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می‌شوند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منقبض </a:t>
            </a:r>
            <a:r>
              <a:rPr lang="fa-IR" sz="1800" b="1" dirty="0" smtClean="0">
                <a:solidFill>
                  <a:srgbClr val="3333FF"/>
                </a:solidFill>
                <a:cs typeface="B Titr" pitchFamily="2" charset="-78"/>
              </a:rPr>
              <a:t>می‌شوند </a:t>
            </a:r>
            <a:r>
              <a:rPr lang="fa-IR" sz="1800" b="1" dirty="0">
                <a:solidFill>
                  <a:srgbClr val="3333FF"/>
                </a:solidFill>
                <a:cs typeface="B Titr" pitchFamily="2" charset="-78"/>
              </a:rPr>
              <a:t>که معمولا این انبساط و انقباض متناسب با میزان تغییر دما است.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852"/>
            <a:ext cx="10972800" cy="529937"/>
          </a:xfrm>
        </p:spPr>
        <p:txBody>
          <a:bodyPr>
            <a:no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مقدمه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20616" y="153138"/>
            <a:ext cx="1036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rtl="1">
              <a:lnSpc>
                <a:spcPct val="250000"/>
              </a:lnSpc>
              <a:spcBef>
                <a:spcPts val="400"/>
              </a:spcBef>
              <a:buClr>
                <a:srgbClr val="C00000"/>
              </a:buClr>
              <a:buSzPct val="68000"/>
            </a:pP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ضریب انبساط حرارتی </a:t>
            </a:r>
            <a:r>
              <a:rPr lang="el-GR" b="1" dirty="0">
                <a:solidFill>
                  <a:srgbClr val="3333FF"/>
                </a:solidFill>
                <a:cs typeface="B Titr" pitchFamily="2" charset="-78"/>
              </a:rPr>
              <a:t>α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ثابت تناسب بین کرنش حرارتی و تغییر دما نسبت به یک دمای مرجع است که در آن هیچ کرنش یا تنش حرارتی وجود ندارد. اثر دوم مربوط به سفتی و استحکام مواد است، بسیاری از مواد هنگامی که گرم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می‌شوند نرم‌تر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،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انعطاف‌پذیر‌تر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و ضعیف تر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می‌شوند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. بنابر این با توجه به کاربرد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پوسته‌های استوانه‌ای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کامپوزیتی در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سازه‌های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هوافضا و دریایی رشد قابل توجهی داشته است و نیازمند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بررسی‌های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بیشتر در زمینه استفاده از آنها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می‌باشیم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. ارتعاشات ناخواسته در سیستم-ها منجر به کاهش کیفیت عملکرد، کاهش طول عمر سیستم و یا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خرابی‌های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عمده و از کار افتادگی سیستم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می‌گردد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که نهایتا ضرر و زیان تقتصادی فراوانی در بر دارد. لذا مطالعات اولیه جهت کنترل ارتعاشات هر سیستمی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می‌تواند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از بروز مشکلات ناشی از ارتعاش در هنگام استفاده از سیستم جلوگیری کند. در این بررسی پاسخ دینامیکی و فرکانس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پوسته‌ی استوانه‌ای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کامپوزیتی تحت شوک حرارتی و یک میدان حرارتی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اولیه‌ی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ملایم قرار دارد توسط </a:t>
            </a:r>
            <a:r>
              <a:rPr lang="fa-IR" b="1" dirty="0" smtClean="0">
                <a:solidFill>
                  <a:srgbClr val="3333FF"/>
                </a:solidFill>
                <a:cs typeface="B Titr" pitchFamily="2" charset="-78"/>
              </a:rPr>
              <a:t>برنامه‌نویسی </a:t>
            </a:r>
            <a:r>
              <a:rPr lang="fa-IR" b="1" dirty="0">
                <a:solidFill>
                  <a:srgbClr val="3333FF"/>
                </a:solidFill>
                <a:cs typeface="B Titr" pitchFamily="2" charset="-78"/>
              </a:rPr>
              <a:t>در متلب ارائه شده است.</a:t>
            </a:r>
          </a:p>
        </p:txBody>
      </p:sp>
    </p:spTree>
    <p:extLst>
      <p:ext uri="{BB962C8B-B14F-4D97-AF65-F5344CB8AC3E}">
        <p14:creationId xmlns:p14="http://schemas.microsoft.com/office/powerpoint/2010/main" val="3145952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" y="747414"/>
            <a:ext cx="11601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مشخصات کُد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 (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MATLAB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) 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35"/>
          <p:cNvSpPr>
            <a:spLocks noChangeArrowheads="1"/>
          </p:cNvSpPr>
          <p:nvPr/>
        </p:nvSpPr>
        <p:spPr bwMode="auto">
          <a:xfrm>
            <a:off x="3771536" y="1792432"/>
            <a:ext cx="20642945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300" endPos="385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Content Placeholder 1"/>
          <p:cNvSpPr>
            <a:spLocks noGrp="1"/>
          </p:cNvSpPr>
          <p:nvPr>
            <p:ph idx="1"/>
          </p:nvPr>
        </p:nvSpPr>
        <p:spPr>
          <a:xfrm>
            <a:off x="653143" y="1357065"/>
            <a:ext cx="11107511" cy="48759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برنامه </a:t>
            </a:r>
            <a:r>
              <a:rPr lang="fa-IR" sz="2200" dirty="0">
                <a:solidFill>
                  <a:srgbClr val="3333FF"/>
                </a:solidFill>
                <a:cs typeface="B Titr" pitchFamily="2" charset="-78"/>
              </a:rPr>
              <a:t>موجود </a:t>
            </a: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شامل سه </a:t>
            </a:r>
            <a:r>
              <a:rPr lang="en-US" sz="2200" dirty="0" smtClean="0">
                <a:solidFill>
                  <a:srgbClr val="3333FF"/>
                </a:solidFill>
                <a:cs typeface="B Titr" pitchFamily="2" charset="-78"/>
              </a:rPr>
              <a:t>M-File</a:t>
            </a: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 که هر یک بخشی از حل مسئله را انجام میدهد و یک فایل ورودی اکسل که مشخصات مواد و هندسه‌ی پوسته‌ی استوانه‌ای کامپوزیتی در آن وارد می‌شود است.</a:t>
            </a:r>
            <a:endParaRPr lang="en-US" sz="2200" dirty="0">
              <a:solidFill>
                <a:srgbClr val="3333FF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762703"/>
            <a:ext cx="10972800" cy="655789"/>
          </a:xfrm>
        </p:spPr>
        <p:txBody>
          <a:bodyPr>
            <a:norm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های کُد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 (MATLAB)</a:t>
            </a:r>
            <a:r>
              <a:rPr lang="fa-I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 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7680" y="1418492"/>
            <a:ext cx="7058166" cy="557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۱- محاسبه‌ی پاسخ دینامیکی(جابجایی لایه‌ی میانی)</a:t>
            </a:r>
            <a:endParaRPr lang="en-GB" sz="2200" dirty="0">
              <a:solidFill>
                <a:srgbClr val="3333FF"/>
              </a:solidFill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5930" y="2074281"/>
            <a:ext cx="7126768" cy="4274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15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762703"/>
            <a:ext cx="10972800" cy="655789"/>
          </a:xfrm>
        </p:spPr>
        <p:txBody>
          <a:bodyPr>
            <a:norm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های کُد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 (MATLAB)</a:t>
            </a:r>
            <a:r>
              <a:rPr lang="fa-I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 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47680" y="1418492"/>
            <a:ext cx="7058166" cy="557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2- محاسبه‌ی فرکانس طبیعی</a:t>
            </a:r>
            <a:endParaRPr lang="en-GB" sz="2200" dirty="0">
              <a:solidFill>
                <a:srgbClr val="3333FF"/>
              </a:solidFill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8492"/>
            <a:ext cx="7591426" cy="438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43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046" y="762703"/>
            <a:ext cx="10972800" cy="655789"/>
          </a:xfrm>
        </p:spPr>
        <p:txBody>
          <a:bodyPr>
            <a:normAutofit/>
          </a:bodyPr>
          <a:lstStyle/>
          <a:p>
            <a:pPr algn="r"/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توانمندی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های کُد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 (MATLAB)</a:t>
            </a:r>
            <a:r>
              <a:rPr lang="fa-I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 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47680" y="1418492"/>
            <a:ext cx="7058166" cy="557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2200" dirty="0" smtClean="0">
                <a:solidFill>
                  <a:srgbClr val="3333FF"/>
                </a:solidFill>
                <a:cs typeface="B Titr" pitchFamily="2" charset="-78"/>
              </a:rPr>
              <a:t>2- محاسبه‌ی مودهای ارتعاشات طولی</a:t>
            </a:r>
            <a:endParaRPr lang="en-GB" sz="2200" dirty="0">
              <a:solidFill>
                <a:srgbClr val="3333FF"/>
              </a:solidFill>
              <a:cs typeface="B Titr" pitchFamily="2" charset="-78"/>
            </a:endParaRPr>
          </a:p>
        </p:txBody>
      </p:sp>
      <p:pic>
        <p:nvPicPr>
          <p:cNvPr id="4" name="Picture 3" descr="C:\Users\masoud-pc\Desktop\dt1000.b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349" y="2074281"/>
            <a:ext cx="6595508" cy="4109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387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48" y="1768260"/>
            <a:ext cx="10972800" cy="5089739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fa-IR" sz="2000" dirty="0" smtClean="0">
                <a:solidFill>
                  <a:srgbClr val="3333FF"/>
                </a:solidFill>
                <a:cs typeface="B Titr" pitchFamily="2" charset="-78"/>
              </a:rPr>
              <a:t>1- استخراج معادلات حرکت پوسته‌ی استوانه‌ای کامپوزیتی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a-IR" sz="2000" dirty="0" smtClean="0">
                <a:solidFill>
                  <a:srgbClr val="3333FF"/>
                </a:solidFill>
                <a:cs typeface="B Titr" pitchFamily="2" charset="-78"/>
              </a:rPr>
              <a:t>2- جدا سازی معادلات کوپل و حل آنها نسبت به زمان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a-IR" sz="2000" dirty="0" smtClean="0">
                <a:solidFill>
                  <a:srgbClr val="3333FF"/>
                </a:solidFill>
                <a:cs typeface="B Titr" pitchFamily="2" charset="-78"/>
              </a:rPr>
              <a:t>3- حل معادلات به روش رانگ‌کوتای مرتبه‌ی 4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fa-IR" sz="2000" dirty="0" smtClean="0">
                <a:solidFill>
                  <a:srgbClr val="3333FF"/>
                </a:solidFill>
                <a:cs typeface="B Titr" pitchFamily="2" charset="-78"/>
              </a:rPr>
              <a:t>4- محاسبه‌ی فرکانس طبیعی و پاسخ دینامیکی</a:t>
            </a:r>
            <a:endParaRPr lang="en-US" sz="2000" dirty="0">
              <a:solidFill>
                <a:srgbClr val="3333FF"/>
              </a:solidFill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96466"/>
          </a:xfrm>
        </p:spPr>
        <p:txBody>
          <a:bodyPr>
            <a:noAutofit/>
          </a:bodyPr>
          <a:lstStyle/>
          <a:p>
            <a:pPr algn="r"/>
            <a:r>
              <a:rPr lang="fa-IR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آنچه در کد </a:t>
            </a:r>
            <a:r>
              <a:rPr lang="fa-I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Matlab</a:t>
            </a:r>
            <a:r>
              <a:rPr lang="fa-I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tr" pitchFamily="2" charset="-78"/>
              </a:rPr>
              <a:t>)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2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خواهیم </a:t>
            </a:r>
            <a:r>
              <a:rPr lang="fa-IR" sz="32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آموخت</a:t>
            </a: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0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2250831" y="309807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360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87969" y="1650722"/>
            <a:ext cx="7950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B Titr" panose="00000700000000000000" pitchFamily="2" charset="-78"/>
              </a:rPr>
              <a:t>1- این  برنامه در همه نسخه های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kumimoji="0" lang="fa-I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B Titr" panose="00000700000000000000" pitchFamily="2" charset="-78"/>
              </a:rPr>
              <a:t> قابل اجرا است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2-خروجی‌ها علاوه بر اینکه به صورت نمودار نمایش داده می‌شود در فایل اکسل نیز ذخیره می‌شود.</a:t>
            </a:r>
          </a:p>
          <a:p>
            <a:pPr lvl="0" algn="r" rtl="1"/>
            <a:r>
              <a:rPr kumimoji="0" lang="fa-IR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B Titr" panose="00000700000000000000" pitchFamily="2" charset="-78"/>
              </a:rPr>
              <a:t>3- </a:t>
            </a:r>
            <a:r>
              <a:rPr lang="fa-IR" sz="2400" b="1" dirty="0">
                <a:solidFill>
                  <a:prstClr val="black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آشنایی با </a:t>
            </a:r>
            <a:r>
              <a:rPr lang="fa-IR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زبان</a:t>
            </a:r>
            <a:r>
              <a:rPr lang="en-US" b="1" kern="0" dirty="0">
                <a:solidFill>
                  <a:prstClr val="black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Matlab</a:t>
            </a:r>
            <a:r>
              <a:rPr lang="fa-IR" b="1" kern="0" dirty="0">
                <a:solidFill>
                  <a:prstClr val="black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46973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1437</TotalTime>
  <Words>514</Words>
  <Application>Microsoft Office PowerPoint</Application>
  <PresentationFormat>Widescreen</PresentationFormat>
  <Paragraphs>25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B Titr</vt:lpstr>
      <vt:lpstr>Calibri</vt:lpstr>
      <vt:lpstr>Lucida Sans Unicode</vt:lpstr>
      <vt:lpstr>Times New Roman</vt:lpstr>
      <vt:lpstr>Titr</vt:lpstr>
      <vt:lpstr>Verdana</vt:lpstr>
      <vt:lpstr>Wingdings 2</vt:lpstr>
      <vt:lpstr>Wingdings 3</vt:lpstr>
      <vt:lpstr>Concourse</vt:lpstr>
      <vt:lpstr>PowerPoint Presentation</vt:lpstr>
      <vt:lpstr>مقدمه</vt:lpstr>
      <vt:lpstr>PowerPoint Presentation</vt:lpstr>
      <vt:lpstr>PowerPoint Presentation</vt:lpstr>
      <vt:lpstr>توانمندی های کُد   (MATLAB) </vt:lpstr>
      <vt:lpstr>توانمندی های کُد   (MATLAB) </vt:lpstr>
      <vt:lpstr>توانمندی های کُد   (MATLAB) </vt:lpstr>
      <vt:lpstr>آنچه در کد (Matlab) خواهیم آموخت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بررسی  تجربی و عددی انتقال حرارت جریان نانو­سیال در چاه حرارتی مماسی  سیدضیاالدین میری استاد راهنما :  دکتر اشجعی</dc:title>
  <dc:creator>armin</dc:creator>
  <cp:lastModifiedBy>marketcode</cp:lastModifiedBy>
  <cp:revision>250</cp:revision>
  <dcterms:created xsi:type="dcterms:W3CDTF">2010-08-02T12:59:59Z</dcterms:created>
  <dcterms:modified xsi:type="dcterms:W3CDTF">2018-04-14T09:06:03Z</dcterms:modified>
</cp:coreProperties>
</file>