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366" r:id="rId2"/>
    <p:sldId id="354" r:id="rId3"/>
    <p:sldId id="355" r:id="rId4"/>
    <p:sldId id="356" r:id="rId5"/>
    <p:sldId id="367" r:id="rId6"/>
    <p:sldId id="372" r:id="rId7"/>
    <p:sldId id="373" r:id="rId8"/>
    <p:sldId id="374" r:id="rId9"/>
    <p:sldId id="368" r:id="rId10"/>
    <p:sldId id="369" r:id="rId11"/>
    <p:sldId id="362" r:id="rId12"/>
    <p:sldId id="3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3300"/>
    <a:srgbClr val="000066"/>
    <a:srgbClr val="FF66FF"/>
    <a:srgbClr val="800000"/>
    <a:srgbClr val="00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6DED5-7101-45CB-BD67-62077EC6FEBB}" type="datetimeFigureOut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D4F81-D434-45E6-BB2C-53C672FCA68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731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1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2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1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9F2828-A262-4019-9E8C-C387D0E754F1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0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A20C4D-0180-40D2-A856-4ABE5A1A069E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4" y="274641"/>
            <a:ext cx="1777471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E2B8DA-E986-49A0-9432-B1D2119FAF59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30C608-5F6B-4B63-877E-475840BA68C2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88679F-5204-42F1-94E5-7F35567538DB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9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084C4D-0FBA-4EA7-840D-D98AE8E20134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444295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44295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B8F6381-DD72-4ACD-886C-E080E4E4AD4F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09902C-ABFA-4ACC-87B3-54E6B0DABEEE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7514FA-93E7-482C-BBFB-C57F051F7D55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CA29ED0-9E00-4234-B909-B4C6398DC9B8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3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DA143-6F93-4B61-AAB2-2B7F4200FF92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5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3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7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3" y="5791254"/>
            <a:ext cx="3402315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9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9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8E5582-F76C-4628-A6AF-58AD8FC97BDD}" type="datetime1">
              <a:rPr lang="en-US" smtClean="0"/>
              <a:pPr/>
              <a:t>8/22/2017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5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5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500" y="1475024"/>
            <a:ext cx="8229600" cy="5287962"/>
          </a:xfrm>
        </p:spPr>
        <p:txBody>
          <a:bodyPr>
            <a:normAutofit/>
          </a:bodyPr>
          <a:lstStyle/>
          <a:p>
            <a:pPr algn="ctr" rtl="1">
              <a:lnSpc>
                <a:spcPct val="150000"/>
              </a:lnSpc>
            </a:pP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تحليل تشديد و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مدل سازي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ديناميکي </a:t>
            </a: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در</a:t>
            </a:r>
            <a:b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نوسان کننده هاي </a:t>
            </a:r>
            <a:r>
              <a:rPr lang="fa-IR" sz="3600" dirty="0">
                <a:solidFill>
                  <a:srgbClr val="FF0000"/>
                </a:solidFill>
                <a:cs typeface="B Titr" panose="00000700000000000000" pitchFamily="2" charset="-78"/>
              </a:rPr>
              <a:t>غيرهموار</a:t>
            </a:r>
            <a: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36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en-US" sz="27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27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مارکت کد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/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شهريور  </a:t>
            </a:r>
            <a: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  <a:t>96</a:t>
            </a:r>
            <a:br>
              <a:rPr lang="fa-IR" sz="3100" dirty="0" smtClean="0">
                <a:solidFill>
                  <a:srgbClr val="008000"/>
                </a:solidFill>
                <a:cs typeface="B Titr" panose="00000700000000000000" pitchFamily="2" charset="-78"/>
              </a:rPr>
            </a:br>
            <a:r>
              <a:rPr lang="en-US" sz="4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8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dirty="0" smtClean="0">
                <a:solidFill>
                  <a:srgbClr val="0000FF"/>
                </a:solidFill>
                <a:cs typeface="B Titr" panose="00000700000000000000" pitchFamily="2" charset="-78"/>
              </a:rPr>
              <a:t>شکل مود با نغييرات پارامتر گراديان (دوسرمفصل - يکسرگيرداريکسرآزاد)</a:t>
            </a:r>
            <a:endParaRPr lang="en-US" sz="2400" dirty="0">
              <a:solidFill>
                <a:srgbClr val="0000FF"/>
              </a:solidFill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9" t="5040" r="7070" b="1411"/>
          <a:stretch/>
        </p:blipFill>
        <p:spPr bwMode="auto">
          <a:xfrm>
            <a:off x="533400" y="1600200"/>
            <a:ext cx="3566160" cy="2651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9" t="5444" r="8275" b="1613"/>
          <a:stretch/>
        </p:blipFill>
        <p:spPr bwMode="auto">
          <a:xfrm>
            <a:off x="4800600" y="1600200"/>
            <a:ext cx="3566160" cy="2651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3" t="5847" r="8275" b="1613"/>
          <a:stretch/>
        </p:blipFill>
        <p:spPr bwMode="auto">
          <a:xfrm>
            <a:off x="2667000" y="4114800"/>
            <a:ext cx="3566160" cy="26517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155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0"/>
            <a:ext cx="8382000" cy="4419600"/>
          </a:xfrm>
        </p:spPr>
        <p:txBody>
          <a:bodyPr>
            <a:noAutofit/>
          </a:bodyPr>
          <a:lstStyle/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1- نحوه استخراج معادلات نوسان </a:t>
            </a:r>
            <a:r>
              <a:rPr lang="fa-IR" sz="2400" b="1" smtClean="0">
                <a:cs typeface="B Titr" panose="00000700000000000000" pitchFamily="2" charset="-78"/>
              </a:rPr>
              <a:t>گرهاي غيرهموار</a:t>
            </a:r>
            <a:endParaRPr lang="fa-IR" sz="2400" b="1" dirty="0" smtClean="0">
              <a:cs typeface="B Titr" panose="00000700000000000000" pitchFamily="2" charset="-78"/>
            </a:endParaRP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2- نحوه تاثير شرايط اوليه مختلف در سيستم هاي ارتعاشي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3- محاسبه معادلات فرکانسي سيستم به ازاي شرايط و پارامترهاي مختلف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4- حل معادلات سيستم به ازاي تغييرات سرعت هاي اوليه مختلف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5- رسم نمودارهاي دياگرام فاز و طيف فرکانسي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6- ترسيم شکل پاسخ و سرعت سيستم در حضور نيروي خارجي هارمونيک</a:t>
            </a:r>
          </a:p>
          <a:p>
            <a:pPr marL="109728" indent="0" algn="r" rtl="1">
              <a:lnSpc>
                <a:spcPct val="150000"/>
              </a:lnSpc>
              <a:buNone/>
            </a:pPr>
            <a:r>
              <a:rPr lang="fa-IR" sz="2400" b="1" dirty="0" smtClean="0">
                <a:cs typeface="B Titr" panose="00000700000000000000" pitchFamily="2" charset="-78"/>
              </a:rPr>
              <a:t>7- نحوه محاسبه و يافتن سرعت هاي بحراني</a:t>
            </a:r>
            <a:endParaRPr 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 rtl="1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آنچه در این کد خواهید آموخت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33276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828800"/>
            <a:ext cx="8610600" cy="3200399"/>
          </a:xfrm>
        </p:spPr>
        <p:txBody>
          <a:bodyPr>
            <a:noAutofit/>
          </a:bodyPr>
          <a:lstStyle/>
          <a:p>
            <a:pPr algn="r" rtl="1">
              <a:lnSpc>
                <a:spcPct val="200000"/>
              </a:lnSpc>
            </a:pP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1-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 </a:t>
            </a: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این مجموعه کد در نرم افزار </a:t>
            </a:r>
            <a:r>
              <a:rPr lang="en-US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MATLAB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نسخه‌ی </a:t>
            </a:r>
            <a:r>
              <a:rPr lang="en-US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2012b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نوشته </a:t>
            </a: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شده است و در این نسخه و نسخه‌های بالاتر قابل اجرا می‌باشد.</a:t>
            </a:r>
          </a:p>
          <a:p>
            <a:pPr algn="r" rtl="1">
              <a:lnSpc>
                <a:spcPct val="200000"/>
              </a:lnSpc>
            </a:pP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2-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 آشنایی با مفاهيم </a:t>
            </a:r>
            <a:r>
              <a:rPr lang="fa-IR" sz="2300" b="1" dirty="0">
                <a:latin typeface="Times New Roman" panose="02020603050405020304" pitchFamily="18" charset="0"/>
                <a:cs typeface="B Titr" panose="00000700000000000000" pitchFamily="2" charset="-78"/>
              </a:rPr>
              <a:t>ارتعاشات </a:t>
            </a: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نوسانگرهاي دوزرفه و برخوردي</a:t>
            </a:r>
            <a:endParaRPr lang="fa-IR" sz="23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algn="r" rtl="1">
              <a:lnSpc>
                <a:spcPct val="200000"/>
              </a:lnSpc>
            </a:pPr>
            <a:r>
              <a:rPr lang="fa-IR" sz="2300" b="1" dirty="0" smtClean="0">
                <a:latin typeface="Times New Roman" panose="02020603050405020304" pitchFamily="18" charset="0"/>
                <a:cs typeface="B Titr" panose="00000700000000000000" pitchFamily="2" charset="-78"/>
              </a:rPr>
              <a:t>3- آشنایی اوليه برنامه نويسي با زبان متلب</a:t>
            </a:r>
            <a:endParaRPr lang="en-US" sz="2300" b="1" dirty="0" smtClean="0">
              <a:solidFill>
                <a:srgbClr val="0000FF"/>
              </a:solidFill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cs typeface="B Titr" panose="00000700000000000000" pitchFamily="2" charset="-78"/>
              </a:rPr>
              <a:t>نکات و الزامات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624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381000"/>
            <a:ext cx="7772400" cy="38100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نوسان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کننده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هاي </a:t>
            </a:r>
            <a:r>
              <a:rPr lang="fa-IR" sz="2000" dirty="0" smtClean="0">
                <a:latin typeface="B Nazanin"/>
                <a:ea typeface="Calibri"/>
                <a:cs typeface="B Titr" panose="00000700000000000000" pitchFamily="2" charset="-78"/>
              </a:rPr>
              <a:t>غيرهوار، 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نوسانگر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هايي هستند که خاصيت ارتجاعي آن‌ها در فشار و تنش، فنريت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هاي متفاوتي دارند و با مدل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سازي آن‌ها مي‌توان پديده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هاي مکانيکي گوناگوني را شبيه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سازي کرد</a:t>
            </a:r>
            <a:r>
              <a:rPr lang="fa-IR" sz="2000" dirty="0" smtClean="0">
                <a:latin typeface="B Nazanin"/>
                <a:ea typeface="Calibri"/>
                <a:cs typeface="B Titr" panose="00000700000000000000" pitchFamily="2" charset="-78"/>
              </a:rPr>
              <a:t>.</a:t>
            </a:r>
            <a:endParaRPr lang="en-US" sz="2000" dirty="0" smtClean="0">
              <a:latin typeface="B Nazanin"/>
              <a:ea typeface="Calibri"/>
              <a:cs typeface="B Titr" panose="000007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latin typeface="B Nazanin"/>
                <a:ea typeface="Calibri"/>
                <a:cs typeface="B Titr" panose="00000700000000000000" pitchFamily="2" charset="-78"/>
              </a:rPr>
              <a:t>در 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اين پژوهش يک مورد خاص از نوسان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کننده دوطرفه، يعني نوسان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کننده برخوردي که سختي فشردگي آن نامحدود است، بررسي مي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شود و مجموعه ويژه زمان‌هاي برخورد که مجموعه راه‌حل معادله همگن (نوسان</a:t>
            </a:r>
            <a:r>
              <a:rPr lang="fa-IR" sz="20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000" dirty="0">
                <a:latin typeface="B Nazanin"/>
                <a:ea typeface="Calibri"/>
                <a:cs typeface="B Titr" panose="00000700000000000000" pitchFamily="2" charset="-78"/>
              </a:rPr>
              <a:t>کننده بدون نيروي تحريک) هستند، تحليل مي‌شوند. اين مجموعه و زيرمجموعه­هاي آن با توجه به تنوع شرايط اوليه پايدار </a:t>
            </a:r>
            <a:r>
              <a:rPr lang="fa-IR" sz="2000" dirty="0" smtClean="0">
                <a:latin typeface="B Nazanin"/>
                <a:ea typeface="Calibri"/>
                <a:cs typeface="B Titr" panose="00000700000000000000" pitchFamily="2" charset="-78"/>
              </a:rPr>
              <a:t>هستند.</a:t>
            </a:r>
            <a:endParaRPr lang="en-US" sz="2000" dirty="0"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38" b="30966"/>
          <a:stretch/>
        </p:blipFill>
        <p:spPr bwMode="auto">
          <a:xfrm>
            <a:off x="1121860" y="4191000"/>
            <a:ext cx="2002340" cy="1143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3252442"/>
              </p:ext>
            </p:extLst>
          </p:nvPr>
        </p:nvGraphicFramePr>
        <p:xfrm>
          <a:off x="3505200" y="4191000"/>
          <a:ext cx="1704975" cy="172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Bitmap Image" r:id="rId4" imgW="3495238" imgH="3505689" progId="Paint.Picture">
                  <p:embed/>
                </p:oleObj>
              </mc:Choice>
              <mc:Fallback>
                <p:oleObj name="Bitmap Image" r:id="rId4" imgW="3495238" imgH="3505689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1704975" cy="172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516212"/>
              </p:ext>
            </p:extLst>
          </p:nvPr>
        </p:nvGraphicFramePr>
        <p:xfrm>
          <a:off x="5943600" y="4191000"/>
          <a:ext cx="1666875" cy="160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Bitmap Image" r:id="rId6" imgW="3572374" imgH="3486637" progId="Paint.Picture">
                  <p:embed/>
                </p:oleObj>
              </mc:Choice>
              <mc:Fallback>
                <p:oleObj name="Bitmap Image" r:id="rId6" imgW="3572374" imgH="3486637" progId="Paint.Pictur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4191000"/>
                        <a:ext cx="1666875" cy="160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1905000" y="5867400"/>
            <a:ext cx="579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شماتيک سيستمي و نيرويي فنرهاي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دوطرفه </a:t>
            </a:r>
            <a:r>
              <a:rPr lang="ar-SA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و </a:t>
            </a:r>
            <a:r>
              <a:rPr lang="ar-S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برخوردي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947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228600"/>
            <a:ext cx="8229600" cy="6019800"/>
          </a:xfrm>
        </p:spPr>
        <p:txBody>
          <a:bodyPr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معادلات ديناميکي اين نوسان</a:t>
            </a:r>
            <a:r>
              <a:rPr lang="fa-IR" sz="22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گر با در نظر گرفتن مبدأ به عنوان نقطه گذر ناگهاني، به صورت نيمه‌تحليلي و همچنين با روش عددي رانگ کوتاي مرتبه چهارم و در نرم افزار متلب، تحليل غيرخطي شده‌اند. به‌علاوه، در ميان همه مجموعه</a:t>
            </a:r>
            <a:r>
              <a:rPr lang="fa-IR" sz="22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هاي متناوب زمان‌هاي برخورد متناسب با دوره نيروي تحريک، مجموعه ويژه تنها موردي است که مي‌تواند تشديد</a:t>
            </a:r>
            <a:r>
              <a:rPr lang="fa-IR" sz="22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ها مخصوصاً تشديدهاي چندهارمونيکي را پشتيباني کند. بقيه تشديدها نيز مي­بايست مجموعه</a:t>
            </a:r>
            <a:r>
              <a:rPr lang="fa-IR" sz="22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هاي غيرمتناوب زمان‌هاي برخورد را توليد کنند. اين پديده نشان مي</a:t>
            </a:r>
            <a:r>
              <a:rPr lang="fa-IR" sz="22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دهد فرض معمول که زمان‌هاي بين برخوردها با دوره نيروي تحريک متناسب هستند، هميشه برقرار نيست. همچنين نشان داده خواهد شد که براي اولين تشديد نيم</a:t>
            </a:r>
            <a:r>
              <a:rPr lang="fa-IR" sz="2200" dirty="0">
                <a:ea typeface="Calibri"/>
                <a:cs typeface="B Titr" panose="00000700000000000000" pitchFamily="2" charset="-78"/>
              </a:rPr>
              <a:t>­</a:t>
            </a:r>
            <a:r>
              <a:rPr lang="fa-IR" sz="2200" dirty="0">
                <a:latin typeface="B Nazanin"/>
                <a:ea typeface="Calibri"/>
                <a:cs typeface="B Titr" panose="00000700000000000000" pitchFamily="2" charset="-78"/>
              </a:rPr>
              <a:t>هارمونيک مجموعه زمان‌هاي برخورد نزديک به مجموعه ويژه است و پوش نوسان‌ها در اين تشديد، برخلاف افزايش خطي تشديدهاي چندهارمونيک به‌صورت مجذور ريشه زمان است</a:t>
            </a:r>
            <a:r>
              <a:rPr lang="fa-IR" sz="2200" dirty="0" smtClean="0">
                <a:cs typeface="B Titr" panose="00000700000000000000" pitchFamily="2" charset="-78"/>
              </a:rPr>
              <a:t>.</a:t>
            </a:r>
            <a:endParaRPr lang="fa-IR" sz="2200" dirty="0" smtClean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494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19200"/>
                <a:ext cx="8382000" cy="4525963"/>
              </a:xfrm>
            </p:spPr>
            <p:txBody>
              <a:bodyPr>
                <a:normAutofit/>
              </a:bodyPr>
              <a:lstStyle/>
              <a:p>
                <a:pPr algn="ctr" rtl="1"/>
                <a:r>
                  <a:rPr lang="ar-SA" sz="24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B Titr" panose="00000700000000000000" pitchFamily="2" charset="-78"/>
                  </a:rPr>
                  <a:t>حل عددي معادله (1) و رخداد زمان</a:t>
                </a:r>
                <a:r>
                  <a:rPr lang="en-US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B Titr" panose="00000700000000000000" pitchFamily="2" charset="-78"/>
                  </a:rPr>
                  <a:t>­</a:t>
                </a:r>
                <a:r>
                  <a:rPr lang="ar-SA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B Titr" panose="00000700000000000000" pitchFamily="2" charset="-78"/>
                  </a:rPr>
                  <a:t>هاي برخورد غيرمتناوب (</a:t>
                </a:r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lang="en-US" sz="2400" b="1" i="1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libri"/>
                                <a:cs typeface="Arial"/>
                              </a:rPr>
                              <m:t>𝛚</m:t>
                            </m:r>
                          </m:e>
                          <m:sub>
                            <m:r>
                              <a:rPr lang="en-US" sz="2400" b="1" i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libri"/>
                                <a:cs typeface="Arial"/>
                              </a:rPr>
                              <m:t>−</m:t>
                            </m:r>
                          </m:sub>
                          <m:sup>
                            <m:r>
                              <a:rPr lang="en-US" sz="2400" b="1" i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libri"/>
                                <a:cs typeface="Arial"/>
                              </a:rPr>
                              <m:t>𝟐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b="1" i="1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libri"/>
                                <a:cs typeface="Arial"/>
                              </a:rPr>
                              <m:t>𝛚</m:t>
                            </m:r>
                          </m:e>
                          <m:sub>
                            <m:r>
                              <a:rPr lang="en-US" sz="2400" b="1" i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libri"/>
                                <a:cs typeface="Arial"/>
                              </a:rPr>
                              <m:t>+</m:t>
                            </m:r>
                          </m:sub>
                          <m:sup>
                            <m:r>
                              <a:rPr lang="en-US" sz="2400" b="1" i="0">
                                <a:solidFill>
                                  <a:srgbClr val="0000FF"/>
                                </a:solidFill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libri"/>
                                <a:cs typeface="Arial"/>
                              </a:rPr>
                              <m:t>𝟐</m:t>
                            </m:r>
                          </m:sup>
                        </m:sSubSup>
                        <m:r>
                          <a:rPr lang="en-US" sz="2400" b="1" i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libri"/>
                            <a:cs typeface="Arial"/>
                          </a:rPr>
                          <m:t>=</m:t>
                        </m:r>
                        <m:r>
                          <a:rPr lang="en-US" sz="2400" b="1" i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libri"/>
                            <a:cs typeface="Arial"/>
                          </a:rPr>
                          <m:t>𝟐𝟎</m:t>
                        </m:r>
                      </m:den>
                    </m:f>
                  </m:oMath>
                </a14:m>
                <a:r>
                  <a:rPr lang="ar-SA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B Titr" panose="00000700000000000000" pitchFamily="2" charset="-78"/>
                  </a:rPr>
                  <a:t> و </a:t>
                </a:r>
                <a:r>
                  <a:rPr lang="en-US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B Titr" panose="00000700000000000000" pitchFamily="2" charset="-78"/>
                  </a:rPr>
                  <a:t>α=0</a:t>
                </a:r>
                <a:r>
                  <a:rPr lang="en-US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Arial"/>
                    <a:ea typeface="Calibri"/>
                    <a:cs typeface="B Titr" panose="00000700000000000000" pitchFamily="2" charset="-78"/>
                  </a:rPr>
                  <a:t> </a:t>
                </a:r>
                <a:r>
                  <a:rPr lang="ar-SA" sz="2400" b="1" dirty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libri"/>
                    <a:ea typeface="Calibri"/>
                    <a:cs typeface="B Titr" panose="00000700000000000000" pitchFamily="2" charset="-78"/>
                  </a:rPr>
                  <a:t>و </a:t>
                </a:r>
                <a14:m>
                  <m:oMath xmlns:m="http://schemas.openxmlformats.org/officeDocument/2006/math">
                    <m:r>
                      <a:rPr lang="ar-SA" sz="2400" b="1" i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libri"/>
                        <a:cs typeface="Cambria Math"/>
                      </a:rPr>
                      <m:t>𝛚</m:t>
                    </m:r>
                    <m:r>
                      <a:rPr lang="en-US" sz="2400" b="1" i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libri"/>
                        <a:cs typeface="Arial"/>
                      </a:rPr>
                      <m:t>=</m:t>
                    </m:r>
                    <m:r>
                      <a:rPr lang="en-US" sz="2400" b="1" i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libri"/>
                        <a:cs typeface="Arial"/>
                      </a:rPr>
                      <m:t>𝟏</m:t>
                    </m:r>
                    <m:r>
                      <a:rPr lang="en-US" sz="2400" b="1" i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libri"/>
                        <a:cs typeface="Arial"/>
                      </a:rPr>
                      <m:t>.</m:t>
                    </m:r>
                    <m:r>
                      <a:rPr lang="en-US" sz="2400" b="1" i="0">
                        <a:solidFill>
                          <a:srgbClr val="0000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libri"/>
                        <a:cs typeface="Arial"/>
                      </a:rPr>
                      <m:t>𝟎𝟏</m:t>
                    </m:r>
                    <m:sSub>
                      <m:sSubPr>
                        <m:ctrlPr>
                          <a:rPr lang="en-US" sz="2400" b="1" i="1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1" i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libri"/>
                            <a:cs typeface="Arial"/>
                          </a:rPr>
                          <m:t>𝛀</m:t>
                        </m:r>
                      </m:e>
                      <m:sub>
                        <m:r>
                          <a:rPr lang="en-US" sz="2400" b="1" i="0">
                            <a:solidFill>
                              <a:srgbClr val="0000FF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libri"/>
                            <a:cs typeface="Arial"/>
                          </a:rPr>
                          <m:t>𝐫</m:t>
                        </m:r>
                      </m:sub>
                    </m:sSub>
                  </m:oMath>
                </a14:m>
                <a:r>
                  <a:rPr lang="fa-IR" sz="24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B Titr" panose="00000700000000000000" pitchFamily="2" charset="-78"/>
                  </a:rPr>
                  <a:t> </a:t>
                </a:r>
                <a:r>
                  <a:rPr lang="en-US" sz="2400" b="1" dirty="0" smtClean="0">
                    <a:solidFill>
                      <a:srgbClr val="0000FF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cs typeface="B Titr" panose="00000700000000000000" pitchFamily="2" charset="-78"/>
                  </a:rPr>
                  <a:t>(</a:t>
                </a:r>
                <a:endParaRPr lang="en-US" sz="24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B Titr" panose="00000700000000000000" pitchFamily="2" charset="-78"/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19200"/>
                <a:ext cx="8382000" cy="4525963"/>
              </a:xfrm>
              <a:blipFill rotWithShape="1">
                <a:blip r:embed="rId2"/>
                <a:stretch>
                  <a:fillRect t="-51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2" t="5074" r="7974" b="1268"/>
          <a:stretch/>
        </p:blipFill>
        <p:spPr bwMode="auto">
          <a:xfrm>
            <a:off x="1981200" y="2362200"/>
            <a:ext cx="4846320" cy="381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9150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حل تحليلي معادله (11) و (13) : تشديد زيرهارمونيک با شرايط اوليه متفاوت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m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=2, 3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16" t="5497" r="8275" b="1692"/>
          <a:stretch/>
        </p:blipFill>
        <p:spPr bwMode="auto">
          <a:xfrm>
            <a:off x="685800" y="2514600"/>
            <a:ext cx="3581400" cy="27505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6131" r="7974" b="1268"/>
          <a:stretch/>
        </p:blipFill>
        <p:spPr bwMode="auto">
          <a:xfrm>
            <a:off x="4876800" y="2512142"/>
            <a:ext cx="34290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86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حل معادله (16) و (17) : تشديدهاي زوج متناسب با دوره تحريک 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(n=2,4,6)</a:t>
            </a:r>
            <a:endParaRPr lang="en-US" sz="24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Titr" panose="00000700000000000000" pitchFamily="2" charset="-78"/>
            </a:endParaRPr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2" t="5074" r="7974"/>
          <a:stretch/>
        </p:blipFill>
        <p:spPr bwMode="auto">
          <a:xfrm>
            <a:off x="2590800" y="2209800"/>
            <a:ext cx="4000500" cy="33528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8921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حل 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معادله (15) : تشديد فرد متناسب با دوره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تحريک (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n=3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)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به 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ازاي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(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الف)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V0=0.51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)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V0=0.45</a:t>
            </a:r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6" name="Picture 5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2" t="6342" r="7672" b="1479"/>
          <a:stretch/>
        </p:blipFill>
        <p:spPr bwMode="auto">
          <a:xfrm>
            <a:off x="609600" y="2716161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0" t="5920" r="7372" b="1481"/>
          <a:stretch/>
        </p:blipFill>
        <p:spPr bwMode="auto">
          <a:xfrm>
            <a:off x="4343400" y="26670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4722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دياگرام فاز 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معادله (15) : تشديد فرد متناسب با دوره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تحريک (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n=3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)</a:t>
            </a:r>
            <a:endParaRPr lang="en-US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به 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ازاي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(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الف)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V0=0.51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)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V0=0.45</a:t>
            </a:r>
          </a:p>
        </p:txBody>
      </p:sp>
      <p:sp>
        <p:nvSpPr>
          <p:cNvPr id="1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8" name="Picture 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0" t="5709" r="8576" b="1529"/>
          <a:stretch/>
        </p:blipFill>
        <p:spPr bwMode="auto">
          <a:xfrm>
            <a:off x="609600" y="25146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" t="5801" r="7851" b="1684"/>
          <a:stretch/>
        </p:blipFill>
        <p:spPr bwMode="auto">
          <a:xfrm>
            <a:off x="4495800" y="25146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8924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 algn="ctr" rtl="1"/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حل معادله (15) : تشديد فرد متناسب با دوره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تحريک</a:t>
            </a:r>
            <a:r>
              <a:rPr lang="en-US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n=9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)  </a:t>
            </a: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109728" indent="0" algn="ctr" rtl="1">
              <a:buNone/>
            </a:pPr>
            <a:r>
              <a:rPr lang="fa-IR" sz="2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به </a:t>
            </a:r>
            <a:r>
              <a:rPr lang="fa-IR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ازاي  </a:t>
            </a:r>
            <a:r>
              <a:rPr lang="en-US" sz="24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B Titr" panose="00000700000000000000" pitchFamily="2" charset="-78"/>
              </a:rPr>
              <a:t>V0=0.139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fa-IR" sz="3600" dirty="0" smtClean="0">
                <a:solidFill>
                  <a:srgbClr val="FF0000"/>
                </a:solidFill>
                <a:effectLst/>
                <a:cs typeface="B Titr" panose="00000700000000000000" pitchFamily="2" charset="-78"/>
              </a:rPr>
              <a:t>توانمندیهای کُد</a:t>
            </a:r>
            <a:endParaRPr lang="en-US" sz="3600" dirty="0">
              <a:solidFill>
                <a:srgbClr val="FF0000"/>
              </a:solidFill>
              <a:cs typeface="B Titr" panose="00000700000000000000" pitchFamily="2" charset="-78"/>
            </a:endParaRPr>
          </a:p>
        </p:txBody>
      </p:sp>
      <p:pic>
        <p:nvPicPr>
          <p:cNvPr id="5" name="Picture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5" t="6765" r="8124"/>
          <a:stretch/>
        </p:blipFill>
        <p:spPr bwMode="auto">
          <a:xfrm>
            <a:off x="2057400" y="2133600"/>
            <a:ext cx="4572000" cy="36576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85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4412</TotalTime>
  <Words>526</Words>
  <Application>Microsoft Office PowerPoint</Application>
  <PresentationFormat>On-screen Show (4:3)</PresentationFormat>
  <Paragraphs>34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Concourse</vt:lpstr>
      <vt:lpstr>Bitmap Image</vt:lpstr>
      <vt:lpstr>تحليل تشديد و مدل سازي ديناميکي در نوسان کننده هاي غيرهموار  مارکت کد شهريور  96 MarketCode.ir</vt:lpstr>
      <vt:lpstr>PowerPoint Presentation</vt:lpstr>
      <vt:lpstr>PowerPoint Presentation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توانمندیهای کُد</vt:lpstr>
      <vt:lpstr>آنچه در این کد خواهید آموخت</vt:lpstr>
      <vt:lpstr>نکات و الزامات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YousefKhah</dc:creator>
  <cp:lastModifiedBy>Ali EM</cp:lastModifiedBy>
  <cp:revision>238</cp:revision>
  <dcterms:created xsi:type="dcterms:W3CDTF">2006-08-16T00:00:00Z</dcterms:created>
  <dcterms:modified xsi:type="dcterms:W3CDTF">2017-08-22T07:51:20Z</dcterms:modified>
</cp:coreProperties>
</file>