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366" r:id="rId2"/>
    <p:sldId id="354" r:id="rId3"/>
    <p:sldId id="355" r:id="rId4"/>
    <p:sldId id="356" r:id="rId5"/>
    <p:sldId id="370" r:id="rId6"/>
    <p:sldId id="357" r:id="rId7"/>
    <p:sldId id="367" r:id="rId8"/>
    <p:sldId id="369" r:id="rId9"/>
    <p:sldId id="358" r:id="rId10"/>
    <p:sldId id="362" r:id="rId11"/>
    <p:sldId id="365" r:id="rId12"/>
    <p:sldId id="3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8/23/2017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8/23/2017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8/23/2017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8/23/2017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8/23/2017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8/23/2017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8/23/2017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8/23/2017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8/23/2017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8/23/2017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8/23/2017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8/23/2017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8/23/2017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a:solidFill>
                  <a:srgbClr val="FF0000"/>
                </a:solidFill>
                <a:effectLst/>
                <a:latin typeface="Times New Roman" panose="02020603050405020304" pitchFamily="18" charset="0"/>
                <a:ea typeface="Times New Roman" panose="02020603050405020304" pitchFamily="18" charset="0"/>
                <a:cs typeface="B Titr" panose="00000700000000000000" pitchFamily="2" charset="-78"/>
              </a:rPr>
              <a:t>بررسي اعوجاج و تنش­پسماند در جوشکاری اصطکاکي اغتشاشي ورق­هاي آلومينيومي به همراه تقويت­کننده</a:t>
            </a:r>
            <a:r>
              <a:rPr lang="en-US" sz="3600" dirty="0" smtClean="0">
                <a:solidFill>
                  <a:srgbClr val="FF0000"/>
                </a:solidFill>
                <a:cs typeface="B Titr" panose="00000700000000000000" pitchFamily="2" charset="-78"/>
              </a:rPr>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سجاد شیخان</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خرداد 96</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351983"/>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3999"/>
            <a:ext cx="8229600" cy="4483293"/>
          </a:xfrm>
        </p:spPr>
        <p:txBody>
          <a:bodyPr>
            <a:noAutofit/>
          </a:bodyPr>
          <a:lstStyle/>
          <a:p>
            <a:pPr marL="109728" indent="0" algn="r" rtl="1">
              <a:lnSpc>
                <a:spcPct val="200000"/>
              </a:lnSpc>
              <a:buNone/>
            </a:pPr>
            <a:r>
              <a:rPr lang="fa-IR" sz="2400" b="1" dirty="0" smtClean="0">
                <a:cs typeface="B Titr" panose="00000700000000000000" pitchFamily="2" charset="-78"/>
              </a:rPr>
              <a:t>1- </a:t>
            </a:r>
            <a:r>
              <a:rPr lang="fa-IR" sz="2400" b="1" dirty="0">
                <a:cs typeface="B Titr" panose="00000700000000000000" pitchFamily="2" charset="-78"/>
              </a:rPr>
              <a:t>آشنایی با </a:t>
            </a:r>
            <a:r>
              <a:rPr lang="fa-IR" sz="2400" b="1" dirty="0" smtClean="0">
                <a:cs typeface="B Titr" panose="00000700000000000000" pitchFamily="2" charset="-78"/>
              </a:rPr>
              <a:t>مدلسازی حرارتی و مکانیکی جوش</a:t>
            </a:r>
          </a:p>
          <a:p>
            <a:pPr marL="109728" indent="0" algn="r" rtl="1">
              <a:lnSpc>
                <a:spcPct val="200000"/>
              </a:lnSpc>
              <a:buNone/>
            </a:pPr>
            <a:r>
              <a:rPr lang="fa-IR" sz="2400" b="1" dirty="0" smtClean="0">
                <a:cs typeface="B Titr" panose="00000700000000000000" pitchFamily="2" charset="-78"/>
              </a:rPr>
              <a:t>2- </a:t>
            </a:r>
            <a:r>
              <a:rPr lang="fa-IR" sz="2400" b="1" dirty="0">
                <a:cs typeface="B Titr" panose="00000700000000000000" pitchFamily="2" charset="-78"/>
              </a:rPr>
              <a:t>آشنایی با مبحث طراحی آزمایش و کاربرد آن در پروژه های تحقیقاتی </a:t>
            </a:r>
          </a:p>
          <a:p>
            <a:pPr marL="109728" indent="0" algn="r" rtl="1">
              <a:lnSpc>
                <a:spcPct val="200000"/>
              </a:lnSpc>
              <a:buNone/>
            </a:pPr>
            <a:r>
              <a:rPr lang="fa-IR" sz="2400" b="1" dirty="0">
                <a:cs typeface="B Titr" panose="00000700000000000000" pitchFamily="2" charset="-78"/>
              </a:rPr>
              <a:t>3- آشنایی با تحلیل تنش و کرنش در انسیس </a:t>
            </a:r>
          </a:p>
          <a:p>
            <a:pPr marL="109728" indent="0" algn="r" rtl="1">
              <a:lnSpc>
                <a:spcPct val="150000"/>
              </a:lnSpc>
              <a:buNone/>
            </a:pPr>
            <a:endParaRPr lang="en-US" sz="2400" b="1" dirty="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مسئله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خواص </a:t>
            </a:r>
            <a:r>
              <a:rPr lang="fa-IR" sz="2400" b="1" dirty="0">
                <a:latin typeface="Times New Roman" panose="02020603050405020304" pitchFamily="18" charset="0"/>
                <a:cs typeface="B Titr" panose="00000700000000000000" pitchFamily="2" charset="-78"/>
              </a:rPr>
              <a:t>مواد تابع </a:t>
            </a:r>
            <a:r>
              <a:rPr lang="fa-IR" sz="2400" b="1" dirty="0" smtClean="0">
                <a:latin typeface="Times New Roman" panose="02020603050405020304" pitchFamily="18" charset="0"/>
                <a:cs typeface="B Titr" panose="00000700000000000000" pitchFamily="2" charset="-78"/>
              </a:rPr>
              <a:t>دما می </a:t>
            </a:r>
            <a:r>
              <a:rPr lang="fa-IR" sz="2400" b="1" dirty="0">
                <a:latin typeface="Times New Roman" panose="02020603050405020304" pitchFamily="18" charset="0"/>
                <a:cs typeface="B Titr" panose="00000700000000000000" pitchFamily="2" charset="-78"/>
              </a:rPr>
              <a:t>باشد</a:t>
            </a:r>
            <a:r>
              <a:rPr lang="fa-IR" sz="2400" b="1" dirty="0" smtClean="0">
                <a:latin typeface="Times New Roman" panose="02020603050405020304" pitchFamily="18" charset="0"/>
                <a:cs typeface="B Titr" panose="00000700000000000000" pitchFamily="2" charset="-78"/>
              </a:rPr>
              <a:t>.</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3- </a:t>
            </a:r>
            <a:r>
              <a:rPr lang="fa-IR" sz="2400" b="1" dirty="0">
                <a:latin typeface="Times New Roman" panose="02020603050405020304" pitchFamily="18" charset="0"/>
                <a:cs typeface="B Titr" panose="00000700000000000000" pitchFamily="2" charset="-78"/>
              </a:rPr>
              <a:t>آشنایی اولیه نرم افزار </a:t>
            </a:r>
            <a:r>
              <a:rPr lang="en-US" sz="2400" b="1" dirty="0" smtClean="0">
                <a:solidFill>
                  <a:srgbClr val="0000FF"/>
                </a:solidFill>
                <a:latin typeface="Times New Roman" panose="02020603050405020304" pitchFamily="18" charset="0"/>
                <a:cs typeface="B Titr" panose="00000700000000000000" pitchFamily="2" charset="-78"/>
              </a:rPr>
              <a:t>Ansys</a:t>
            </a:r>
            <a:endParaRPr lang="fa-IR" sz="2400" b="1" dirty="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4- </a:t>
            </a:r>
            <a:r>
              <a:rPr lang="fa-IR" sz="2400" b="1" dirty="0">
                <a:latin typeface="Times New Roman" panose="02020603050405020304" pitchFamily="18" charset="0"/>
                <a:cs typeface="B Titr" panose="00000700000000000000" pitchFamily="2" charset="-78"/>
              </a:rPr>
              <a:t>آشنایی با </a:t>
            </a:r>
            <a:r>
              <a:rPr lang="en-US" sz="2400" b="1" dirty="0">
                <a:solidFill>
                  <a:srgbClr val="0000FF"/>
                </a:solidFill>
                <a:latin typeface="Times New Roman" panose="02020603050405020304" pitchFamily="18" charset="0"/>
                <a:cs typeface="B Titr" panose="00000700000000000000" pitchFamily="2" charset="-78"/>
              </a:rPr>
              <a:t>Finite Element Methods</a:t>
            </a:r>
          </a:p>
          <a:p>
            <a:pPr algn="r" rtl="1">
              <a:lnSpc>
                <a:spcPct val="200000"/>
              </a:lnSpc>
            </a:pPr>
            <a:r>
              <a:rPr lang="fa-IR" sz="2400" b="1" dirty="0" smtClean="0">
                <a:latin typeface="Times New Roman" panose="02020603050405020304" pitchFamily="18" charset="0"/>
                <a:cs typeface="B Titr" panose="00000700000000000000" pitchFamily="2" charset="-78"/>
              </a:rPr>
              <a:t>5- </a:t>
            </a:r>
            <a:r>
              <a:rPr lang="fa-IR" sz="2400" b="1" dirty="0">
                <a:latin typeface="Times New Roman" panose="02020603050405020304" pitchFamily="18" charset="0"/>
                <a:cs typeface="B Titr" panose="00000700000000000000" pitchFamily="2" charset="-78"/>
              </a:rPr>
              <a:t>آشنایی با </a:t>
            </a:r>
            <a:r>
              <a:rPr lang="fa-IR" sz="2400" b="1" dirty="0" smtClean="0">
                <a:latin typeface="Times New Roman" panose="02020603050405020304" pitchFamily="18" charset="0"/>
                <a:cs typeface="B Titr" panose="00000700000000000000" pitchFamily="2" charset="-78"/>
              </a:rPr>
              <a:t>طراحی آزمایش</a:t>
            </a:r>
            <a:endParaRPr lang="en-US" sz="2400" b="1" dirty="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5600" y="533400"/>
            <a:ext cx="2971800" cy="646331"/>
          </a:xfrm>
          <a:prstGeom prst="rect">
            <a:avLst/>
          </a:prstGeom>
          <a:noFill/>
        </p:spPr>
        <p:txBody>
          <a:bodyPr wrap="square" rtlCol="0">
            <a:spAutoFit/>
          </a:bodyPr>
          <a:lstStyle/>
          <a:p>
            <a:r>
              <a:rPr lang="fa-IR" sz="3600" b="1" dirty="0" smtClean="0">
                <a:solidFill>
                  <a:srgbClr val="FF0000"/>
                </a:solidFill>
                <a:latin typeface="+mj-lt"/>
                <a:ea typeface="+mj-ea"/>
                <a:cs typeface="B Titr" panose="00000700000000000000" pitchFamily="2" charset="-78"/>
              </a:rPr>
              <a:t>پروژه های مکمل</a:t>
            </a:r>
            <a:endParaRPr lang="en-US" sz="3600" b="1" dirty="0">
              <a:solidFill>
                <a:srgbClr val="FF0000"/>
              </a:solidFill>
              <a:latin typeface="+mj-lt"/>
              <a:ea typeface="+mj-ea"/>
              <a:cs typeface="B Titr" panose="00000700000000000000" pitchFamily="2" charset="-78"/>
            </a:endParaRPr>
          </a:p>
        </p:txBody>
      </p:sp>
      <p:sp>
        <p:nvSpPr>
          <p:cNvPr id="2" name="TextBox 1"/>
          <p:cNvSpPr txBox="1"/>
          <p:nvPr/>
        </p:nvSpPr>
        <p:spPr>
          <a:xfrm>
            <a:off x="1066800" y="1371600"/>
            <a:ext cx="7315200" cy="3539430"/>
          </a:xfrm>
          <a:prstGeom prst="rect">
            <a:avLst/>
          </a:prstGeom>
          <a:noFill/>
        </p:spPr>
        <p:txBody>
          <a:bodyPr wrap="square" rtlCol="0">
            <a:spAutoFit/>
          </a:bodyPr>
          <a:lstStyle/>
          <a:p>
            <a:pPr marL="342900" indent="-342900" algn="r" rtl="1">
              <a:lnSpc>
                <a:spcPct val="200000"/>
              </a:lnSpc>
              <a:buFont typeface="Wingdings" panose="05000000000000000000" pitchFamily="2" charset="2"/>
              <a:buChar char="Ø"/>
            </a:pPr>
            <a:r>
              <a:rPr lang="fa-IR" sz="2800" dirty="0">
                <a:latin typeface="BNazanin"/>
                <a:ea typeface="Times New Roman" panose="02020603050405020304" pitchFamily="18" charset="0"/>
                <a:cs typeface="B Nazanin" panose="00000400000000000000" pitchFamily="2" charset="-78"/>
              </a:rPr>
              <a:t>شبیه­سازی جوشکاری اصطکاکی اغتشاشی ورق آلومینیومی، با در نظر گرفتن ابزار </a:t>
            </a:r>
            <a:endParaRPr lang="fa-IR" sz="2800" dirty="0" smtClean="0">
              <a:latin typeface="BNazanin"/>
              <a:ea typeface="Times New Roman" panose="02020603050405020304" pitchFamily="18" charset="0"/>
              <a:cs typeface="B Nazanin" panose="00000400000000000000" pitchFamily="2" charset="-78"/>
            </a:endParaRPr>
          </a:p>
          <a:p>
            <a:pPr marL="342900" indent="-342900" algn="r" rtl="1">
              <a:lnSpc>
                <a:spcPct val="200000"/>
              </a:lnSpc>
              <a:buFont typeface="Wingdings" panose="05000000000000000000" pitchFamily="2" charset="2"/>
              <a:buChar char="Ø"/>
            </a:pPr>
            <a:r>
              <a:rPr lang="fa-IR" sz="2800" dirty="0" smtClean="0">
                <a:latin typeface="BNazanin"/>
                <a:ea typeface="Times New Roman" panose="02020603050405020304" pitchFamily="18" charset="0"/>
                <a:cs typeface="B Nazanin" panose="00000400000000000000" pitchFamily="2" charset="-78"/>
              </a:rPr>
              <a:t>بررسی تأثیر تقویت­کننده­ها در اعوجاج و تنش پسماند ورق آلومینیومی، در اتصالات لبه روی‌هم</a:t>
            </a:r>
            <a:endParaRPr lang="en-US" sz="2800" dirty="0">
              <a:cs typeface="B Nazanin" panose="00000400000000000000" pitchFamily="2" charset="-78"/>
            </a:endParaRPr>
          </a:p>
        </p:txBody>
      </p:sp>
    </p:spTree>
    <p:extLst>
      <p:ext uri="{BB962C8B-B14F-4D97-AF65-F5344CB8AC3E}">
        <p14:creationId xmlns:p14="http://schemas.microsoft.com/office/powerpoint/2010/main" val="6625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92500" lnSpcReduction="10000"/>
          </a:bodyPr>
          <a:lstStyle/>
          <a:p>
            <a:endParaRPr lang="en-US" dirty="0" smtClean="0"/>
          </a:p>
          <a:p>
            <a:pPr algn="r"/>
            <a:endParaRPr lang="en-US" dirty="0"/>
          </a:p>
          <a:p>
            <a:pPr marL="0" indent="228600" algn="just" rtl="1">
              <a:lnSpc>
                <a:spcPct val="120000"/>
              </a:lnSpc>
              <a:spcBef>
                <a:spcPts val="1200"/>
              </a:spcBef>
            </a:pPr>
            <a:r>
              <a:rPr lang="fa-IR" sz="3200" dirty="0">
                <a:latin typeface="Times New Roman" panose="02020603050405020304" pitchFamily="18" charset="0"/>
                <a:ea typeface="Times New Roman" panose="02020603050405020304" pitchFamily="18" charset="0"/>
                <a:cs typeface="B Nazanin" panose="00000400000000000000" pitchFamily="2" charset="-78"/>
              </a:rPr>
              <a:t>آلیاژهای آلومینیوم در صنعت توسط انواع روش­های جوشکاری ذوبی و غیر ذوبی، جوش داده می­شوند؛ اما به علت وجود برخی عیوب در جوشکاری آلومینیوم به روش ذوبی که ناشی از خواص ذاتی ماده است، روش­های غیر ذوبی مانند جوشکاری اصطکاکی اغتشاشی بسیار موردتوجه قرارگرفته­ است</a:t>
            </a:r>
            <a:r>
              <a:rPr lang="fa-IR" sz="3200" dirty="0" smtClean="0">
                <a:latin typeface="Times New Roman" panose="02020603050405020304" pitchFamily="18" charset="0"/>
                <a:ea typeface="Times New Roman" panose="02020603050405020304" pitchFamily="18" charset="0"/>
                <a:cs typeface="B Nazanin" panose="00000400000000000000" pitchFamily="2" charset="-78"/>
              </a:rPr>
              <a:t>.</a:t>
            </a:r>
          </a:p>
          <a:p>
            <a:pPr marL="0" indent="228600" algn="just" rtl="1">
              <a:lnSpc>
                <a:spcPct val="120000"/>
              </a:lnSpc>
              <a:spcBef>
                <a:spcPts val="1200"/>
              </a:spcBef>
            </a:pPr>
            <a:r>
              <a:rPr lang="fa-IR" sz="3200" dirty="0">
                <a:latin typeface="Times New Roman" panose="02020603050405020304" pitchFamily="18" charset="0"/>
                <a:ea typeface="Times New Roman" panose="02020603050405020304" pitchFamily="18" charset="0"/>
                <a:cs typeface="B Nazanin" panose="00000400000000000000" pitchFamily="2" charset="-78"/>
              </a:rPr>
              <a:t>یکی از مشکلات قطعات جوشکاری شده، تنش پسماند و اعوجاج ایجادشده به‌واسطه‌ی فرایند جوش است. عموما این دو پدیده با هم نسبت عکس دارند و کاهش یکی، موجب افزایش دیگری می­شود.</a:t>
            </a:r>
            <a:endParaRPr lang="en-US" sz="3200" dirty="0">
              <a:effectLst/>
              <a:latin typeface="Times New Roman" panose="02020603050405020304" pitchFamily="18" charset="0"/>
              <a:ea typeface="Times New Roman" panose="02020603050405020304" pitchFamily="18" charset="0"/>
              <a:cs typeface="B Nazanin" panose="00000400000000000000"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TextBox 3"/>
          <p:cNvSpPr txBox="1"/>
          <p:nvPr/>
        </p:nvSpPr>
        <p:spPr>
          <a:xfrm>
            <a:off x="7086600" y="457200"/>
            <a:ext cx="2057400" cy="646331"/>
          </a:xfrm>
          <a:prstGeom prst="rect">
            <a:avLst/>
          </a:prstGeom>
          <a:noFill/>
        </p:spPr>
        <p:txBody>
          <a:bodyPr wrap="square" rtlCol="0">
            <a:spAutoFit/>
          </a:bodyPr>
          <a:lstStyle/>
          <a:p>
            <a:r>
              <a:rPr lang="fa-IR" sz="3600" b="1" dirty="0">
                <a:solidFill>
                  <a:srgbClr val="FF0000"/>
                </a:solidFill>
                <a:latin typeface="+mj-lt"/>
                <a:ea typeface="+mj-ea"/>
                <a:cs typeface="B Titr" panose="00000700000000000000" pitchFamily="2" charset="-78"/>
              </a:rPr>
              <a:t>مقدمه</a:t>
            </a:r>
            <a:endParaRPr lang="en-US" sz="3600" b="1" dirty="0">
              <a:solidFill>
                <a:srgbClr val="FF0000"/>
              </a:solidFill>
              <a:latin typeface="+mj-lt"/>
              <a:ea typeface="+mj-ea"/>
              <a:cs typeface="B Titr" panose="00000700000000000000" pitchFamily="2" charset="-78"/>
            </a:endParaRPr>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3531"/>
            <a:ext cx="8229600" cy="5513361"/>
          </a:xfrm>
        </p:spPr>
        <p:txBody>
          <a:bodyPr>
            <a:normAutofit/>
          </a:bodyPr>
          <a:lstStyle/>
          <a:p>
            <a:pPr algn="just" rtl="1">
              <a:lnSpc>
                <a:spcPct val="150000"/>
              </a:lnSpc>
            </a:pPr>
            <a:r>
              <a:rPr lang="fa-IR" sz="2400" dirty="0" smtClean="0">
                <a:latin typeface="Times New Roman" panose="02020603050405020304" pitchFamily="18" charset="0"/>
                <a:ea typeface="Times New Roman" panose="02020603050405020304" pitchFamily="18" charset="0"/>
                <a:cs typeface="B Nazanin" panose="00000400000000000000" pitchFamily="2" charset="-78"/>
              </a:rPr>
              <a:t>ازجمله </a:t>
            </a:r>
            <a:r>
              <a:rPr lang="fa-IR" sz="2400" dirty="0">
                <a:latin typeface="Times New Roman" panose="02020603050405020304" pitchFamily="18" charset="0"/>
                <a:ea typeface="Times New Roman" panose="02020603050405020304" pitchFamily="18" charset="0"/>
                <a:cs typeface="B Nazanin" panose="00000400000000000000" pitchFamily="2" charset="-78"/>
              </a:rPr>
              <a:t>مشکلات اعوجاج در صنعت، می‌توان به تغییرات ابعادی در قطعه­ی نهایی و همچنین مشکلاتی در جهت مونتاژ مناسب قطعه جوشکاری­شده در سازه­ی نهایی اشاره کرد. </a:t>
            </a:r>
            <a:endParaRPr lang="fa-IR" sz="2400" dirty="0" smtClean="0">
              <a:latin typeface="Times New Roman" panose="02020603050405020304" pitchFamily="18" charset="0"/>
              <a:ea typeface="Times New Roman" panose="02020603050405020304" pitchFamily="18" charset="0"/>
              <a:cs typeface="B Nazanin" panose="00000400000000000000" pitchFamily="2" charset="-78"/>
            </a:endParaRPr>
          </a:p>
          <a:p>
            <a:pPr algn="just" rtl="1">
              <a:lnSpc>
                <a:spcPct val="150000"/>
              </a:lnSpc>
            </a:pPr>
            <a:r>
              <a:rPr lang="fa-IR" sz="2400" dirty="0" smtClean="0">
                <a:latin typeface="Times New Roman" panose="02020603050405020304" pitchFamily="18" charset="0"/>
                <a:ea typeface="Times New Roman" panose="02020603050405020304" pitchFamily="18" charset="0"/>
                <a:cs typeface="B Nazanin" panose="00000400000000000000" pitchFamily="2" charset="-78"/>
              </a:rPr>
              <a:t>همچنین </a:t>
            </a:r>
            <a:r>
              <a:rPr lang="fa-IR" sz="2400" dirty="0">
                <a:latin typeface="Times New Roman" panose="02020603050405020304" pitchFamily="18" charset="0"/>
                <a:ea typeface="Times New Roman" panose="02020603050405020304" pitchFamily="18" charset="0"/>
                <a:cs typeface="B Nazanin" panose="00000400000000000000" pitchFamily="2" charset="-78"/>
              </a:rPr>
              <a:t>تنش پسماند باعث کاهش استحکام قطعه و ازکارافتادگی آن، تحت بارگذاری­های به مراتب کمتر از بارگذاری طراحی شده، می شود. </a:t>
            </a:r>
            <a:endParaRPr lang="fa-IR" sz="2400" dirty="0" smtClean="0">
              <a:latin typeface="Times New Roman" panose="02020603050405020304" pitchFamily="18" charset="0"/>
              <a:ea typeface="Times New Roman" panose="02020603050405020304" pitchFamily="18" charset="0"/>
              <a:cs typeface="B Nazanin" panose="00000400000000000000" pitchFamily="2" charset="-78"/>
            </a:endParaRPr>
          </a:p>
          <a:p>
            <a:pPr marL="0" indent="228600" algn="just" rtl="1">
              <a:lnSpc>
                <a:spcPct val="150000"/>
              </a:lnSpc>
              <a:spcBef>
                <a:spcPts val="1200"/>
              </a:spcBef>
            </a:pPr>
            <a:r>
              <a:rPr lang="fa-IR" sz="2400" dirty="0">
                <a:latin typeface="Times New Roman" panose="02020603050405020304" pitchFamily="18" charset="0"/>
                <a:ea typeface="Times New Roman" panose="02020603050405020304" pitchFamily="18" charset="0"/>
                <a:cs typeface="B Nazanin" panose="00000400000000000000" pitchFamily="2" charset="-78"/>
              </a:rPr>
              <a:t>روش‌های مختلفی برای کاهش اعوجاج حاصل از جوشکاری وجود دارد که یکی از آن‌ها استفاده از قطعات تقویت‌کننده بر روی ورق است. این تقویت‌کننده‌ها علاوه بر کاهش اعوجاج، باعث افزایش استحکام سازه نیز می­شوند و اثر مخرب افزایش تنش پسماند را تا حدودی جبران می­کنند.</a:t>
            </a:r>
            <a:endParaRPr lang="en-US" sz="2400" dirty="0">
              <a:latin typeface="Times New Roman" panose="02020603050405020304" pitchFamily="18" charset="0"/>
              <a:ea typeface="Times New Roman" panose="02020603050405020304" pitchFamily="18" charset="0"/>
              <a:cs typeface="B Nazanin" panose="00000400000000000000" pitchFamily="2" charset="-78"/>
            </a:endParaRPr>
          </a:p>
          <a:p>
            <a:pPr algn="just" rtl="1">
              <a:lnSpc>
                <a:spcPct val="150000"/>
              </a:lnSpc>
            </a:pPr>
            <a:endParaRPr lang="en-US" sz="2400" dirty="0">
              <a:solidFill>
                <a:srgbClr val="00B050"/>
              </a:solidFill>
              <a:cs typeface="B Titr" panose="00000700000000000000" pitchFamily="2" charset="-78"/>
            </a:endParaRPr>
          </a:p>
        </p:txBody>
      </p:sp>
      <p:sp>
        <p:nvSpPr>
          <p:cNvPr id="3" name="TextBox 2"/>
          <p:cNvSpPr txBox="1"/>
          <p:nvPr/>
        </p:nvSpPr>
        <p:spPr>
          <a:xfrm>
            <a:off x="7086600" y="457200"/>
            <a:ext cx="2057400" cy="646331"/>
          </a:xfrm>
          <a:prstGeom prst="rect">
            <a:avLst/>
          </a:prstGeom>
          <a:noFill/>
        </p:spPr>
        <p:txBody>
          <a:bodyPr wrap="square" rtlCol="0">
            <a:spAutoFit/>
          </a:bodyPr>
          <a:lstStyle/>
          <a:p>
            <a:r>
              <a:rPr lang="fa-IR" sz="3600" b="1" dirty="0">
                <a:solidFill>
                  <a:srgbClr val="FF0000"/>
                </a:solidFill>
                <a:latin typeface="+mj-lt"/>
                <a:ea typeface="+mj-ea"/>
                <a:cs typeface="B Titr" panose="00000700000000000000" pitchFamily="2" charset="-78"/>
              </a:rPr>
              <a:t>مقدمه</a:t>
            </a:r>
            <a:endParaRPr lang="en-US" sz="3600" b="1" dirty="0">
              <a:solidFill>
                <a:srgbClr val="FF0000"/>
              </a:solidFill>
              <a:latin typeface="+mj-lt"/>
              <a:ea typeface="+mj-ea"/>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تغییرات بعضی از خواص مکانیکی و حرارتی با دما</a:t>
            </a:r>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2453737671"/>
                  </p:ext>
                </p:extLst>
              </p:nvPr>
            </p:nvGraphicFramePr>
            <p:xfrm>
              <a:off x="1219200" y="2286000"/>
              <a:ext cx="6705600" cy="3457702"/>
            </p:xfrm>
            <a:graphic>
              <a:graphicData uri="http://schemas.openxmlformats.org/drawingml/2006/table">
                <a:tbl>
                  <a:tblPr rtl="1" firstRow="1" firstCol="1" bandRow="1"/>
                  <a:tblGrid>
                    <a:gridCol w="1233341"/>
                    <a:gridCol w="1677519"/>
                    <a:gridCol w="1746517"/>
                    <a:gridCol w="2048223"/>
                  </a:tblGrid>
                  <a:tr h="0">
                    <a:tc>
                      <a:txBody>
                        <a:bodyPr/>
                        <a:lstStyle/>
                        <a:p>
                          <a:pPr marL="0" marR="0" algn="ctr" rtl="1">
                            <a:lnSpc>
                              <a:spcPct val="120000"/>
                            </a:lnSpc>
                            <a:spcBef>
                              <a:spcPts val="600"/>
                            </a:spcBef>
                            <a:spcAft>
                              <a:spcPts val="0"/>
                            </a:spcAft>
                          </a:pPr>
                          <a:r>
                            <a:rPr lang="fa-IR" sz="2200" b="1" dirty="0">
                              <a:effectLst/>
                              <a:latin typeface="Times New Roman" panose="02020603050405020304" pitchFamily="18" charset="0"/>
                              <a:ea typeface="SimSun" panose="02010600030101010101" pitchFamily="2" charset="-122"/>
                              <a:cs typeface="B Nazanin" panose="00000400000000000000" pitchFamily="2" charset="-78"/>
                            </a:rPr>
                            <a:t>دما </a:t>
                          </a:r>
                          <a14:m>
                            <m:oMath xmlns:m="http://schemas.openxmlformats.org/officeDocument/2006/math">
                              <m:r>
                                <a:rPr lang="en-US" sz="2200" b="1" i="1">
                                  <a:effectLst/>
                                  <a:latin typeface="Cambria Math" panose="02040503050406030204" pitchFamily="18" charset="0"/>
                                  <a:ea typeface="SimSun" panose="02010600030101010101" pitchFamily="2" charset="-122"/>
                                  <a:cs typeface="B Nazanin" panose="00000400000000000000" pitchFamily="2" charset="-78"/>
                                </a:rPr>
                                <m:t>(℃)</m:t>
                              </m:r>
                            </m:oMath>
                          </a14:m>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marL="0" marR="0" algn="ctr" rtl="1">
                            <a:lnSpc>
                              <a:spcPct val="120000"/>
                            </a:lnSpc>
                            <a:spcBef>
                              <a:spcPts val="600"/>
                            </a:spcBef>
                            <a:spcAft>
                              <a:spcPts val="0"/>
                            </a:spcAft>
                          </a:pPr>
                          <a:r>
                            <a:rPr lang="fa-IR" sz="2200" b="1">
                              <a:effectLst/>
                              <a:latin typeface="Times New Roman" panose="02020603050405020304" pitchFamily="18" charset="0"/>
                              <a:ea typeface="SimSun" panose="02010600030101010101" pitchFamily="2" charset="-122"/>
                              <a:cs typeface="B Nazanin" panose="00000400000000000000" pitchFamily="2" charset="-78"/>
                            </a:rPr>
                            <a:t>ضریب هدایت حرارتی </a:t>
                          </a:r>
                          <a14:m>
                            <m:oMath xmlns:m="http://schemas.openxmlformats.org/officeDocument/2006/math">
                              <m:r>
                                <a:rPr lang="ar-SA" sz="2200">
                                  <a:effectLst/>
                                  <a:latin typeface="Cambria Math" panose="02040503050406030204" pitchFamily="18" charset="0"/>
                                  <a:ea typeface="SimSun" panose="02010600030101010101" pitchFamily="2" charset="-122"/>
                                  <a:cs typeface="B Nazanin" panose="00000400000000000000" pitchFamily="2" charset="-78"/>
                                </a:rPr>
                                <m:t>(</m:t>
                              </m:r>
                              <m:f>
                                <m:fPr>
                                  <m:ctrlPr>
                                    <a:rPr lang="en-US" sz="2200" b="1" i="1">
                                      <a:effectLst/>
                                      <a:latin typeface="Cambria Math" panose="02040503050406030204" pitchFamily="18" charset="0"/>
                                      <a:ea typeface="Times New Roman" panose="02020603050405020304" pitchFamily="18" charset="0"/>
                                      <a:cs typeface="B Nazanin" panose="00000400000000000000" pitchFamily="2" charset="-78"/>
                                    </a:rPr>
                                  </m:ctrlPr>
                                </m:fPr>
                                <m:num>
                                  <m:r>
                                    <a:rPr lang="en-US" sz="2200" b="1" i="1">
                                      <a:effectLst/>
                                      <a:latin typeface="Cambria Math" panose="02040503050406030204" pitchFamily="18" charset="0"/>
                                      <a:ea typeface="SimSun" panose="02010600030101010101" pitchFamily="2" charset="-122"/>
                                      <a:cs typeface="B Nazanin" panose="00000400000000000000" pitchFamily="2" charset="-78"/>
                                    </a:rPr>
                                    <m:t>𝐖</m:t>
                                  </m:r>
                                </m:num>
                                <m:den>
                                  <m:r>
                                    <a:rPr lang="en-US" sz="2200" b="1" i="1">
                                      <a:effectLst/>
                                      <a:latin typeface="Cambria Math" panose="02040503050406030204" pitchFamily="18" charset="0"/>
                                      <a:ea typeface="SimSun" panose="02010600030101010101" pitchFamily="2" charset="-122"/>
                                      <a:cs typeface="B Nazanin" panose="00000400000000000000" pitchFamily="2" charset="-78"/>
                                    </a:rPr>
                                    <m:t>𝐦</m:t>
                                  </m:r>
                                  <m:r>
                                    <a:rPr lang="en-US" sz="2200" b="1">
                                      <a:effectLst/>
                                      <a:latin typeface="Cambria Math" panose="02040503050406030204" pitchFamily="18" charset="0"/>
                                      <a:ea typeface="SimSun" panose="02010600030101010101" pitchFamily="2" charset="-122"/>
                                      <a:cs typeface="B Nazanin" panose="00000400000000000000" pitchFamily="2" charset="-78"/>
                                    </a:rPr>
                                    <m:t>℃</m:t>
                                  </m:r>
                                </m:den>
                              </m:f>
                              <m:r>
                                <a:rPr lang="ar-SA" sz="2200">
                                  <a:effectLst/>
                                  <a:latin typeface="Cambria Math" panose="02040503050406030204" pitchFamily="18" charset="0"/>
                                  <a:ea typeface="SimSun" panose="02010600030101010101" pitchFamily="2" charset="-122"/>
                                  <a:cs typeface="B Nazanin" panose="00000400000000000000" pitchFamily="2" charset="-78"/>
                                </a:rPr>
                                <m:t>)</m:t>
                              </m:r>
                            </m:oMath>
                          </a14:m>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marL="0" marR="0" algn="ctr" rtl="1">
                            <a:lnSpc>
                              <a:spcPct val="120000"/>
                            </a:lnSpc>
                            <a:spcBef>
                              <a:spcPts val="600"/>
                            </a:spcBef>
                            <a:spcAft>
                              <a:spcPts val="0"/>
                            </a:spcAft>
                          </a:pPr>
                          <a:r>
                            <a:rPr lang="fa-IR" sz="2200" b="1">
                              <a:effectLst/>
                              <a:latin typeface="Times New Roman" panose="02020603050405020304" pitchFamily="18" charset="0"/>
                              <a:ea typeface="SimSun" panose="02010600030101010101" pitchFamily="2" charset="-122"/>
                              <a:cs typeface="B Nazanin" panose="00000400000000000000" pitchFamily="2" charset="-78"/>
                            </a:rPr>
                            <a:t>ظرفیت گرمایی ویژه  </a:t>
                          </a:r>
                          <a14:m>
                            <m:oMath xmlns:m="http://schemas.openxmlformats.org/officeDocument/2006/math">
                              <m:r>
                                <a:rPr lang="en-US" sz="2200" b="1">
                                  <a:effectLst/>
                                  <a:latin typeface="Cambria Math" panose="02040503050406030204" pitchFamily="18" charset="0"/>
                                  <a:ea typeface="SimSun" panose="02010600030101010101" pitchFamily="2" charset="-122"/>
                                  <a:cs typeface="B Nazanin" panose="00000400000000000000" pitchFamily="2" charset="-78"/>
                                </a:rPr>
                                <m:t>(</m:t>
                              </m:r>
                              <m:f>
                                <m:fPr>
                                  <m:ctrlPr>
                                    <a:rPr lang="en-US" sz="2200" b="1" i="1">
                                      <a:effectLst/>
                                      <a:latin typeface="Cambria Math" panose="02040503050406030204" pitchFamily="18" charset="0"/>
                                      <a:ea typeface="Times New Roman" panose="02020603050405020304" pitchFamily="18" charset="0"/>
                                      <a:cs typeface="B Nazanin" panose="00000400000000000000" pitchFamily="2" charset="-78"/>
                                    </a:rPr>
                                  </m:ctrlPr>
                                </m:fPr>
                                <m:num>
                                  <m:r>
                                    <a:rPr lang="en-US" sz="2200" b="1" i="1">
                                      <a:effectLst/>
                                      <a:latin typeface="Cambria Math" panose="02040503050406030204" pitchFamily="18" charset="0"/>
                                      <a:ea typeface="SimSun" panose="02010600030101010101" pitchFamily="2" charset="-122"/>
                                      <a:cs typeface="B Nazanin" panose="00000400000000000000" pitchFamily="2" charset="-78"/>
                                    </a:rPr>
                                    <m:t>𝐉</m:t>
                                  </m:r>
                                </m:num>
                                <m:den>
                                  <m:r>
                                    <a:rPr lang="en-US" sz="2200" b="1" i="1">
                                      <a:effectLst/>
                                      <a:latin typeface="Cambria Math" panose="02040503050406030204" pitchFamily="18" charset="0"/>
                                      <a:ea typeface="SimSun" panose="02010600030101010101" pitchFamily="2" charset="-122"/>
                                      <a:cs typeface="B Nazanin" panose="00000400000000000000" pitchFamily="2" charset="-78"/>
                                    </a:rPr>
                                    <m:t>𝐊𝐠</m:t>
                                  </m:r>
                                  <m:r>
                                    <a:rPr lang="en-US" sz="2200" b="1">
                                      <a:effectLst/>
                                      <a:latin typeface="Cambria Math" panose="02040503050406030204" pitchFamily="18" charset="0"/>
                                      <a:ea typeface="SimSun" panose="02010600030101010101" pitchFamily="2" charset="-122"/>
                                      <a:cs typeface="B Nazanin" panose="00000400000000000000" pitchFamily="2" charset="-78"/>
                                    </a:rPr>
                                    <m:t>.℃</m:t>
                                  </m:r>
                                </m:den>
                              </m:f>
                              <m:r>
                                <a:rPr lang="en-US" sz="2200" b="1">
                                  <a:effectLst/>
                                  <a:latin typeface="Cambria Math" panose="02040503050406030204" pitchFamily="18" charset="0"/>
                                  <a:ea typeface="SimSun" panose="02010600030101010101" pitchFamily="2" charset="-122"/>
                                  <a:cs typeface="B Nazanin" panose="00000400000000000000" pitchFamily="2" charset="-78"/>
                                </a:rPr>
                                <m:t>)</m:t>
                              </m:r>
                            </m:oMath>
                          </a14:m>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marL="0" marR="0" algn="ctr" rtl="1">
                            <a:lnSpc>
                              <a:spcPct val="120000"/>
                            </a:lnSpc>
                            <a:spcBef>
                              <a:spcPts val="600"/>
                            </a:spcBef>
                            <a:spcAft>
                              <a:spcPts val="0"/>
                            </a:spcAft>
                          </a:pPr>
                          <a:r>
                            <a:rPr lang="fa-IR" sz="2200" b="1" dirty="0">
                              <a:effectLst/>
                              <a:latin typeface="Times New Roman" panose="02020603050405020304" pitchFamily="18" charset="0"/>
                              <a:ea typeface="SimSun" panose="02010600030101010101" pitchFamily="2" charset="-122"/>
                              <a:cs typeface="B Nazanin" panose="00000400000000000000" pitchFamily="2" charset="-78"/>
                            </a:rPr>
                            <a:t>ضریب انبساط حرارتی </a:t>
                          </a:r>
                          <a14:m>
                            <m:oMath xmlns:m="http://schemas.openxmlformats.org/officeDocument/2006/math">
                              <m:r>
                                <a:rPr lang="en-US" sz="2200" b="1" i="1">
                                  <a:effectLst/>
                                  <a:latin typeface="Cambria Math" panose="02040503050406030204" pitchFamily="18" charset="0"/>
                                  <a:ea typeface="SimSun" panose="02010600030101010101" pitchFamily="2" charset="-122"/>
                                  <a:cs typeface="B Nazanin" panose="00000400000000000000" pitchFamily="2" charset="-78"/>
                                </a:rPr>
                                <m:t>(</m:t>
                              </m:r>
                              <m:f>
                                <m:fPr>
                                  <m:ctrlPr>
                                    <a:rPr lang="en-US" sz="2200" b="1" i="1">
                                      <a:effectLst/>
                                      <a:latin typeface="Cambria Math" panose="02040503050406030204" pitchFamily="18" charset="0"/>
                                      <a:ea typeface="Times New Roman" panose="02020603050405020304" pitchFamily="18" charset="0"/>
                                      <a:cs typeface="B Nazanin" panose="00000400000000000000" pitchFamily="2" charset="-78"/>
                                    </a:rPr>
                                  </m:ctrlPr>
                                </m:fPr>
                                <m:num>
                                  <m:sSup>
                                    <m:sSupPr>
                                      <m:ctrlPr>
                                        <a:rPr lang="en-US" sz="2200" b="1" i="1">
                                          <a:effectLst/>
                                          <a:latin typeface="Cambria Math" panose="02040503050406030204" pitchFamily="18" charset="0"/>
                                          <a:ea typeface="Times New Roman" panose="02020603050405020304" pitchFamily="18" charset="0"/>
                                          <a:cs typeface="B Nazanin" panose="00000400000000000000" pitchFamily="2" charset="-78"/>
                                        </a:rPr>
                                      </m:ctrlPr>
                                    </m:sSupPr>
                                    <m:e>
                                      <m:r>
                                        <a:rPr lang="en-US" sz="2200" b="1" i="1">
                                          <a:effectLst/>
                                          <a:latin typeface="Cambria Math" panose="02040503050406030204" pitchFamily="18" charset="0"/>
                                          <a:ea typeface="SimSun" panose="02010600030101010101" pitchFamily="2" charset="-122"/>
                                          <a:cs typeface="B Nazanin" panose="00000400000000000000" pitchFamily="2" charset="-78"/>
                                        </a:rPr>
                                        <m:t>𝟏𝟎</m:t>
                                      </m:r>
                                    </m:e>
                                    <m:sup>
                                      <m:r>
                                        <a:rPr lang="en-US" sz="2200" b="1" i="1">
                                          <a:effectLst/>
                                          <a:latin typeface="Cambria Math" panose="02040503050406030204" pitchFamily="18" charset="0"/>
                                          <a:ea typeface="SimSun" panose="02010600030101010101" pitchFamily="2" charset="-122"/>
                                          <a:cs typeface="B Nazanin" panose="00000400000000000000" pitchFamily="2" charset="-78"/>
                                        </a:rPr>
                                        <m:t>𝟔</m:t>
                                      </m:r>
                                    </m:sup>
                                  </m:sSup>
                                </m:num>
                                <m:den>
                                  <m:r>
                                    <a:rPr lang="en-US" sz="2200" b="1" i="1">
                                      <a:effectLst/>
                                      <a:latin typeface="Cambria Math" panose="02040503050406030204" pitchFamily="18" charset="0"/>
                                      <a:ea typeface="SimSun" panose="02010600030101010101" pitchFamily="2" charset="-122"/>
                                      <a:cs typeface="B Nazanin" panose="00000400000000000000" pitchFamily="2" charset="-78"/>
                                    </a:rPr>
                                    <m:t>℃</m:t>
                                  </m:r>
                                </m:den>
                              </m:f>
                              <m:r>
                                <a:rPr lang="en-US" sz="2200" b="1" i="1">
                                  <a:effectLst/>
                                  <a:latin typeface="Cambria Math" panose="02040503050406030204" pitchFamily="18" charset="0"/>
                                  <a:ea typeface="SimSun" panose="02010600030101010101" pitchFamily="2" charset="-122"/>
                                  <a:cs typeface="B Nazanin" panose="00000400000000000000" pitchFamily="2" charset="-78"/>
                                </a:rPr>
                                <m:t>)</m:t>
                              </m:r>
                            </m:oMath>
                          </a14:m>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r h="0">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20</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164</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929</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3/23</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100</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178</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950</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4/23</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200</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193</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950</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2/25</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300</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205</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950</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6/26</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400</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217</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950</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8/27</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400 &lt;</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217</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950</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8/27</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2453737671"/>
                  </p:ext>
                </p:extLst>
              </p:nvPr>
            </p:nvGraphicFramePr>
            <p:xfrm>
              <a:off x="1219200" y="2286000"/>
              <a:ext cx="6705600" cy="3346704"/>
            </p:xfrm>
            <a:graphic>
              <a:graphicData uri="http://schemas.openxmlformats.org/drawingml/2006/table">
                <a:tbl>
                  <a:tblPr rtl="1" firstRow="1" firstCol="1" bandRow="1"/>
                  <a:tblGrid>
                    <a:gridCol w="1233341"/>
                    <a:gridCol w="1677519"/>
                    <a:gridCol w="1746517"/>
                    <a:gridCol w="2048223"/>
                  </a:tblGrid>
                  <a:tr h="1033272">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990" t="-1765" r="-446040" b="-241176"/>
                          </a:stretch>
                        </a:blipFill>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73913" t="-1765" r="-226449" b="-241176"/>
                          </a:stretch>
                        </a:blipFill>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167832" t="-1765" r="-118531" b="-241176"/>
                          </a:stretch>
                        </a:blipFill>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227976" t="-1765" r="-893" b="-241176"/>
                          </a:stretch>
                        </a:blipFill>
                      </a:tcPr>
                    </a:tc>
                  </a:tr>
                  <a:tr h="385572">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20</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164</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929</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3/23</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572">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100</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178</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950</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4/23</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572">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200</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193</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950</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2/25</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572">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300</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205</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950</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6/26</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572">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400</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217</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950</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8/27</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572">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400 &lt;</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217</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a:effectLst/>
                              <a:latin typeface="Times New Roman" panose="02020603050405020304" pitchFamily="18" charset="0"/>
                              <a:ea typeface="SimSun" panose="02010600030101010101" pitchFamily="2" charset="-122"/>
                              <a:cs typeface="B Nazanin" panose="00000400000000000000" pitchFamily="2" charset="-78"/>
                            </a:rPr>
                            <a:t>950</a:t>
                          </a:r>
                          <a:endParaRPr lang="en-US" sz="220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20000"/>
                            </a:lnSpc>
                            <a:spcBef>
                              <a:spcPts val="600"/>
                            </a:spcBef>
                            <a:spcAft>
                              <a:spcPts val="0"/>
                            </a:spcAft>
                          </a:pPr>
                          <a:r>
                            <a:rPr lang="fa-IR" sz="2200" dirty="0">
                              <a:effectLst/>
                              <a:latin typeface="Times New Roman" panose="02020603050405020304" pitchFamily="18" charset="0"/>
                              <a:ea typeface="SimSun" panose="02010600030101010101" pitchFamily="2" charset="-122"/>
                              <a:cs typeface="B Nazanin" panose="00000400000000000000" pitchFamily="2" charset="-78"/>
                            </a:rPr>
                            <a:t>8/27</a:t>
                          </a:r>
                          <a:endParaRPr lang="en-US" sz="2200"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ترکیب مش بندی منظم و نامنظم</a:t>
            </a:r>
          </a:p>
          <a:p>
            <a:pPr algn="ctr" rtl="1"/>
            <a:endParaRPr lang="en-US" sz="2400" dirty="0">
              <a:solidFill>
                <a:srgbClr val="0000FF"/>
              </a:solidFill>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5" name="Picture 4"/>
          <p:cNvPicPr/>
          <p:nvPr/>
        </p:nvPicPr>
        <p:blipFill rotWithShape="1">
          <a:blip r:embed="rId2"/>
          <a:srcRect l="1030" t="1063" r="1340" b="1321"/>
          <a:stretch/>
        </p:blipFill>
        <p:spPr bwMode="auto">
          <a:xfrm>
            <a:off x="1828800" y="1981200"/>
            <a:ext cx="5029200" cy="4191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75047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smtClean="0">
                <a:solidFill>
                  <a:srgbClr val="0000FF"/>
                </a:solidFill>
                <a:cs typeface="B Titr" panose="00000700000000000000" pitchFamily="2" charset="-78"/>
              </a:rPr>
              <a:t>توزیع دما در ورق</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6" name="Picture 5" descr="I:\Ansys\final\data\file002.png"/>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71600" y="1166446"/>
            <a:ext cx="6057900" cy="4893602"/>
          </a:xfrm>
          <a:prstGeom prst="rect">
            <a:avLst/>
          </a:prstGeom>
          <a:noFill/>
          <a:ln>
            <a:noFill/>
          </a:ln>
        </p:spPr>
      </p:pic>
    </p:spTree>
    <p:extLst>
      <p:ext uri="{BB962C8B-B14F-4D97-AF65-F5344CB8AC3E}">
        <p14:creationId xmlns:p14="http://schemas.microsoft.com/office/powerpoint/2010/main" val="323569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smtClean="0">
                <a:solidFill>
                  <a:srgbClr val="0000FF"/>
                </a:solidFill>
                <a:cs typeface="B Titr" panose="00000700000000000000" pitchFamily="2" charset="-78"/>
              </a:rPr>
              <a:t>توزیع اعوجاج (</a:t>
            </a:r>
            <a:r>
              <a:rPr lang="en-US" sz="2400" dirty="0" err="1" smtClean="0">
                <a:solidFill>
                  <a:srgbClr val="0000FF"/>
                </a:solidFill>
                <a:cs typeface="B Titr" panose="00000700000000000000" pitchFamily="2" charset="-78"/>
              </a:rPr>
              <a:t>uz</a:t>
            </a:r>
            <a:r>
              <a:rPr lang="fa-IR" sz="2400" dirty="0" smtClean="0">
                <a:solidFill>
                  <a:srgbClr val="0000FF"/>
                </a:solidFill>
                <a:cs typeface="B Titr" panose="00000700000000000000" pitchFamily="2" charset="-78"/>
              </a:rPr>
              <a:t>) در ورق</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6" name="Picture 5" descr="I:\Ansys\Final Files\16-0stiff-main-3d\file000.png"/>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90600" y="1080536"/>
            <a:ext cx="6781800" cy="5167863"/>
          </a:xfrm>
          <a:prstGeom prst="rect">
            <a:avLst/>
          </a:prstGeom>
          <a:noFill/>
          <a:ln>
            <a:noFill/>
          </a:ln>
        </p:spPr>
      </p:pic>
    </p:spTree>
    <p:extLst>
      <p:ext uri="{BB962C8B-B14F-4D97-AF65-F5344CB8AC3E}">
        <p14:creationId xmlns:p14="http://schemas.microsoft.com/office/powerpoint/2010/main" val="654849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400" dirty="0" smtClean="0">
                <a:solidFill>
                  <a:srgbClr val="0000FF"/>
                </a:solidFill>
                <a:cs typeface="B Titr" panose="00000700000000000000" pitchFamily="2" charset="-78"/>
              </a:rPr>
              <a:t>توزیع تنش طولی در ورق</a:t>
            </a:r>
            <a:endParaRPr lang="en-US" sz="2400" dirty="0">
              <a:solidFill>
                <a:srgbClr val="0000FF"/>
              </a:solidFill>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5" name="Picture 4" descr="I:\Ansys\Final Files\09-2stiff-0deg-3t\present\file003.png"/>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3000" y="1161897"/>
            <a:ext cx="6553200" cy="5016693"/>
          </a:xfrm>
          <a:prstGeom prst="rect">
            <a:avLst/>
          </a:prstGeom>
          <a:noFill/>
          <a:ln>
            <a:noFill/>
          </a:ln>
        </p:spPr>
      </p:pic>
    </p:spTree>
    <p:extLst>
      <p:ext uri="{BB962C8B-B14F-4D97-AF65-F5344CB8AC3E}">
        <p14:creationId xmlns:p14="http://schemas.microsoft.com/office/powerpoint/2010/main" val="1106852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ctr" rtl="1"/>
            <a:r>
              <a:rPr lang="fa-IR" sz="2400" b="1" dirty="0" smtClean="0">
                <a:solidFill>
                  <a:srgbClr val="0000FF"/>
                </a:solidFill>
                <a:cs typeface="B Titr" panose="00000700000000000000" pitchFamily="2" charset="-78"/>
              </a:rPr>
              <a:t>بهینه سازی اعوجاج و تنش پسماند با دو رویکرد</a:t>
            </a:r>
          </a:p>
          <a:p>
            <a:pPr lvl="0" algn="ctr" rtl="1"/>
            <a:endParaRPr lang="fa-IR" sz="2400" b="1" dirty="0" smtClean="0">
              <a:solidFill>
                <a:srgbClr val="0000FF"/>
              </a:solidFill>
              <a:cs typeface="B Titr" panose="00000700000000000000" pitchFamily="2" charset="-78"/>
            </a:endParaRPr>
          </a:p>
          <a:p>
            <a:pPr algn="just" rtl="1"/>
            <a:r>
              <a:rPr lang="fa-IR" sz="2800" b="1" dirty="0" smtClean="0">
                <a:cs typeface="B Nazanin" panose="00000400000000000000" pitchFamily="2" charset="-78"/>
              </a:rPr>
              <a:t>به حد اقل رساندن اعوجاج:</a:t>
            </a:r>
          </a:p>
          <a:p>
            <a:pPr marL="109728" indent="0" algn="just" rtl="1">
              <a:buNone/>
            </a:pPr>
            <a:r>
              <a:rPr lang="fa-IR" sz="2400" dirty="0" smtClean="0">
                <a:cs typeface="B Nazanin" panose="00000400000000000000" pitchFamily="2" charset="-78"/>
              </a:rPr>
              <a:t>کاهش 88 درصدی اعوجاج که منجر به افزایش 17 درصدی تنش پسماند نیز شد.</a:t>
            </a:r>
          </a:p>
          <a:p>
            <a:pPr marL="109728" indent="0" algn="ctr" rtl="1">
              <a:buNone/>
            </a:pPr>
            <a:endParaRPr lang="fa-IR" sz="2400" b="1" dirty="0" smtClean="0">
              <a:cs typeface="B Nazanin" panose="00000400000000000000" pitchFamily="2" charset="-78"/>
            </a:endParaRPr>
          </a:p>
          <a:p>
            <a:pPr algn="just" rtl="1"/>
            <a:r>
              <a:rPr lang="fa-IR" sz="2800" b="1" dirty="0" smtClean="0">
                <a:cs typeface="B Nazanin" panose="00000400000000000000" pitchFamily="2" charset="-78"/>
              </a:rPr>
              <a:t>کاهش اعوجاج بدون افزایش تنش پسماند:</a:t>
            </a:r>
          </a:p>
          <a:p>
            <a:pPr marL="109728" indent="0" algn="just" rtl="1">
              <a:buNone/>
            </a:pPr>
            <a:r>
              <a:rPr lang="fa-IR" sz="2400" dirty="0" smtClean="0">
                <a:cs typeface="B Nazanin" panose="00000400000000000000" pitchFamily="2" charset="-78"/>
              </a:rPr>
              <a:t>کاهش 42 درصدی اعوجاج بدون تغییر محسوس در تنش پسماند</a:t>
            </a:r>
            <a:endParaRPr lang="en-US" sz="2400" dirty="0">
              <a:cs typeface="B Nazanin" panose="00000400000000000000" pitchFamily="2" charset="-78"/>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spTree>
    <p:extLst>
      <p:ext uri="{BB962C8B-B14F-4D97-AF65-F5344CB8AC3E}">
        <p14:creationId xmlns:p14="http://schemas.microsoft.com/office/powerpoint/2010/main" val="9479974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4184</TotalTime>
  <Words>415</Words>
  <Application>Microsoft Office PowerPoint</Application>
  <PresentationFormat>On-screen Show (4:3)</PresentationFormat>
  <Paragraphs>69</Paragraphs>
  <Slides>12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12</vt:i4>
      </vt:variant>
    </vt:vector>
  </HeadingPairs>
  <TitlesOfParts>
    <vt:vector size="25" baseType="lpstr">
      <vt:lpstr>SimSun</vt:lpstr>
      <vt:lpstr>B Nazanin</vt:lpstr>
      <vt:lpstr>B Titr</vt:lpstr>
      <vt:lpstr>BNazanin</vt:lpstr>
      <vt:lpstr>Calibri</vt:lpstr>
      <vt:lpstr>Cambria Math</vt:lpstr>
      <vt:lpstr>Lucida Sans Unicode</vt:lpstr>
      <vt:lpstr>Times New Roman</vt:lpstr>
      <vt:lpstr>Verdana</vt:lpstr>
      <vt:lpstr>Wingdings</vt:lpstr>
      <vt:lpstr>Wingdings 2</vt:lpstr>
      <vt:lpstr>Wingdings 3</vt:lpstr>
      <vt:lpstr>Concourse</vt:lpstr>
      <vt:lpstr>            بررسي اعوجاج و تنش­پسماند در جوشکاری اصطکاکي اغتشاشي ورق­هاي آلومينيومي به همراه تقويت­کننده  سجاد شیخان خرداد 96     </vt:lpstr>
      <vt:lpstr> </vt:lpstr>
      <vt:lpstr>PowerPoint Presentation</vt:lpstr>
      <vt:lpstr>توانمندیهای کُد</vt:lpstr>
      <vt:lpstr>توانمندیهای کُد</vt:lpstr>
      <vt:lpstr>توانمندیهای کُد</vt:lpstr>
      <vt:lpstr>توانمندیهای کُد</vt:lpstr>
      <vt:lpstr>توانمندیهای کُد</vt:lpstr>
      <vt:lpstr>توانمندیهای کُد</vt:lpstr>
      <vt:lpstr>آنچه در این مسئله خواهید آموخت</vt:lpstr>
      <vt:lpstr>نکات و الزامات</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205</cp:revision>
  <dcterms:created xsi:type="dcterms:W3CDTF">2006-08-16T00:00:00Z</dcterms:created>
  <dcterms:modified xsi:type="dcterms:W3CDTF">2017-08-23T11:09:16Z</dcterms:modified>
</cp:coreProperties>
</file>