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3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74D1E4-F2C1-4E34-A125-69B56BC86EA6}"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BFE1976-83E7-4AB0-9666-A31DD191AD81}" type="slidenum">
              <a:rPr lang="en-US" smtClean="0"/>
              <a:t>‹#›</a:t>
            </a:fld>
            <a:endParaRPr lang="en-US"/>
          </a:p>
        </p:txBody>
      </p:sp>
    </p:spTree>
    <p:extLst>
      <p:ext uri="{BB962C8B-B14F-4D97-AF65-F5344CB8AC3E}">
        <p14:creationId xmlns:p14="http://schemas.microsoft.com/office/powerpoint/2010/main" val="1718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974D1E4-F2C1-4E34-A125-69B56BC86EA6}"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BFE1976-83E7-4AB0-9666-A31DD191AD81}" type="slidenum">
              <a:rPr lang="en-US" smtClean="0"/>
              <a:t>‹#›</a:t>
            </a:fld>
            <a:endParaRPr lang="en-US"/>
          </a:p>
        </p:txBody>
      </p:sp>
    </p:spTree>
    <p:extLst>
      <p:ext uri="{BB962C8B-B14F-4D97-AF65-F5344CB8AC3E}">
        <p14:creationId xmlns:p14="http://schemas.microsoft.com/office/powerpoint/2010/main" val="2601998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974D1E4-F2C1-4E34-A125-69B56BC86EA6}"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BFE1976-83E7-4AB0-9666-A31DD191AD81}"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99849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974D1E4-F2C1-4E34-A125-69B56BC86EA6}" type="datetimeFigureOut">
              <a:rPr lang="en-US" smtClean="0"/>
              <a:t>8/19/2017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FE1976-83E7-4AB0-9666-A31DD191AD81}" type="slidenum">
              <a:rPr lang="en-US" smtClean="0"/>
              <a:t>‹#›</a:t>
            </a:fld>
            <a:endParaRPr lang="en-US"/>
          </a:p>
        </p:txBody>
      </p:sp>
    </p:spTree>
    <p:extLst>
      <p:ext uri="{BB962C8B-B14F-4D97-AF65-F5344CB8AC3E}">
        <p14:creationId xmlns:p14="http://schemas.microsoft.com/office/powerpoint/2010/main" val="838304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974D1E4-F2C1-4E34-A125-69B56BC86EA6}" type="datetimeFigureOut">
              <a:rPr lang="en-US" smtClean="0"/>
              <a:t>8/19/2017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FE1976-83E7-4AB0-9666-A31DD191AD81}"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21108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974D1E4-F2C1-4E34-A125-69B56BC86EA6}" type="datetimeFigureOut">
              <a:rPr lang="en-US" smtClean="0"/>
              <a:t>8/19/2017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FE1976-83E7-4AB0-9666-A31DD191AD81}" type="slidenum">
              <a:rPr lang="en-US" smtClean="0"/>
              <a:t>‹#›</a:t>
            </a:fld>
            <a:endParaRPr lang="en-US"/>
          </a:p>
        </p:txBody>
      </p:sp>
    </p:spTree>
    <p:extLst>
      <p:ext uri="{BB962C8B-B14F-4D97-AF65-F5344CB8AC3E}">
        <p14:creationId xmlns:p14="http://schemas.microsoft.com/office/powerpoint/2010/main" val="1398244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74D1E4-F2C1-4E34-A125-69B56BC86EA6}"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BFE1976-83E7-4AB0-9666-A31DD191AD81}" type="slidenum">
              <a:rPr lang="en-US" smtClean="0"/>
              <a:t>‹#›</a:t>
            </a:fld>
            <a:endParaRPr lang="en-US"/>
          </a:p>
        </p:txBody>
      </p:sp>
    </p:spTree>
    <p:extLst>
      <p:ext uri="{BB962C8B-B14F-4D97-AF65-F5344CB8AC3E}">
        <p14:creationId xmlns:p14="http://schemas.microsoft.com/office/powerpoint/2010/main" val="4836245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74D1E4-F2C1-4E34-A125-69B56BC86EA6}"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BFE1976-83E7-4AB0-9666-A31DD191AD81}" type="slidenum">
              <a:rPr lang="en-US" smtClean="0"/>
              <a:t>‹#›</a:t>
            </a:fld>
            <a:endParaRPr lang="en-US"/>
          </a:p>
        </p:txBody>
      </p:sp>
    </p:spTree>
    <p:extLst>
      <p:ext uri="{BB962C8B-B14F-4D97-AF65-F5344CB8AC3E}">
        <p14:creationId xmlns:p14="http://schemas.microsoft.com/office/powerpoint/2010/main" val="519102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74D1E4-F2C1-4E34-A125-69B56BC86EA6}"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BFE1976-83E7-4AB0-9666-A31DD191AD81}" type="slidenum">
              <a:rPr lang="en-US" smtClean="0"/>
              <a:t>‹#›</a:t>
            </a:fld>
            <a:endParaRPr lang="en-US"/>
          </a:p>
        </p:txBody>
      </p:sp>
    </p:spTree>
    <p:extLst>
      <p:ext uri="{BB962C8B-B14F-4D97-AF65-F5344CB8AC3E}">
        <p14:creationId xmlns:p14="http://schemas.microsoft.com/office/powerpoint/2010/main" val="3815785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974D1E4-F2C1-4E34-A125-69B56BC86EA6}"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BFE1976-83E7-4AB0-9666-A31DD191AD81}" type="slidenum">
              <a:rPr lang="en-US" smtClean="0"/>
              <a:t>‹#›</a:t>
            </a:fld>
            <a:endParaRPr lang="en-US"/>
          </a:p>
        </p:txBody>
      </p:sp>
    </p:spTree>
    <p:extLst>
      <p:ext uri="{BB962C8B-B14F-4D97-AF65-F5344CB8AC3E}">
        <p14:creationId xmlns:p14="http://schemas.microsoft.com/office/powerpoint/2010/main" val="252741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74D1E4-F2C1-4E34-A125-69B56BC86EA6}" type="datetimeFigureOut">
              <a:rPr lang="en-US" smtClean="0"/>
              <a:t>8/19/2017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BFE1976-83E7-4AB0-9666-A31DD191AD81}" type="slidenum">
              <a:rPr lang="en-US" smtClean="0"/>
              <a:t>‹#›</a:t>
            </a:fld>
            <a:endParaRPr lang="en-US"/>
          </a:p>
        </p:txBody>
      </p:sp>
    </p:spTree>
    <p:extLst>
      <p:ext uri="{BB962C8B-B14F-4D97-AF65-F5344CB8AC3E}">
        <p14:creationId xmlns:p14="http://schemas.microsoft.com/office/powerpoint/2010/main" val="1551023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74D1E4-F2C1-4E34-A125-69B56BC86EA6}" type="datetimeFigureOut">
              <a:rPr lang="en-US" smtClean="0"/>
              <a:t>8/19/2017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BFE1976-83E7-4AB0-9666-A31DD191AD81}" type="slidenum">
              <a:rPr lang="en-US" smtClean="0"/>
              <a:t>‹#›</a:t>
            </a:fld>
            <a:endParaRPr lang="en-US"/>
          </a:p>
        </p:txBody>
      </p:sp>
    </p:spTree>
    <p:extLst>
      <p:ext uri="{BB962C8B-B14F-4D97-AF65-F5344CB8AC3E}">
        <p14:creationId xmlns:p14="http://schemas.microsoft.com/office/powerpoint/2010/main" val="3734272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74D1E4-F2C1-4E34-A125-69B56BC86EA6}" type="datetimeFigureOut">
              <a:rPr lang="en-US" smtClean="0"/>
              <a:t>8/19/2017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BFE1976-83E7-4AB0-9666-A31DD191AD81}" type="slidenum">
              <a:rPr lang="en-US" smtClean="0"/>
              <a:t>‹#›</a:t>
            </a:fld>
            <a:endParaRPr lang="en-US"/>
          </a:p>
        </p:txBody>
      </p:sp>
    </p:spTree>
    <p:extLst>
      <p:ext uri="{BB962C8B-B14F-4D97-AF65-F5344CB8AC3E}">
        <p14:creationId xmlns:p14="http://schemas.microsoft.com/office/powerpoint/2010/main" val="2169766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4D1E4-F2C1-4E34-A125-69B56BC86EA6}" type="datetimeFigureOut">
              <a:rPr lang="en-US" smtClean="0"/>
              <a:t>8/19/2017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BFE1976-83E7-4AB0-9666-A31DD191AD81}" type="slidenum">
              <a:rPr lang="en-US" smtClean="0"/>
              <a:t>‹#›</a:t>
            </a:fld>
            <a:endParaRPr lang="en-US"/>
          </a:p>
        </p:txBody>
      </p:sp>
    </p:spTree>
    <p:extLst>
      <p:ext uri="{BB962C8B-B14F-4D97-AF65-F5344CB8AC3E}">
        <p14:creationId xmlns:p14="http://schemas.microsoft.com/office/powerpoint/2010/main" val="872676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974D1E4-F2C1-4E34-A125-69B56BC86EA6}" type="datetimeFigureOut">
              <a:rPr lang="en-US" smtClean="0"/>
              <a:t>8/19/2017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BFE1976-83E7-4AB0-9666-A31DD191AD81}" type="slidenum">
              <a:rPr lang="en-US" smtClean="0"/>
              <a:t>‹#›</a:t>
            </a:fld>
            <a:endParaRPr lang="en-US"/>
          </a:p>
        </p:txBody>
      </p:sp>
    </p:spTree>
    <p:extLst>
      <p:ext uri="{BB962C8B-B14F-4D97-AF65-F5344CB8AC3E}">
        <p14:creationId xmlns:p14="http://schemas.microsoft.com/office/powerpoint/2010/main" val="3946725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974D1E4-F2C1-4E34-A125-69B56BC86EA6}" type="datetimeFigureOut">
              <a:rPr lang="en-US" smtClean="0"/>
              <a:t>8/19/2017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FE1976-83E7-4AB0-9666-A31DD191AD81}" type="slidenum">
              <a:rPr lang="en-US" smtClean="0"/>
              <a:t>‹#›</a:t>
            </a:fld>
            <a:endParaRPr lang="en-US"/>
          </a:p>
        </p:txBody>
      </p:sp>
    </p:spTree>
    <p:extLst>
      <p:ext uri="{BB962C8B-B14F-4D97-AF65-F5344CB8AC3E}">
        <p14:creationId xmlns:p14="http://schemas.microsoft.com/office/powerpoint/2010/main" val="2520187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974D1E4-F2C1-4E34-A125-69B56BC86EA6}" type="datetimeFigureOut">
              <a:rPr lang="en-US" smtClean="0"/>
              <a:t>8/19/2017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BFE1976-83E7-4AB0-9666-A31DD191AD81}" type="slidenum">
              <a:rPr lang="en-US" smtClean="0"/>
              <a:t>‹#›</a:t>
            </a:fld>
            <a:endParaRPr lang="en-US"/>
          </a:p>
        </p:txBody>
      </p:sp>
    </p:spTree>
    <p:extLst>
      <p:ext uri="{BB962C8B-B14F-4D97-AF65-F5344CB8AC3E}">
        <p14:creationId xmlns:p14="http://schemas.microsoft.com/office/powerpoint/2010/main" val="101051344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 Id="rId4" Type="http://schemas.openxmlformats.org/officeDocument/2006/relationships/image" Target="../media/image1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2436" y="1835727"/>
            <a:ext cx="10022177" cy="2262781"/>
          </a:xfrm>
        </p:spPr>
        <p:txBody>
          <a:bodyPr>
            <a:normAutofit fontScale="90000"/>
          </a:bodyPr>
          <a:lstStyle/>
          <a:p>
            <a:pPr algn="ctr" rtl="1"/>
            <a:r>
              <a:rPr lang="fa-IR" dirty="0">
                <a:solidFill>
                  <a:srgbClr val="FF0000"/>
                </a:solidFill>
                <a:cs typeface="B Titr" panose="00000700000000000000" pitchFamily="2" charset="-78"/>
              </a:rPr>
              <a:t>توسعه ماده پلیمری به منظور تولید دیافراگم  جهت استفاده در سیستم های پیشرانش دو مولفه ای</a:t>
            </a:r>
            <a:endParaRPr lang="en-US" dirty="0">
              <a:solidFill>
                <a:srgbClr val="FF0000"/>
              </a:solidFill>
              <a:cs typeface="B Titr" panose="00000700000000000000" pitchFamily="2" charset="-78"/>
            </a:endParaRPr>
          </a:p>
        </p:txBody>
      </p:sp>
      <p:sp>
        <p:nvSpPr>
          <p:cNvPr id="3" name="Subtitle 2"/>
          <p:cNvSpPr>
            <a:spLocks noGrp="1"/>
          </p:cNvSpPr>
          <p:nvPr>
            <p:ph type="subTitle" idx="1"/>
          </p:nvPr>
        </p:nvSpPr>
        <p:spPr>
          <a:xfrm>
            <a:off x="2035824" y="4777379"/>
            <a:ext cx="8915399" cy="1540294"/>
          </a:xfrm>
        </p:spPr>
        <p:txBody>
          <a:bodyPr>
            <a:normAutofit/>
          </a:bodyPr>
          <a:lstStyle/>
          <a:p>
            <a:pPr algn="ctr"/>
            <a:r>
              <a:rPr lang="fa-IR" sz="3200" dirty="0" smtClean="0">
                <a:solidFill>
                  <a:srgbClr val="008000"/>
                </a:solidFill>
                <a:cs typeface="B Titr" panose="00000700000000000000" pitchFamily="2" charset="-78"/>
              </a:rPr>
              <a:t>عطا چلبی طهران</a:t>
            </a:r>
            <a:r>
              <a:rPr lang="fa-IR" sz="3200" dirty="0">
                <a:solidFill>
                  <a:srgbClr val="008000"/>
                </a:solidFill>
                <a:cs typeface="B Titr" panose="00000700000000000000" pitchFamily="2" charset="-78"/>
              </a:rPr>
              <a:t/>
            </a:r>
            <a:br>
              <a:rPr lang="fa-IR" sz="3200" dirty="0">
                <a:solidFill>
                  <a:srgbClr val="008000"/>
                </a:solidFill>
                <a:cs typeface="B Titr" panose="00000700000000000000" pitchFamily="2" charset="-78"/>
              </a:rPr>
            </a:br>
            <a:r>
              <a:rPr lang="fa-IR" sz="3200" dirty="0" smtClean="0">
                <a:solidFill>
                  <a:srgbClr val="008000"/>
                </a:solidFill>
                <a:cs typeface="B Titr" panose="00000700000000000000" pitchFamily="2" charset="-78"/>
              </a:rPr>
              <a:t>بهار 96</a:t>
            </a:r>
            <a:endParaRPr lang="en-US" sz="32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1418" y="321518"/>
            <a:ext cx="1543194" cy="1211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946740" y="557925"/>
            <a:ext cx="1093569" cy="400110"/>
          </a:xfrm>
          <a:prstGeom prst="rect">
            <a:avLst/>
          </a:prstGeom>
          <a:noFill/>
        </p:spPr>
        <p:txBody>
          <a:bodyPr wrap="none" rtlCol="0">
            <a:spAutoFit/>
          </a:bodyPr>
          <a:lstStyle/>
          <a:p>
            <a:pPr algn="ctr"/>
            <a:r>
              <a:rPr lang="fa-IR" sz="2000" dirty="0" smtClean="0">
                <a:cs typeface="B Titr" panose="00000700000000000000" pitchFamily="2" charset="-78"/>
              </a:rPr>
              <a:t>به نام خدا</a:t>
            </a:r>
            <a:endParaRPr lang="en-US" sz="2000" dirty="0">
              <a:cs typeface="B Titr" panose="00000700000000000000" pitchFamily="2" charset="-78"/>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8479" y="353290"/>
            <a:ext cx="2756921" cy="1143002"/>
          </a:xfrm>
          <a:prstGeom prst="rect">
            <a:avLst/>
          </a:prstGeom>
        </p:spPr>
      </p:pic>
    </p:spTree>
    <p:extLst>
      <p:ext uri="{BB962C8B-B14F-4D97-AF65-F5344CB8AC3E}">
        <p14:creationId xmlns:p14="http://schemas.microsoft.com/office/powerpoint/2010/main" val="189421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343" y="388583"/>
            <a:ext cx="8911687" cy="816762"/>
          </a:xfrm>
        </p:spPr>
        <p:txBody>
          <a:bodyPr>
            <a:normAutofit/>
          </a:bodyPr>
          <a:lstStyle/>
          <a:p>
            <a:pPr algn="ctr"/>
            <a:r>
              <a:rPr lang="fa-IR" dirty="0" smtClean="0">
                <a:solidFill>
                  <a:srgbClr val="FF0000"/>
                </a:solidFill>
                <a:cs typeface="B Titr" panose="00000700000000000000" pitchFamily="2" charset="-78"/>
              </a:rPr>
              <a:t>آنچه </a:t>
            </a:r>
            <a:r>
              <a:rPr lang="fa-IR" dirty="0">
                <a:solidFill>
                  <a:srgbClr val="FF0000"/>
                </a:solidFill>
                <a:cs typeface="B Titr" panose="00000700000000000000" pitchFamily="2" charset="-78"/>
              </a:rPr>
              <a:t>در این کد خواهید آموخت</a:t>
            </a:r>
            <a:endParaRPr lang="en-US" dirty="0">
              <a:solidFill>
                <a:srgbClr val="FF0000"/>
              </a:solidFill>
              <a:cs typeface="B Titr" panose="00000700000000000000" pitchFamily="2" charset="-78"/>
            </a:endParaRPr>
          </a:p>
        </p:txBody>
      </p:sp>
      <p:sp>
        <p:nvSpPr>
          <p:cNvPr id="3" name="Content Placeholder 2"/>
          <p:cNvSpPr>
            <a:spLocks noGrp="1"/>
          </p:cNvSpPr>
          <p:nvPr>
            <p:ph idx="1"/>
          </p:nvPr>
        </p:nvSpPr>
        <p:spPr>
          <a:xfrm>
            <a:off x="1886343" y="1427017"/>
            <a:ext cx="9618269" cy="4835237"/>
          </a:xfrm>
        </p:spPr>
        <p:txBody>
          <a:bodyPr>
            <a:normAutofit/>
          </a:bodyPr>
          <a:lstStyle/>
          <a:p>
            <a:pPr marL="109728" indent="0" algn="r" rtl="1">
              <a:lnSpc>
                <a:spcPct val="150000"/>
              </a:lnSpc>
              <a:buNone/>
            </a:pPr>
            <a:r>
              <a:rPr lang="fa-IR" sz="2400" b="1" dirty="0">
                <a:cs typeface="B Titr" panose="00000700000000000000" pitchFamily="2" charset="-78"/>
              </a:rPr>
              <a:t>1- نحوه </a:t>
            </a:r>
            <a:r>
              <a:rPr lang="fa-IR" sz="2400" b="1" dirty="0" smtClean="0">
                <a:cs typeface="B Titr" panose="00000700000000000000" pitchFamily="2" charset="-78"/>
              </a:rPr>
              <a:t>پیاده سازی معادلات حاکم بر نفوذ در نرم افزار کامسول مولتی فیزیک</a:t>
            </a:r>
            <a:endParaRPr lang="fa-IR" sz="2400" b="1" dirty="0">
              <a:cs typeface="B Titr" panose="00000700000000000000" pitchFamily="2" charset="-78"/>
            </a:endParaRPr>
          </a:p>
          <a:p>
            <a:pPr marL="109728" indent="0" algn="r" rtl="1">
              <a:lnSpc>
                <a:spcPct val="150000"/>
              </a:lnSpc>
              <a:buNone/>
            </a:pPr>
            <a:r>
              <a:rPr lang="fa-IR" sz="2400" b="1" dirty="0">
                <a:cs typeface="B Titr" panose="00000700000000000000" pitchFamily="2" charset="-78"/>
              </a:rPr>
              <a:t>2- نحوه </a:t>
            </a:r>
            <a:r>
              <a:rPr lang="fa-IR" sz="2400" b="1" dirty="0" smtClean="0">
                <a:cs typeface="B Titr" panose="00000700000000000000" pitchFamily="2" charset="-78"/>
              </a:rPr>
              <a:t>اعمال شرایط مرزی برای نفوذ سیال از فیلم های کامپوزیتی و پلیمری در ورود و خروج سیال</a:t>
            </a:r>
            <a:endParaRPr lang="fa-IR" sz="2400" b="1" dirty="0">
              <a:cs typeface="B Titr" panose="00000700000000000000" pitchFamily="2" charset="-78"/>
            </a:endParaRPr>
          </a:p>
          <a:p>
            <a:pPr marL="109728" indent="0" algn="r" rtl="1">
              <a:lnSpc>
                <a:spcPct val="150000"/>
              </a:lnSpc>
              <a:buNone/>
            </a:pPr>
            <a:r>
              <a:rPr lang="fa-IR" sz="2400" b="1" dirty="0">
                <a:cs typeface="B Titr" panose="00000700000000000000" pitchFamily="2" charset="-78"/>
              </a:rPr>
              <a:t>3- </a:t>
            </a:r>
            <a:r>
              <a:rPr lang="fa-IR" sz="2400" b="1" dirty="0" smtClean="0">
                <a:cs typeface="B Titr" panose="00000700000000000000" pitchFamily="2" charset="-78"/>
              </a:rPr>
              <a:t>نحوه محاسبه نفوذ پذیری نسبی با استفاده از انتگرال گیری بر مرز فیلم</a:t>
            </a:r>
            <a:endParaRPr lang="fa-IR" sz="2400" b="1" dirty="0">
              <a:cs typeface="B Titr" panose="00000700000000000000" pitchFamily="2" charset="-78"/>
            </a:endParaRPr>
          </a:p>
          <a:p>
            <a:pPr marL="109728" indent="0" algn="r" rtl="1">
              <a:lnSpc>
                <a:spcPct val="150000"/>
              </a:lnSpc>
              <a:buNone/>
            </a:pPr>
            <a:r>
              <a:rPr lang="fa-IR" sz="2400" b="1" dirty="0">
                <a:cs typeface="B Titr" panose="00000700000000000000" pitchFamily="2" charset="-78"/>
              </a:rPr>
              <a:t>4- محاسبه </a:t>
            </a:r>
            <a:r>
              <a:rPr lang="fa-IR" sz="2400" b="1" dirty="0" smtClean="0">
                <a:cs typeface="B Titr" panose="00000700000000000000" pitchFamily="2" charset="-78"/>
              </a:rPr>
              <a:t>میزان نفوذ سیال از فیلم پلیمری و کامپوزیتی</a:t>
            </a:r>
            <a:endParaRPr lang="fa-IR" sz="2400" b="1" dirty="0">
              <a:cs typeface="B Titr" panose="00000700000000000000" pitchFamily="2" charset="-78"/>
            </a:endParaRPr>
          </a:p>
          <a:p>
            <a:pPr marL="109728" indent="0" algn="r" rtl="1">
              <a:lnSpc>
                <a:spcPct val="150000"/>
              </a:lnSpc>
              <a:buNone/>
            </a:pPr>
            <a:r>
              <a:rPr lang="fa-IR" sz="2400" b="1" dirty="0">
                <a:cs typeface="B Titr" panose="00000700000000000000" pitchFamily="2" charset="-78"/>
              </a:rPr>
              <a:t>5- نحوه </a:t>
            </a:r>
            <a:r>
              <a:rPr lang="fa-IR" sz="2400" b="1" dirty="0" smtClean="0">
                <a:cs typeface="B Titr" panose="00000700000000000000" pitchFamily="2" charset="-78"/>
              </a:rPr>
              <a:t>دستیابی به شرایط بهینه برای قالب گیری</a:t>
            </a:r>
            <a:endParaRPr lang="fa-IR" sz="2400" b="1" dirty="0">
              <a:cs typeface="B Titr" panose="00000700000000000000" pitchFamily="2" charset="-78"/>
            </a:endParaRPr>
          </a:p>
          <a:p>
            <a:pPr marL="109728" indent="0" algn="r" rtl="1">
              <a:lnSpc>
                <a:spcPct val="150000"/>
              </a:lnSpc>
              <a:buNone/>
            </a:pPr>
            <a:r>
              <a:rPr lang="fa-IR" sz="2400" b="1" dirty="0">
                <a:cs typeface="B Titr" panose="00000700000000000000" pitchFamily="2" charset="-78"/>
              </a:rPr>
              <a:t>6- </a:t>
            </a:r>
            <a:r>
              <a:rPr lang="fa-IR" sz="2400" b="1" dirty="0" smtClean="0">
                <a:cs typeface="B Titr" panose="00000700000000000000" pitchFamily="2" charset="-78"/>
              </a:rPr>
              <a:t>نحوه دستیابی به بهترین منطقه قرار گیری گیت</a:t>
            </a:r>
            <a:endParaRPr lang="fa-IR" sz="2400" b="1" dirty="0">
              <a:cs typeface="B Titr" panose="00000700000000000000" pitchFamily="2" charset="-78"/>
            </a:endParaRPr>
          </a:p>
          <a:p>
            <a:pPr marL="109728" indent="0" algn="r" rtl="1">
              <a:lnSpc>
                <a:spcPct val="150000"/>
              </a:lnSpc>
              <a:buNone/>
            </a:pPr>
            <a:endParaRPr lang="fa-IR" sz="2400" dirty="0" smtClean="0">
              <a:solidFill>
                <a:srgbClr val="0070C0"/>
              </a:solidFill>
              <a:cs typeface="B Titr" panose="00000700000000000000" pitchFamily="2" charset="-78"/>
            </a:endParaRPr>
          </a:p>
        </p:txBody>
      </p:sp>
    </p:spTree>
    <p:extLst>
      <p:ext uri="{BB962C8B-B14F-4D97-AF65-F5344CB8AC3E}">
        <p14:creationId xmlns:p14="http://schemas.microsoft.com/office/powerpoint/2010/main" val="3569715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343" y="388583"/>
            <a:ext cx="8911687" cy="816762"/>
          </a:xfrm>
        </p:spPr>
        <p:txBody>
          <a:bodyPr>
            <a:normAutofit/>
          </a:bodyPr>
          <a:lstStyle/>
          <a:p>
            <a:pPr algn="ctr"/>
            <a:r>
              <a:rPr lang="fa-IR" dirty="0" smtClean="0">
                <a:solidFill>
                  <a:srgbClr val="FF0000"/>
                </a:solidFill>
                <a:cs typeface="B Titr" panose="00000700000000000000" pitchFamily="2" charset="-78"/>
              </a:rPr>
              <a:t>نکات </a:t>
            </a:r>
            <a:r>
              <a:rPr lang="fa-IR" dirty="0">
                <a:solidFill>
                  <a:srgbClr val="FF0000"/>
                </a:solidFill>
                <a:cs typeface="B Titr" panose="00000700000000000000" pitchFamily="2" charset="-78"/>
              </a:rPr>
              <a:t>و الزامات</a:t>
            </a:r>
            <a:endParaRPr lang="en-US" dirty="0">
              <a:solidFill>
                <a:srgbClr val="FF0000"/>
              </a:solidFill>
              <a:cs typeface="B Titr" panose="00000700000000000000" pitchFamily="2" charset="-78"/>
            </a:endParaRPr>
          </a:p>
        </p:txBody>
      </p:sp>
      <p:sp>
        <p:nvSpPr>
          <p:cNvPr id="5" name="Rectangle 4"/>
          <p:cNvSpPr/>
          <p:nvPr/>
        </p:nvSpPr>
        <p:spPr>
          <a:xfrm>
            <a:off x="1581543" y="1371598"/>
            <a:ext cx="9890021" cy="4524315"/>
          </a:xfrm>
          <a:prstGeom prst="rect">
            <a:avLst/>
          </a:prstGeom>
        </p:spPr>
        <p:txBody>
          <a:bodyPr wrap="square">
            <a:spAutoFit/>
          </a:bodyPr>
          <a:lstStyle/>
          <a:p>
            <a:pPr algn="r" rtl="1">
              <a:lnSpc>
                <a:spcPct val="200000"/>
              </a:lnSpc>
            </a:pPr>
            <a:r>
              <a:rPr lang="fa-IR" sz="2400" b="1" dirty="0">
                <a:latin typeface="Times New Roman" panose="02020603050405020304" pitchFamily="18" charset="0"/>
                <a:cs typeface="B Titr" panose="00000700000000000000" pitchFamily="2" charset="-78"/>
              </a:rPr>
              <a:t>1- این  برنامه در همه نسخه های </a:t>
            </a:r>
            <a:r>
              <a:rPr lang="fa-IR" sz="2400" b="1" dirty="0" smtClean="0">
                <a:latin typeface="Times New Roman" panose="02020603050405020304" pitchFamily="18" charset="0"/>
                <a:cs typeface="B Titr" panose="00000700000000000000" pitchFamily="2" charset="-78"/>
              </a:rPr>
              <a:t>هم ورژن یا جدید تر نرم افزار کامسول و مولدفلو استفاده شده در این پژوهش قابل </a:t>
            </a:r>
            <a:r>
              <a:rPr lang="fa-IR" sz="2400" b="1" dirty="0">
                <a:latin typeface="Times New Roman" panose="02020603050405020304" pitchFamily="18" charset="0"/>
                <a:cs typeface="B Titr" panose="00000700000000000000" pitchFamily="2" charset="-78"/>
              </a:rPr>
              <a:t>اجراست.</a:t>
            </a:r>
          </a:p>
          <a:p>
            <a:pPr algn="r" rtl="1">
              <a:lnSpc>
                <a:spcPct val="200000"/>
              </a:lnSpc>
            </a:pPr>
            <a:r>
              <a:rPr lang="fa-IR" sz="2400" b="1" dirty="0">
                <a:latin typeface="Times New Roman" panose="02020603050405020304" pitchFamily="18" charset="0"/>
                <a:cs typeface="B Titr" panose="00000700000000000000" pitchFamily="2" charset="-78"/>
              </a:rPr>
              <a:t>2- </a:t>
            </a:r>
            <a:r>
              <a:rPr lang="fa-IR" sz="2400" b="1" dirty="0" smtClean="0">
                <a:latin typeface="Times New Roman" panose="02020603050405020304" pitchFamily="18" charset="0"/>
                <a:cs typeface="B Titr" panose="00000700000000000000" pitchFamily="2" charset="-78"/>
              </a:rPr>
              <a:t>آشنایی اولیه با مواد پلمیری و کامپوزیت ها</a:t>
            </a:r>
            <a:endParaRPr lang="en-US" sz="2400" b="1" dirty="0">
              <a:latin typeface="Times New Roman" panose="02020603050405020304" pitchFamily="18" charset="0"/>
              <a:cs typeface="B Titr" panose="00000700000000000000" pitchFamily="2" charset="-78"/>
            </a:endParaRPr>
          </a:p>
          <a:p>
            <a:pPr algn="r" rtl="1">
              <a:lnSpc>
                <a:spcPct val="200000"/>
              </a:lnSpc>
            </a:pPr>
            <a:r>
              <a:rPr lang="fa-IR" sz="2400" b="1" dirty="0">
                <a:latin typeface="Times New Roman" panose="02020603050405020304" pitchFamily="18" charset="0"/>
                <a:cs typeface="B Titr" panose="00000700000000000000" pitchFamily="2" charset="-78"/>
              </a:rPr>
              <a:t>3- آشنایی </a:t>
            </a:r>
            <a:r>
              <a:rPr lang="fa-IR" sz="2400" b="1" dirty="0" smtClean="0">
                <a:latin typeface="Times New Roman" panose="02020603050405020304" pitchFamily="18" charset="0"/>
                <a:cs typeface="B Titr" panose="00000700000000000000" pitchFamily="2" charset="-78"/>
              </a:rPr>
              <a:t>با معادلات حاکم بر پدیده نفوذ</a:t>
            </a:r>
            <a:endParaRPr lang="fa-IR" sz="2400" b="1" dirty="0">
              <a:solidFill>
                <a:srgbClr val="0000FF"/>
              </a:solidFill>
              <a:latin typeface="Times New Roman" panose="02020603050405020304" pitchFamily="18" charset="0"/>
              <a:cs typeface="B Titr" panose="00000700000000000000" pitchFamily="2" charset="-78"/>
            </a:endParaRPr>
          </a:p>
          <a:p>
            <a:pPr algn="r" rtl="1">
              <a:lnSpc>
                <a:spcPct val="200000"/>
              </a:lnSpc>
            </a:pPr>
            <a:r>
              <a:rPr lang="fa-IR" sz="2400" b="1" dirty="0">
                <a:latin typeface="Times New Roman" panose="02020603050405020304" pitchFamily="18" charset="0"/>
                <a:cs typeface="B Titr" panose="00000700000000000000" pitchFamily="2" charset="-78"/>
              </a:rPr>
              <a:t>4- آشنایی </a:t>
            </a:r>
            <a:r>
              <a:rPr lang="fa-IR" sz="2400" b="1" dirty="0" smtClean="0">
                <a:latin typeface="Times New Roman" panose="02020603050405020304" pitchFamily="18" charset="0"/>
                <a:cs typeface="B Titr" panose="00000700000000000000" pitchFamily="2" charset="-78"/>
              </a:rPr>
              <a:t>با نرم افزارهای المان محدود و مفهوم</a:t>
            </a:r>
            <a:r>
              <a:rPr lang="en-US" sz="2400" b="1" dirty="0" smtClean="0">
                <a:latin typeface="Times New Roman" panose="02020603050405020304" pitchFamily="18" charset="0"/>
                <a:cs typeface="B Titr" panose="00000700000000000000" pitchFamily="2" charset="-78"/>
              </a:rPr>
              <a:t> </a:t>
            </a:r>
            <a:r>
              <a:rPr lang="fa-IR" sz="2400" b="1" dirty="0" smtClean="0">
                <a:latin typeface="Times New Roman" panose="02020603050405020304" pitchFamily="18" charset="0"/>
                <a:cs typeface="B Titr" panose="00000700000000000000" pitchFamily="2" charset="-78"/>
              </a:rPr>
              <a:t> </a:t>
            </a:r>
            <a:r>
              <a:rPr lang="en-US" sz="2400" b="1" dirty="0" smtClean="0">
                <a:latin typeface="Times New Roman" panose="02020603050405020304" pitchFamily="18" charset="0"/>
                <a:cs typeface="B Titr" panose="00000700000000000000" pitchFamily="2" charset="-78"/>
              </a:rPr>
              <a:t>RVE</a:t>
            </a:r>
            <a:endParaRPr lang="en-US" sz="2400" b="1" dirty="0">
              <a:solidFill>
                <a:srgbClr val="0000FF"/>
              </a:solidFill>
              <a:latin typeface="Times New Roman" panose="02020603050405020304" pitchFamily="18" charset="0"/>
              <a:cs typeface="B Titr" panose="00000700000000000000" pitchFamily="2" charset="-78"/>
            </a:endParaRPr>
          </a:p>
          <a:p>
            <a:pPr algn="r" rtl="1">
              <a:lnSpc>
                <a:spcPct val="200000"/>
              </a:lnSpc>
            </a:pPr>
            <a:r>
              <a:rPr lang="fa-IR" sz="2400" b="1" dirty="0">
                <a:latin typeface="Times New Roman" panose="02020603050405020304" pitchFamily="18" charset="0"/>
                <a:cs typeface="B Titr" panose="00000700000000000000" pitchFamily="2" charset="-78"/>
              </a:rPr>
              <a:t>5- آشنایی با </a:t>
            </a:r>
            <a:r>
              <a:rPr lang="fa-IR" sz="2400" b="1" dirty="0" smtClean="0">
                <a:latin typeface="Times New Roman" panose="02020603050405020304" pitchFamily="18" charset="0"/>
                <a:cs typeface="B Titr" panose="00000700000000000000" pitchFamily="2" charset="-78"/>
              </a:rPr>
              <a:t>فرآیند تزریق و قالب </a:t>
            </a:r>
            <a:r>
              <a:rPr lang="fa-IR" sz="2400" b="1" smtClean="0">
                <a:latin typeface="Times New Roman" panose="02020603050405020304" pitchFamily="18" charset="0"/>
                <a:cs typeface="B Titr" panose="00000700000000000000" pitchFamily="2" charset="-78"/>
              </a:rPr>
              <a:t>گیری تحت فشار</a:t>
            </a:r>
            <a:endParaRPr lang="en-US" sz="2400" b="1" dirty="0">
              <a:solidFill>
                <a:srgbClr val="0000FF"/>
              </a:solidFill>
              <a:latin typeface="Times New Roman" panose="02020603050405020304" pitchFamily="18" charset="0"/>
              <a:cs typeface="B Titr" panose="00000700000000000000" pitchFamily="2" charset="-78"/>
            </a:endParaRPr>
          </a:p>
        </p:txBody>
      </p:sp>
    </p:spTree>
    <p:extLst>
      <p:ext uri="{BB962C8B-B14F-4D97-AF65-F5344CB8AC3E}">
        <p14:creationId xmlns:p14="http://schemas.microsoft.com/office/powerpoint/2010/main" val="677018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1819" y="526473"/>
            <a:ext cx="9975272" cy="5791200"/>
          </a:xfrm>
        </p:spPr>
        <p:txBody>
          <a:bodyPr>
            <a:normAutofit fontScale="92500"/>
          </a:bodyPr>
          <a:lstStyle/>
          <a:p>
            <a:pPr algn="just" rtl="1">
              <a:lnSpc>
                <a:spcPct val="150000"/>
              </a:lnSpc>
            </a:pPr>
            <a:r>
              <a:rPr lang="fa-IR" sz="2400" dirty="0" smtClean="0">
                <a:cs typeface="B Titr" panose="00000700000000000000" pitchFamily="2" charset="-78"/>
              </a:rPr>
              <a:t>با توجه هدف اصلی این پروژه که دستیابی به ماده مناسب برای استفاده در سیستم های پیشرانش دو مؤلفه ای می باشد در ابتدای این پژوهش مطالعه جامعی در مورد مواد استفاده شده در این نوع سیستم ها انجام گردید. با انجام مطالعات لازم بر پژوهش های قبلی ملاحظه شد ماده پلیمری </a:t>
            </a:r>
            <a:r>
              <a:rPr lang="en-US" sz="2400" b="1" dirty="0" smtClean="0">
                <a:cs typeface="B Titr" panose="00000700000000000000" pitchFamily="2" charset="-78"/>
              </a:rPr>
              <a:t>FEP</a:t>
            </a:r>
            <a:r>
              <a:rPr lang="fa-IR" sz="2400" dirty="0" smtClean="0">
                <a:cs typeface="B Titr" panose="00000700000000000000" pitchFamily="2" charset="-78"/>
              </a:rPr>
              <a:t> از لحاظ شیمیایی و انعطاف پذیری مناسب ترین ماده برای تولید دیافراگم پلیمری چنین سیستم هایی است. با این حال این ماده پلیمری به صورت خالص در مقابل پیشران مورد نظر در این پژوهش (نیتروژن تتروکساید) کاملا نفوذ ناپذیر نیست. </a:t>
            </a:r>
          </a:p>
          <a:p>
            <a:pPr algn="just" rtl="1">
              <a:lnSpc>
                <a:spcPct val="150000"/>
              </a:lnSpc>
            </a:pPr>
            <a:r>
              <a:rPr lang="fa-IR" sz="2400" dirty="0" smtClean="0">
                <a:cs typeface="B Titr" panose="00000700000000000000" pitchFamily="2" charset="-78"/>
              </a:rPr>
              <a:t>دو راه کار اصلی که در این پژوهش به منظور بهبود نفوذ ناپذیری نیتروژن تتروکساید از این ماده پلیمری ارائه گردیده است عبارتند از:</a:t>
            </a:r>
          </a:p>
          <a:p>
            <a:pPr algn="just" rtl="1">
              <a:lnSpc>
                <a:spcPct val="150000"/>
              </a:lnSpc>
              <a:buFont typeface="Wingdings" panose="05000000000000000000" pitchFamily="2" charset="2"/>
              <a:buChar char="Ø"/>
            </a:pPr>
            <a:r>
              <a:rPr lang="fa-IR" sz="2400" dirty="0" smtClean="0">
                <a:cs typeface="B Titr" panose="00000700000000000000" pitchFamily="2" charset="-78"/>
              </a:rPr>
              <a:t>استفاده از ذرات تقویت کننده </a:t>
            </a:r>
          </a:p>
          <a:p>
            <a:pPr algn="just" rtl="1">
              <a:lnSpc>
                <a:spcPct val="150000"/>
              </a:lnSpc>
              <a:buFont typeface="Wingdings" panose="05000000000000000000" pitchFamily="2" charset="2"/>
              <a:buChar char="Ø"/>
            </a:pPr>
            <a:r>
              <a:rPr lang="fa-IR" sz="2400" dirty="0" smtClean="0">
                <a:cs typeface="B Titr" panose="00000700000000000000" pitchFamily="2" charset="-78"/>
              </a:rPr>
              <a:t>تهیه کامپوزت پلیمری</a:t>
            </a:r>
          </a:p>
          <a:p>
            <a:pPr algn="just" rtl="1">
              <a:lnSpc>
                <a:spcPct val="150000"/>
              </a:lnSpc>
              <a:buFont typeface="Wingdings" panose="05000000000000000000" pitchFamily="2" charset="2"/>
              <a:buChar char="ü"/>
            </a:pPr>
            <a:endParaRPr lang="en-US" sz="2400" dirty="0">
              <a:cs typeface="B Titr" panose="00000700000000000000" pitchFamily="2" charset="-78"/>
            </a:endParaRPr>
          </a:p>
        </p:txBody>
      </p:sp>
    </p:spTree>
    <p:extLst>
      <p:ext uri="{BB962C8B-B14F-4D97-AF65-F5344CB8AC3E}">
        <p14:creationId xmlns:p14="http://schemas.microsoft.com/office/powerpoint/2010/main" val="3281539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3273" y="526473"/>
            <a:ext cx="10113818" cy="5791200"/>
          </a:xfrm>
        </p:spPr>
        <p:txBody>
          <a:bodyPr>
            <a:normAutofit/>
          </a:bodyPr>
          <a:lstStyle/>
          <a:p>
            <a:pPr algn="just" rtl="1">
              <a:lnSpc>
                <a:spcPct val="150000"/>
              </a:lnSpc>
            </a:pPr>
            <a:r>
              <a:rPr lang="fa-IR" sz="2200" dirty="0" smtClean="0">
                <a:cs typeface="B Titr" panose="00000700000000000000" pitchFamily="2" charset="-78"/>
              </a:rPr>
              <a:t>نفوذ </a:t>
            </a:r>
            <a:r>
              <a:rPr lang="fa-IR" sz="2200" dirty="0">
                <a:cs typeface="B Titr" panose="00000700000000000000" pitchFamily="2" charset="-78"/>
              </a:rPr>
              <a:t>بخارها و مایعات درون مواد پلیمری می تواند در طیف وسیعی از سیستم ها، به محض حضور یک گرادیان شیمیایی بالقوه به منظور تحریک عملیات انتقال جرم، رخ </a:t>
            </a:r>
            <a:r>
              <a:rPr lang="fa-IR" sz="2200" dirty="0" smtClean="0">
                <a:cs typeface="B Titr" panose="00000700000000000000" pitchFamily="2" charset="-78"/>
              </a:rPr>
              <a:t>دهد. </a:t>
            </a:r>
            <a:r>
              <a:rPr lang="fa-IR" sz="2200" dirty="0">
                <a:cs typeface="B Titr" panose="00000700000000000000" pitchFamily="2" charset="-78"/>
              </a:rPr>
              <a:t>با فرض شرایط هیدرودینامیکی مناسب برای جلوگیری از هر گونه محدودیت انتقال جرم در لایه مرزی بالایی، نفوذ از میان فیلم های پلیمری غیر متخلخل توسط مدل حل-نفوذ توصیف می شود که دارای سه مرحله متوالی برای انتقال جرم </a:t>
            </a:r>
            <a:r>
              <a:rPr lang="fa-IR" sz="2200" dirty="0" smtClean="0">
                <a:cs typeface="B Titr" panose="00000700000000000000" pitchFamily="2" charset="-78"/>
              </a:rPr>
              <a:t>است. </a:t>
            </a:r>
          </a:p>
          <a:p>
            <a:pPr algn="just" rtl="1">
              <a:buFont typeface="Wingdings" panose="05000000000000000000" pitchFamily="2" charset="2"/>
              <a:buChar char="§"/>
            </a:pPr>
            <a:r>
              <a:rPr lang="ar-SA" sz="2400" dirty="0">
                <a:cs typeface="B Titr" panose="00000700000000000000" pitchFamily="2" charset="-78"/>
              </a:rPr>
              <a:t>جذب: جذب شدن مولکول های سیال به سطح پلیمر</a:t>
            </a:r>
            <a:endParaRPr lang="en-US" sz="2400" dirty="0">
              <a:cs typeface="B Titr" panose="00000700000000000000" pitchFamily="2" charset="-78"/>
            </a:endParaRPr>
          </a:p>
          <a:p>
            <a:pPr algn="just" rtl="1">
              <a:buFont typeface="Wingdings" panose="05000000000000000000" pitchFamily="2" charset="2"/>
              <a:buChar char="§"/>
            </a:pPr>
            <a:r>
              <a:rPr lang="ar-SA" sz="2400" dirty="0">
                <a:cs typeface="B Titr" panose="00000700000000000000" pitchFamily="2" charset="-78"/>
              </a:rPr>
              <a:t>نفوذ یا انتشار: گذر سیال از پلیمر</a:t>
            </a:r>
            <a:endParaRPr lang="en-US" sz="2400" dirty="0">
              <a:cs typeface="B Titr" panose="00000700000000000000" pitchFamily="2" charset="-78"/>
            </a:endParaRPr>
          </a:p>
          <a:p>
            <a:pPr algn="just" rtl="1">
              <a:buFont typeface="Wingdings" panose="05000000000000000000" pitchFamily="2" charset="2"/>
              <a:buChar char="§"/>
            </a:pPr>
            <a:r>
              <a:rPr lang="ar-SA" sz="2400" dirty="0">
                <a:cs typeface="B Titr" panose="00000700000000000000" pitchFamily="2" charset="-78"/>
              </a:rPr>
              <a:t>رهایی: جدا شدن و تراوش از اینترفیس </a:t>
            </a:r>
            <a:r>
              <a:rPr lang="ar-SA" sz="2400" dirty="0" smtClean="0">
                <a:cs typeface="B Titr" panose="00000700000000000000" pitchFamily="2" charset="-78"/>
              </a:rPr>
              <a:t>پلیمر</a:t>
            </a:r>
            <a:endParaRPr lang="fa-IR" sz="2400" dirty="0">
              <a:cs typeface="B Titr" panose="00000700000000000000" pitchFamily="2" charset="-78"/>
            </a:endParaRPr>
          </a:p>
          <a:p>
            <a:pPr algn="just" rtl="1">
              <a:lnSpc>
                <a:spcPct val="150000"/>
              </a:lnSpc>
            </a:pPr>
            <a:endParaRPr lang="en-US" sz="2200" dirty="0">
              <a:cs typeface="B Titr" panose="00000700000000000000" pitchFamily="2" charset="-78"/>
            </a:endParaRPr>
          </a:p>
        </p:txBody>
      </p:sp>
    </p:spTree>
    <p:extLst>
      <p:ext uri="{BB962C8B-B14F-4D97-AF65-F5344CB8AC3E}">
        <p14:creationId xmlns:p14="http://schemas.microsoft.com/office/powerpoint/2010/main" val="2610097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3273" y="526473"/>
            <a:ext cx="10113818" cy="5791200"/>
          </a:xfrm>
        </p:spPr>
        <p:txBody>
          <a:bodyPr>
            <a:normAutofit/>
          </a:bodyPr>
          <a:lstStyle/>
          <a:p>
            <a:pPr algn="just" rtl="1">
              <a:lnSpc>
                <a:spcPct val="150000"/>
              </a:lnSpc>
            </a:pPr>
            <a:r>
              <a:rPr lang="fa-IR" sz="2200" dirty="0" smtClean="0">
                <a:cs typeface="B Titr" panose="00000700000000000000" pitchFamily="2" charset="-78"/>
              </a:rPr>
              <a:t>جریان </a:t>
            </a:r>
            <a:r>
              <a:rPr lang="fa-IR" sz="2200" dirty="0">
                <a:cs typeface="B Titr" panose="00000700000000000000" pitchFamily="2" charset="-78"/>
              </a:rPr>
              <a:t>یا نفوذ یک ماده شیمیایی از میان یک ماده پلیمری از قانون شناخته شده فیک پیروی می کند. بر اساس این قانون شار </a:t>
            </a:r>
            <a:r>
              <a:rPr lang="fa-IR" sz="2200" dirty="0" smtClean="0">
                <a:cs typeface="B Titr" panose="00000700000000000000" pitchFamily="2" charset="-78"/>
              </a:rPr>
              <a:t>نفو ذی </a:t>
            </a:r>
            <a:r>
              <a:rPr lang="fa-IR" sz="2200" dirty="0">
                <a:cs typeface="B Titr" panose="00000700000000000000" pitchFamily="2" charset="-78"/>
              </a:rPr>
              <a:t>متناسب است با گرادیان </a:t>
            </a:r>
            <a:r>
              <a:rPr lang="ar-SA" sz="2200" dirty="0">
                <a:cs typeface="B Titr" panose="00000700000000000000" pitchFamily="2" charset="-78"/>
              </a:rPr>
              <a:t>غلظت ماده نفوذ کننده</a:t>
            </a:r>
            <a:r>
              <a:rPr lang="ar-SA" sz="2200" dirty="0" smtClean="0">
                <a:cs typeface="B Titr" panose="00000700000000000000" pitchFamily="2" charset="-78"/>
              </a:rPr>
              <a:t>.</a:t>
            </a:r>
            <a:r>
              <a:rPr lang="fa-IR" sz="2200" dirty="0" smtClean="0">
                <a:cs typeface="B Titr" panose="00000700000000000000" pitchFamily="2" charset="-78"/>
              </a:rPr>
              <a:t> قانون اول و دوم فیک در نرم افزار کامسول مولتی فیزیک به صورت پیش فرض وجود دارد.</a:t>
            </a:r>
          </a:p>
          <a:p>
            <a:pPr algn="just" rtl="1">
              <a:lnSpc>
                <a:spcPct val="150000"/>
              </a:lnSpc>
            </a:pPr>
            <a:r>
              <a:rPr lang="fa-IR" sz="2200" dirty="0" smtClean="0">
                <a:cs typeface="B Titr" panose="00000700000000000000" pitchFamily="2" charset="-78"/>
              </a:rPr>
              <a:t>در پژوهش حاضر نفوذ پذیری نانوکامپوزیت </a:t>
            </a:r>
            <a:r>
              <a:rPr lang="en-US" sz="2200" dirty="0" smtClean="0">
                <a:cs typeface="B Titr" panose="00000700000000000000" pitchFamily="2" charset="-78"/>
              </a:rPr>
              <a:t>FEP/clay</a:t>
            </a:r>
            <a:r>
              <a:rPr lang="fa-IR" sz="2200" dirty="0" smtClean="0">
                <a:cs typeface="B Titr" panose="00000700000000000000" pitchFamily="2" charset="-78"/>
              </a:rPr>
              <a:t> و کامپوزیت </a:t>
            </a:r>
            <a:r>
              <a:rPr lang="en-US" sz="2200" dirty="0" smtClean="0">
                <a:cs typeface="B Titr" panose="00000700000000000000" pitchFamily="2" charset="-78"/>
              </a:rPr>
              <a:t>FEP/AL</a:t>
            </a:r>
            <a:r>
              <a:rPr lang="fa-IR" sz="2200" dirty="0" smtClean="0">
                <a:cs typeface="B Titr" panose="00000700000000000000" pitchFamily="2" charset="-78"/>
              </a:rPr>
              <a:t> در مقابل نیتروژن تتروکساید توسط نرم افزار کامسول مولتی فیزیک در حالت های پایدار و وابسته به زمان انجام شده است.</a:t>
            </a:r>
          </a:p>
          <a:p>
            <a:pPr algn="just" rtl="1">
              <a:lnSpc>
                <a:spcPct val="150000"/>
              </a:lnSpc>
            </a:pPr>
            <a:r>
              <a:rPr lang="fa-IR" sz="2200" dirty="0" smtClean="0">
                <a:cs typeface="B Titr" panose="00000700000000000000" pitchFamily="2" charset="-78"/>
              </a:rPr>
              <a:t>کنترل شرایط فرآیندی به منظور تهیه دیافراگم و بهینه سازی شرایط فرآیند توسط نرم افزار مولدفلو انجام شده است.</a:t>
            </a:r>
          </a:p>
          <a:p>
            <a:pPr algn="just" rtl="1">
              <a:lnSpc>
                <a:spcPct val="150000"/>
              </a:lnSpc>
            </a:pPr>
            <a:r>
              <a:rPr lang="fa-IR" sz="2200" dirty="0" smtClean="0">
                <a:cs typeface="B Titr" panose="00000700000000000000" pitchFamily="2" charset="-78"/>
              </a:rPr>
              <a:t>طراحی آزمایش ها و بدست آوردن شرایط بهینه فرآیند تهیه دیافراگم توسط نرم افزار مینی تب انجام گردیده است.</a:t>
            </a:r>
            <a:endParaRPr lang="en-US" sz="2200" dirty="0">
              <a:cs typeface="B Titr" panose="00000700000000000000" pitchFamily="2" charset="-78"/>
            </a:endParaRPr>
          </a:p>
        </p:txBody>
      </p:sp>
    </p:spTree>
    <p:extLst>
      <p:ext uri="{BB962C8B-B14F-4D97-AF65-F5344CB8AC3E}">
        <p14:creationId xmlns:p14="http://schemas.microsoft.com/office/powerpoint/2010/main" val="2711648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343" y="388583"/>
            <a:ext cx="8911687" cy="816762"/>
          </a:xfrm>
        </p:spPr>
        <p:txBody>
          <a:bodyPr>
            <a:normAutofit/>
          </a:bodyPr>
          <a:lstStyle/>
          <a:p>
            <a:pPr algn="ctr"/>
            <a:r>
              <a:rPr lang="fa-IR" dirty="0" smtClean="0">
                <a:solidFill>
                  <a:srgbClr val="FF0000"/>
                </a:solidFill>
                <a:cs typeface="B Titr" panose="00000700000000000000" pitchFamily="2" charset="-78"/>
              </a:rPr>
              <a:t>توانمندی های کُد</a:t>
            </a:r>
            <a:endParaRPr lang="en-US" dirty="0">
              <a:solidFill>
                <a:srgbClr val="FF0000"/>
              </a:solidFill>
              <a:cs typeface="B Titr" panose="00000700000000000000" pitchFamily="2" charset="-78"/>
            </a:endParaRPr>
          </a:p>
        </p:txBody>
      </p:sp>
      <p:sp>
        <p:nvSpPr>
          <p:cNvPr id="3" name="Content Placeholder 2"/>
          <p:cNvSpPr>
            <a:spLocks noGrp="1"/>
          </p:cNvSpPr>
          <p:nvPr>
            <p:ph idx="1"/>
          </p:nvPr>
        </p:nvSpPr>
        <p:spPr>
          <a:xfrm>
            <a:off x="1886343" y="1427017"/>
            <a:ext cx="9618269" cy="4835237"/>
          </a:xfrm>
        </p:spPr>
        <p:txBody>
          <a:bodyPr>
            <a:normAutofit/>
          </a:bodyPr>
          <a:lstStyle/>
          <a:p>
            <a:pPr algn="ctr" rtl="1"/>
            <a:r>
              <a:rPr lang="fa-IR" sz="2400" dirty="0" smtClean="0">
                <a:solidFill>
                  <a:srgbClr val="0070C0"/>
                </a:solidFill>
                <a:cs typeface="B Titr" panose="00000700000000000000" pitchFamily="2" charset="-78"/>
              </a:rPr>
              <a:t>قابلیت محاسبه میزان نفوذ نیتروژن تتروکساید از پلیمر و کامپوزت در هر لحظه</a:t>
            </a:r>
          </a:p>
          <a:p>
            <a:pPr algn="ctr" rtl="1"/>
            <a:endParaRPr lang="en-US" sz="2400" dirty="0">
              <a:solidFill>
                <a:srgbClr val="0070C0"/>
              </a:solidFill>
              <a:cs typeface="B Titr" panose="00000700000000000000" pitchFamily="2" charset="-78"/>
            </a:endParaRPr>
          </a:p>
        </p:txBody>
      </p:sp>
      <p:pic>
        <p:nvPicPr>
          <p:cNvPr id="4" name="Picture 3" descr="C:\Users\leo_9\AppData\Local\Microsoft\Windows\INetCache\Content.Word\Pure FEP after 1 week.jpg"/>
          <p:cNvPicPr/>
          <p:nvPr/>
        </p:nvPicPr>
        <p:blipFill>
          <a:blip r:embed="rId2">
            <a:extLst>
              <a:ext uri="{28A0092B-C50C-407E-A947-70E740481C1C}">
                <a14:useLocalDpi xmlns:a14="http://schemas.microsoft.com/office/drawing/2010/main" val="0"/>
              </a:ext>
            </a:extLst>
          </a:blip>
          <a:srcRect/>
          <a:stretch>
            <a:fillRect/>
          </a:stretch>
        </p:blipFill>
        <p:spPr bwMode="auto">
          <a:xfrm>
            <a:off x="1866364" y="2133601"/>
            <a:ext cx="3267548" cy="3948544"/>
          </a:xfrm>
          <a:prstGeom prst="rect">
            <a:avLst/>
          </a:prstGeom>
          <a:noFill/>
          <a:ln>
            <a:noFill/>
          </a:ln>
        </p:spPr>
      </p:pic>
      <p:sp>
        <p:nvSpPr>
          <p:cNvPr id="5" name="Rectangle 4"/>
          <p:cNvSpPr/>
          <p:nvPr/>
        </p:nvSpPr>
        <p:spPr>
          <a:xfrm>
            <a:off x="304800" y="6180892"/>
            <a:ext cx="6390677" cy="553998"/>
          </a:xfrm>
          <a:prstGeom prst="rect">
            <a:avLst/>
          </a:prstGeom>
        </p:spPr>
        <p:txBody>
          <a:bodyPr wrap="square">
            <a:spAutoFit/>
          </a:bodyPr>
          <a:lstStyle/>
          <a:p>
            <a:pPr algn="ctr" rtl="1"/>
            <a:r>
              <a:rPr lang="ar-SA" sz="1400" b="1" i="1" dirty="0">
                <a:latin typeface="Times New Roman" panose="02020603050405020304" pitchFamily="18" charset="0"/>
                <a:ea typeface="Calibri" panose="020F0502020204030204" pitchFamily="34" charset="0"/>
                <a:cs typeface="B Nazanin" panose="00000400000000000000" pitchFamily="2" charset="-78"/>
              </a:rPr>
              <a:t>میزان نفوذ نیتروژن تتروکساید از فیلم </a:t>
            </a:r>
            <a:r>
              <a:rPr lang="ar-SA" sz="1400" b="1" i="1" dirty="0" smtClean="0">
                <a:latin typeface="Times New Roman" panose="02020603050405020304" pitchFamily="18" charset="0"/>
                <a:ea typeface="Calibri" panose="020F0502020204030204" pitchFamily="34" charset="0"/>
                <a:cs typeface="B Nazanin" panose="00000400000000000000" pitchFamily="2" charset="-78"/>
              </a:rPr>
              <a:t>پلیمری</a:t>
            </a:r>
            <a:endParaRPr lang="en-US" sz="1400" b="1" i="1" dirty="0" smtClean="0">
              <a:latin typeface="Times New Roman" panose="02020603050405020304" pitchFamily="18" charset="0"/>
              <a:ea typeface="Calibri" panose="020F0502020204030204" pitchFamily="34" charset="0"/>
              <a:cs typeface="B Nazanin" panose="00000400000000000000" pitchFamily="2" charset="-78"/>
            </a:endParaRPr>
          </a:p>
          <a:p>
            <a:pPr algn="ctr" rtl="1"/>
            <a:r>
              <a:rPr lang="ar-SA" sz="1400" b="1" i="1" dirty="0" smtClean="0">
                <a:latin typeface="Times New Roman" panose="02020603050405020304" pitchFamily="18" charset="0"/>
                <a:ea typeface="Calibri" panose="020F0502020204030204" pitchFamily="34" charset="0"/>
                <a:cs typeface="B Nazanin" panose="00000400000000000000" pitchFamily="2" charset="-78"/>
              </a:rPr>
              <a:t> </a:t>
            </a:r>
            <a:r>
              <a:rPr lang="en-US" sz="1600" b="1" dirty="0">
                <a:latin typeface="Times New Roman" panose="02020603050405020304" pitchFamily="18" charset="0"/>
                <a:ea typeface="Calibri" panose="020F0502020204030204" pitchFamily="34" charset="0"/>
                <a:cs typeface="B Nazanin" panose="00000400000000000000" pitchFamily="2" charset="-78"/>
              </a:rPr>
              <a:t>FEP</a:t>
            </a:r>
            <a:r>
              <a:rPr lang="ar-SA" sz="1400" b="1" i="1" dirty="0">
                <a:latin typeface="Times New Roman" panose="02020603050405020304" pitchFamily="18" charset="0"/>
                <a:ea typeface="Calibri" panose="020F0502020204030204" pitchFamily="34" charset="0"/>
                <a:cs typeface="B Nazanin" panose="00000400000000000000" pitchFamily="2" charset="-78"/>
              </a:rPr>
              <a:t> خالص با ضخامت 10 میل </a:t>
            </a:r>
            <a:r>
              <a:rPr lang="ar-SA" sz="1400" b="1" i="1" dirty="0" smtClean="0">
                <a:latin typeface="Times New Roman" panose="02020603050405020304" pitchFamily="18" charset="0"/>
                <a:ea typeface="Calibri" panose="020F0502020204030204" pitchFamily="34" charset="0"/>
                <a:cs typeface="B Nazanin" panose="00000400000000000000" pitchFamily="2" charset="-78"/>
              </a:rPr>
              <a:t>در </a:t>
            </a:r>
            <a:r>
              <a:rPr lang="ar-SA" sz="1400" b="1" i="1" dirty="0">
                <a:latin typeface="Times New Roman" panose="02020603050405020304" pitchFamily="18" charset="0"/>
                <a:ea typeface="Calibri" panose="020F0502020204030204" pitchFamily="34" charset="0"/>
                <a:cs typeface="B Nazanin" panose="00000400000000000000" pitchFamily="2" charset="-78"/>
              </a:rPr>
              <a:t>طول مدت یک هفته</a:t>
            </a:r>
            <a:endParaRPr lang="en-US" sz="1400" dirty="0"/>
          </a:p>
        </p:txBody>
      </p:sp>
      <p:pic>
        <p:nvPicPr>
          <p:cNvPr id="6" name="Picture 5" descr="FEP composite 2D"/>
          <p:cNvPicPr/>
          <p:nvPr/>
        </p:nvPicPr>
        <p:blipFill>
          <a:blip r:embed="rId3">
            <a:extLst>
              <a:ext uri="{28A0092B-C50C-407E-A947-70E740481C1C}">
                <a14:useLocalDpi xmlns:a14="http://schemas.microsoft.com/office/drawing/2010/main" val="0"/>
              </a:ext>
            </a:extLst>
          </a:blip>
          <a:srcRect/>
          <a:stretch>
            <a:fillRect/>
          </a:stretch>
        </p:blipFill>
        <p:spPr bwMode="auto">
          <a:xfrm>
            <a:off x="6941600" y="2133600"/>
            <a:ext cx="3518581" cy="3948543"/>
          </a:xfrm>
          <a:prstGeom prst="rect">
            <a:avLst/>
          </a:prstGeom>
          <a:noFill/>
          <a:ln>
            <a:noFill/>
          </a:ln>
        </p:spPr>
      </p:pic>
      <p:sp>
        <p:nvSpPr>
          <p:cNvPr id="7" name="Rectangle 6"/>
          <p:cNvSpPr/>
          <p:nvPr/>
        </p:nvSpPr>
        <p:spPr>
          <a:xfrm>
            <a:off x="5505551" y="6157424"/>
            <a:ext cx="6390677" cy="523220"/>
          </a:xfrm>
          <a:prstGeom prst="rect">
            <a:avLst/>
          </a:prstGeom>
        </p:spPr>
        <p:txBody>
          <a:bodyPr wrap="square">
            <a:spAutoFit/>
          </a:bodyPr>
          <a:lstStyle/>
          <a:p>
            <a:pPr algn="ctr" rtl="1"/>
            <a:r>
              <a:rPr lang="ar-SA" sz="1400" b="1" i="1" dirty="0">
                <a:latin typeface="Times New Roman" panose="02020603050405020304" pitchFamily="18" charset="0"/>
                <a:ea typeface="Calibri" panose="020F0502020204030204" pitchFamily="34" charset="0"/>
                <a:cs typeface="B Nazanin" panose="00000400000000000000" pitchFamily="2" charset="-78"/>
              </a:rPr>
              <a:t>میزان نفوذ نیتروژن تتروکساید از فیلم </a:t>
            </a:r>
            <a:r>
              <a:rPr lang="fa-IR" sz="1400" b="1" i="1" dirty="0" smtClean="0">
                <a:latin typeface="Times New Roman" panose="02020603050405020304" pitchFamily="18" charset="0"/>
                <a:ea typeface="Calibri" panose="020F0502020204030204" pitchFamily="34" charset="0"/>
                <a:cs typeface="B Nazanin" panose="00000400000000000000" pitchFamily="2" charset="-78"/>
              </a:rPr>
              <a:t>نانوکامپوزیتی</a:t>
            </a:r>
          </a:p>
          <a:p>
            <a:pPr algn="ctr" rtl="1"/>
            <a:r>
              <a:rPr lang="ar-SA" sz="1400" b="1" i="1" dirty="0" smtClean="0">
                <a:latin typeface="Times New Roman" panose="02020603050405020304" pitchFamily="18" charset="0"/>
                <a:ea typeface="Calibri" panose="020F0502020204030204" pitchFamily="34" charset="0"/>
                <a:cs typeface="B Nazanin" panose="00000400000000000000" pitchFamily="2" charset="-78"/>
              </a:rPr>
              <a:t> </a:t>
            </a:r>
            <a:r>
              <a:rPr lang="ar-SA" sz="1400" b="1" i="1" dirty="0">
                <a:latin typeface="Times New Roman" panose="02020603050405020304" pitchFamily="18" charset="0"/>
                <a:ea typeface="Calibri" panose="020F0502020204030204" pitchFamily="34" charset="0"/>
                <a:cs typeface="B Nazanin" panose="00000400000000000000" pitchFamily="2" charset="-78"/>
              </a:rPr>
              <a:t>با ضخامت 10 میل </a:t>
            </a:r>
            <a:r>
              <a:rPr lang="ar-SA" sz="1400" b="1" i="1" dirty="0" smtClean="0">
                <a:latin typeface="Times New Roman" panose="02020603050405020304" pitchFamily="18" charset="0"/>
                <a:ea typeface="Calibri" panose="020F0502020204030204" pitchFamily="34" charset="0"/>
                <a:cs typeface="B Nazanin" panose="00000400000000000000" pitchFamily="2" charset="-78"/>
              </a:rPr>
              <a:t>در </a:t>
            </a:r>
            <a:r>
              <a:rPr lang="ar-SA" sz="1400" b="1" i="1" dirty="0">
                <a:latin typeface="Times New Roman" panose="02020603050405020304" pitchFamily="18" charset="0"/>
                <a:ea typeface="Calibri" panose="020F0502020204030204" pitchFamily="34" charset="0"/>
                <a:cs typeface="B Nazanin" panose="00000400000000000000" pitchFamily="2" charset="-78"/>
              </a:rPr>
              <a:t>طول مدت یک هفته</a:t>
            </a:r>
            <a:endParaRPr lang="en-US" sz="1400" dirty="0"/>
          </a:p>
        </p:txBody>
      </p:sp>
    </p:spTree>
    <p:extLst>
      <p:ext uri="{BB962C8B-B14F-4D97-AF65-F5344CB8AC3E}">
        <p14:creationId xmlns:p14="http://schemas.microsoft.com/office/powerpoint/2010/main" val="3143400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343" y="388583"/>
            <a:ext cx="8911687" cy="816762"/>
          </a:xfrm>
        </p:spPr>
        <p:txBody>
          <a:bodyPr>
            <a:normAutofit/>
          </a:bodyPr>
          <a:lstStyle/>
          <a:p>
            <a:pPr algn="ctr"/>
            <a:r>
              <a:rPr lang="fa-IR" dirty="0" smtClean="0">
                <a:solidFill>
                  <a:srgbClr val="FF0000"/>
                </a:solidFill>
                <a:cs typeface="B Titr" panose="00000700000000000000" pitchFamily="2" charset="-78"/>
              </a:rPr>
              <a:t>توانمندی های کُد</a:t>
            </a:r>
            <a:endParaRPr lang="en-US" dirty="0">
              <a:solidFill>
                <a:srgbClr val="FF0000"/>
              </a:solidFill>
              <a:cs typeface="B Titr" panose="00000700000000000000" pitchFamily="2" charset="-78"/>
            </a:endParaRPr>
          </a:p>
        </p:txBody>
      </p:sp>
      <p:sp>
        <p:nvSpPr>
          <p:cNvPr id="3" name="Content Placeholder 2"/>
          <p:cNvSpPr>
            <a:spLocks noGrp="1"/>
          </p:cNvSpPr>
          <p:nvPr>
            <p:ph idx="1"/>
          </p:nvPr>
        </p:nvSpPr>
        <p:spPr>
          <a:xfrm>
            <a:off x="1886343" y="1427017"/>
            <a:ext cx="9618269" cy="4835237"/>
          </a:xfrm>
        </p:spPr>
        <p:txBody>
          <a:bodyPr>
            <a:normAutofit/>
          </a:bodyPr>
          <a:lstStyle/>
          <a:p>
            <a:pPr algn="ctr" rtl="1"/>
            <a:r>
              <a:rPr lang="fa-IR" sz="2400" dirty="0" smtClean="0">
                <a:solidFill>
                  <a:srgbClr val="0070C0"/>
                </a:solidFill>
                <a:cs typeface="B Titr" panose="00000700000000000000" pitchFamily="2" charset="-78"/>
              </a:rPr>
              <a:t>بررسی تاثیر حالت های مختلف نانوذرات رس در زمینه پلیمری بر میزان نفوذ پذیری</a:t>
            </a:r>
          </a:p>
          <a:p>
            <a:pPr algn="ctr" rtl="1"/>
            <a:endParaRPr lang="en-US" sz="2400" dirty="0">
              <a:solidFill>
                <a:srgbClr val="0070C0"/>
              </a:solidFill>
              <a:cs typeface="B Titr" panose="00000700000000000000" pitchFamily="2" charset="-78"/>
            </a:endParaRPr>
          </a:p>
        </p:txBody>
      </p:sp>
      <p:pic>
        <p:nvPicPr>
          <p:cNvPr id="8" name="Picture 7" descr="L5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8982" y="2102860"/>
            <a:ext cx="4599709" cy="4159394"/>
          </a:xfrm>
          <a:prstGeom prst="rect">
            <a:avLst/>
          </a:prstGeom>
          <a:noFill/>
          <a:ln>
            <a:noFill/>
          </a:ln>
        </p:spPr>
      </p:pic>
      <p:pic>
        <p:nvPicPr>
          <p:cNvPr id="9" name="Picture 8" descr="q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30120" y="2102859"/>
            <a:ext cx="4867910" cy="3979285"/>
          </a:xfrm>
          <a:prstGeom prst="rect">
            <a:avLst/>
          </a:prstGeom>
          <a:noFill/>
          <a:ln>
            <a:noFill/>
          </a:ln>
        </p:spPr>
      </p:pic>
    </p:spTree>
    <p:extLst>
      <p:ext uri="{BB962C8B-B14F-4D97-AF65-F5344CB8AC3E}">
        <p14:creationId xmlns:p14="http://schemas.microsoft.com/office/powerpoint/2010/main" val="1890775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343" y="388583"/>
            <a:ext cx="8911687" cy="816762"/>
          </a:xfrm>
        </p:spPr>
        <p:txBody>
          <a:bodyPr>
            <a:normAutofit/>
          </a:bodyPr>
          <a:lstStyle/>
          <a:p>
            <a:pPr algn="ctr"/>
            <a:r>
              <a:rPr lang="fa-IR" dirty="0" smtClean="0">
                <a:solidFill>
                  <a:srgbClr val="FF0000"/>
                </a:solidFill>
                <a:cs typeface="B Titr" panose="00000700000000000000" pitchFamily="2" charset="-78"/>
              </a:rPr>
              <a:t>توانمندی های کُد</a:t>
            </a:r>
            <a:endParaRPr lang="en-US" dirty="0">
              <a:solidFill>
                <a:srgbClr val="FF0000"/>
              </a:solidFill>
              <a:cs typeface="B Titr" panose="00000700000000000000" pitchFamily="2" charset="-78"/>
            </a:endParaRPr>
          </a:p>
        </p:txBody>
      </p:sp>
      <p:sp>
        <p:nvSpPr>
          <p:cNvPr id="3" name="Content Placeholder 2"/>
          <p:cNvSpPr>
            <a:spLocks noGrp="1"/>
          </p:cNvSpPr>
          <p:nvPr>
            <p:ph idx="1"/>
          </p:nvPr>
        </p:nvSpPr>
        <p:spPr>
          <a:xfrm>
            <a:off x="1886343" y="1427017"/>
            <a:ext cx="9618269" cy="4835237"/>
          </a:xfrm>
        </p:spPr>
        <p:txBody>
          <a:bodyPr>
            <a:normAutofit/>
          </a:bodyPr>
          <a:lstStyle/>
          <a:p>
            <a:pPr algn="ctr" rtl="1"/>
            <a:r>
              <a:rPr lang="fa-IR" sz="2400" dirty="0" smtClean="0">
                <a:solidFill>
                  <a:srgbClr val="0070C0"/>
                </a:solidFill>
                <a:cs typeface="B Titr" panose="00000700000000000000" pitchFamily="2" charset="-78"/>
              </a:rPr>
              <a:t>بررسی تاثیر وجود حفره ها و ترک های ریز در مانع آلمینیومی کامپوزیت بر میزان نفوذ پذیری</a:t>
            </a:r>
          </a:p>
          <a:p>
            <a:pPr algn="ctr" rtl="1"/>
            <a:endParaRPr lang="en-US" sz="2400" dirty="0">
              <a:solidFill>
                <a:srgbClr val="0070C0"/>
              </a:solidFill>
              <a:cs typeface="B Titr" panose="00000700000000000000" pitchFamily="2" charset="-78"/>
            </a:endParaRPr>
          </a:p>
        </p:txBody>
      </p:sp>
      <p:pic>
        <p:nvPicPr>
          <p:cNvPr id="4" name="Picture 3" descr="FEP AL 25  hole 3d"/>
          <p:cNvPicPr/>
          <p:nvPr/>
        </p:nvPicPr>
        <p:blipFill>
          <a:blip r:embed="rId2">
            <a:extLst>
              <a:ext uri="{28A0092B-C50C-407E-A947-70E740481C1C}">
                <a14:useLocalDpi xmlns:a14="http://schemas.microsoft.com/office/drawing/2010/main" val="0"/>
              </a:ext>
            </a:extLst>
          </a:blip>
          <a:srcRect/>
          <a:stretch>
            <a:fillRect/>
          </a:stretch>
        </p:blipFill>
        <p:spPr bwMode="auto">
          <a:xfrm>
            <a:off x="805689" y="2482560"/>
            <a:ext cx="3276600" cy="3779694"/>
          </a:xfrm>
          <a:prstGeom prst="rect">
            <a:avLst/>
          </a:prstGeom>
          <a:noFill/>
          <a:ln>
            <a:noFill/>
          </a:ln>
        </p:spPr>
      </p:pic>
      <p:pic>
        <p:nvPicPr>
          <p:cNvPr id="5" name="Picture 4" descr="FEP AL 25  hole 3d 10d"/>
          <p:cNvPicPr/>
          <p:nvPr/>
        </p:nvPicPr>
        <p:blipFill>
          <a:blip r:embed="rId3">
            <a:extLst>
              <a:ext uri="{28A0092B-C50C-407E-A947-70E740481C1C}">
                <a14:useLocalDpi xmlns:a14="http://schemas.microsoft.com/office/drawing/2010/main" val="0"/>
              </a:ext>
            </a:extLst>
          </a:blip>
          <a:srcRect/>
          <a:stretch>
            <a:fillRect/>
          </a:stretch>
        </p:blipFill>
        <p:spPr bwMode="auto">
          <a:xfrm>
            <a:off x="4609666" y="2482560"/>
            <a:ext cx="3656877" cy="3779694"/>
          </a:xfrm>
          <a:prstGeom prst="rect">
            <a:avLst/>
          </a:prstGeom>
          <a:noFill/>
          <a:ln>
            <a:noFill/>
          </a:ln>
        </p:spPr>
      </p:pic>
      <p:pic>
        <p:nvPicPr>
          <p:cNvPr id="6" name="Picture 5" descr="FEP AL 25  hole 3d 30d"/>
          <p:cNvPicPr/>
          <p:nvPr/>
        </p:nvPicPr>
        <p:blipFill>
          <a:blip r:embed="rId4">
            <a:extLst>
              <a:ext uri="{28A0092B-C50C-407E-A947-70E740481C1C}">
                <a14:useLocalDpi xmlns:a14="http://schemas.microsoft.com/office/drawing/2010/main" val="0"/>
              </a:ext>
            </a:extLst>
          </a:blip>
          <a:srcRect/>
          <a:stretch>
            <a:fillRect/>
          </a:stretch>
        </p:blipFill>
        <p:spPr bwMode="auto">
          <a:xfrm>
            <a:off x="8385895" y="2482560"/>
            <a:ext cx="3238069" cy="3779694"/>
          </a:xfrm>
          <a:prstGeom prst="rect">
            <a:avLst/>
          </a:prstGeom>
          <a:noFill/>
          <a:ln>
            <a:noFill/>
          </a:ln>
        </p:spPr>
      </p:pic>
    </p:spTree>
    <p:extLst>
      <p:ext uri="{BB962C8B-B14F-4D97-AF65-F5344CB8AC3E}">
        <p14:creationId xmlns:p14="http://schemas.microsoft.com/office/powerpoint/2010/main" val="4105155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343" y="388583"/>
            <a:ext cx="8911687" cy="816762"/>
          </a:xfrm>
        </p:spPr>
        <p:txBody>
          <a:bodyPr>
            <a:normAutofit/>
          </a:bodyPr>
          <a:lstStyle/>
          <a:p>
            <a:pPr algn="ctr"/>
            <a:r>
              <a:rPr lang="fa-IR" dirty="0" smtClean="0">
                <a:solidFill>
                  <a:srgbClr val="FF0000"/>
                </a:solidFill>
                <a:cs typeface="B Titr" panose="00000700000000000000" pitchFamily="2" charset="-78"/>
              </a:rPr>
              <a:t>توانمندی های کُد</a:t>
            </a:r>
            <a:endParaRPr lang="en-US" dirty="0">
              <a:solidFill>
                <a:srgbClr val="FF0000"/>
              </a:solidFill>
              <a:cs typeface="B Titr" panose="00000700000000000000" pitchFamily="2" charset="-78"/>
            </a:endParaRPr>
          </a:p>
        </p:txBody>
      </p:sp>
      <p:sp>
        <p:nvSpPr>
          <p:cNvPr id="3" name="Content Placeholder 2"/>
          <p:cNvSpPr>
            <a:spLocks noGrp="1"/>
          </p:cNvSpPr>
          <p:nvPr>
            <p:ph idx="1"/>
          </p:nvPr>
        </p:nvSpPr>
        <p:spPr>
          <a:xfrm>
            <a:off x="1886343" y="1427017"/>
            <a:ext cx="9618269" cy="4835237"/>
          </a:xfrm>
        </p:spPr>
        <p:txBody>
          <a:bodyPr>
            <a:normAutofit/>
          </a:bodyPr>
          <a:lstStyle/>
          <a:p>
            <a:pPr algn="ctr" rtl="1"/>
            <a:r>
              <a:rPr lang="fa-IR" sz="2400" dirty="0" smtClean="0">
                <a:solidFill>
                  <a:srgbClr val="0070C0"/>
                </a:solidFill>
                <a:cs typeface="B Titr" panose="00000700000000000000" pitchFamily="2" charset="-78"/>
              </a:rPr>
              <a:t>دستیابی به شرایط بهینه فرایندی برای ساخت دیافراگم</a:t>
            </a:r>
          </a:p>
          <a:p>
            <a:pPr algn="ctr" rtl="1"/>
            <a:endParaRPr lang="en-US" sz="2400" dirty="0">
              <a:solidFill>
                <a:srgbClr val="0070C0"/>
              </a:solidFill>
              <a:cs typeface="B Titr" panose="00000700000000000000" pitchFamily="2" charset="-78"/>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975531" y="2126670"/>
            <a:ext cx="6733309" cy="4246419"/>
          </a:xfrm>
          <a:prstGeom prst="rect">
            <a:avLst/>
          </a:prstGeom>
          <a:noFill/>
          <a:ln>
            <a:noFill/>
          </a:ln>
        </p:spPr>
      </p:pic>
    </p:spTree>
    <p:extLst>
      <p:ext uri="{BB962C8B-B14F-4D97-AF65-F5344CB8AC3E}">
        <p14:creationId xmlns:p14="http://schemas.microsoft.com/office/powerpoint/2010/main" val="270605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343" y="388583"/>
            <a:ext cx="8911687" cy="816762"/>
          </a:xfrm>
        </p:spPr>
        <p:txBody>
          <a:bodyPr>
            <a:normAutofit/>
          </a:bodyPr>
          <a:lstStyle/>
          <a:p>
            <a:pPr algn="ctr"/>
            <a:r>
              <a:rPr lang="fa-IR" dirty="0" smtClean="0">
                <a:solidFill>
                  <a:srgbClr val="FF0000"/>
                </a:solidFill>
                <a:cs typeface="B Titr" panose="00000700000000000000" pitchFamily="2" charset="-78"/>
              </a:rPr>
              <a:t>توانمندی های کُد</a:t>
            </a:r>
            <a:endParaRPr lang="en-US" dirty="0">
              <a:solidFill>
                <a:srgbClr val="FF0000"/>
              </a:solidFill>
              <a:cs typeface="B Titr" panose="00000700000000000000" pitchFamily="2" charset="-78"/>
            </a:endParaRPr>
          </a:p>
        </p:txBody>
      </p:sp>
      <p:sp>
        <p:nvSpPr>
          <p:cNvPr id="3" name="Content Placeholder 2"/>
          <p:cNvSpPr>
            <a:spLocks noGrp="1"/>
          </p:cNvSpPr>
          <p:nvPr>
            <p:ph idx="1"/>
          </p:nvPr>
        </p:nvSpPr>
        <p:spPr>
          <a:xfrm>
            <a:off x="1886343" y="1427017"/>
            <a:ext cx="9618269" cy="4835237"/>
          </a:xfrm>
        </p:spPr>
        <p:txBody>
          <a:bodyPr>
            <a:normAutofit/>
          </a:bodyPr>
          <a:lstStyle/>
          <a:p>
            <a:pPr algn="ctr" rtl="1"/>
            <a:r>
              <a:rPr lang="fa-IR" sz="2400" dirty="0" smtClean="0">
                <a:solidFill>
                  <a:srgbClr val="0070C0"/>
                </a:solidFill>
                <a:cs typeface="B Titr" panose="00000700000000000000" pitchFamily="2" charset="-78"/>
              </a:rPr>
              <a:t>آنالیز پارامترها مختلف فرآیند</a:t>
            </a:r>
          </a:p>
          <a:p>
            <a:pPr algn="ctr" rtl="1"/>
            <a:endParaRPr lang="en-US" sz="2400" dirty="0">
              <a:solidFill>
                <a:srgbClr val="0070C0"/>
              </a:solidFill>
              <a:cs typeface="B Titr" panose="00000700000000000000" pitchFamily="2" charset="-78"/>
            </a:endParaRPr>
          </a:p>
        </p:txBody>
      </p:sp>
      <p:pic>
        <p:nvPicPr>
          <p:cNvPr id="4" name="Picture 3" descr="diaphragm_2mm_studyFill_time1"/>
          <p:cNvPicPr/>
          <p:nvPr/>
        </p:nvPicPr>
        <p:blipFill>
          <a:blip r:embed="rId2">
            <a:extLst>
              <a:ext uri="{28A0092B-C50C-407E-A947-70E740481C1C}">
                <a14:useLocalDpi xmlns:a14="http://schemas.microsoft.com/office/drawing/2010/main" val="0"/>
              </a:ext>
            </a:extLst>
          </a:blip>
          <a:srcRect/>
          <a:stretch>
            <a:fillRect/>
          </a:stretch>
        </p:blipFill>
        <p:spPr bwMode="auto">
          <a:xfrm>
            <a:off x="606136" y="2105891"/>
            <a:ext cx="3273138" cy="2964872"/>
          </a:xfrm>
          <a:prstGeom prst="rect">
            <a:avLst/>
          </a:prstGeom>
          <a:noFill/>
          <a:ln>
            <a:noFill/>
          </a:ln>
        </p:spPr>
      </p:pic>
      <p:pic>
        <p:nvPicPr>
          <p:cNvPr id="5" name="Picture 4" descr="C:\Users\leo_9\Desktop\warpage\report_11\diaphragm_2mm_study\diaphragm_2mm_studyPressure_at_end_of_fill1.gif"/>
          <p:cNvPicPr/>
          <p:nvPr/>
        </p:nvPicPr>
        <p:blipFill>
          <a:blip r:embed="rId3">
            <a:extLst>
              <a:ext uri="{28A0092B-C50C-407E-A947-70E740481C1C}">
                <a14:useLocalDpi xmlns:a14="http://schemas.microsoft.com/office/drawing/2010/main" val="0"/>
              </a:ext>
            </a:extLst>
          </a:blip>
          <a:srcRect/>
          <a:stretch>
            <a:fillRect/>
          </a:stretch>
        </p:blipFill>
        <p:spPr bwMode="auto">
          <a:xfrm>
            <a:off x="4513941" y="2105891"/>
            <a:ext cx="3687950" cy="2964871"/>
          </a:xfrm>
          <a:prstGeom prst="rect">
            <a:avLst/>
          </a:prstGeom>
          <a:noFill/>
          <a:ln>
            <a:noFill/>
          </a:ln>
        </p:spPr>
      </p:pic>
      <p:pic>
        <p:nvPicPr>
          <p:cNvPr id="6" name="Picture 5" descr="diaphragm_2mm_studyWeld_lines1"/>
          <p:cNvPicPr/>
          <p:nvPr/>
        </p:nvPicPr>
        <p:blipFill>
          <a:blip r:embed="rId4">
            <a:extLst>
              <a:ext uri="{28A0092B-C50C-407E-A947-70E740481C1C}">
                <a14:useLocalDpi xmlns:a14="http://schemas.microsoft.com/office/drawing/2010/main" val="0"/>
              </a:ext>
            </a:extLst>
          </a:blip>
          <a:srcRect/>
          <a:stretch>
            <a:fillRect/>
          </a:stretch>
        </p:blipFill>
        <p:spPr bwMode="auto">
          <a:xfrm>
            <a:off x="8370843" y="2034135"/>
            <a:ext cx="3671454" cy="3108382"/>
          </a:xfrm>
          <a:prstGeom prst="rect">
            <a:avLst/>
          </a:prstGeom>
          <a:noFill/>
          <a:ln>
            <a:noFill/>
          </a:ln>
        </p:spPr>
      </p:pic>
    </p:spTree>
    <p:extLst>
      <p:ext uri="{BB962C8B-B14F-4D97-AF65-F5344CB8AC3E}">
        <p14:creationId xmlns:p14="http://schemas.microsoft.com/office/powerpoint/2010/main" val="315239804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93</TotalTime>
  <Words>634</Words>
  <Application>Microsoft Office PowerPoint</Application>
  <PresentationFormat>Widescreen</PresentationFormat>
  <Paragraphs>42</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B Nazanin</vt:lpstr>
      <vt:lpstr>B Titr</vt:lpstr>
      <vt:lpstr>Calibri</vt:lpstr>
      <vt:lpstr>Century Gothic</vt:lpstr>
      <vt:lpstr>Times New Roman</vt:lpstr>
      <vt:lpstr>Wingdings</vt:lpstr>
      <vt:lpstr>Wingdings 3</vt:lpstr>
      <vt:lpstr>Wisp</vt:lpstr>
      <vt:lpstr>توسعه ماده پلیمری به منظور تولید دیافراگم  جهت استفاده در سیستم های پیشرانش دو مولفه ای</vt:lpstr>
      <vt:lpstr>PowerPoint Presentation</vt:lpstr>
      <vt:lpstr>PowerPoint Presentation</vt:lpstr>
      <vt:lpstr>PowerPoint Presentation</vt:lpstr>
      <vt:lpstr>توانمندی های کُد</vt:lpstr>
      <vt:lpstr>توانمندی های کُد</vt:lpstr>
      <vt:lpstr>توانمندی های کُد</vt:lpstr>
      <vt:lpstr>توانمندی های کُد</vt:lpstr>
      <vt:lpstr>توانمندی های کُد</vt:lpstr>
      <vt:lpstr>آنچه در این کد خواهید آموخت</vt:lpstr>
      <vt:lpstr>نکات و الزامات</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توسعه ماده پلیمری به منظور تولید دیافراگم  جهت استفاده در سیستم های پیشرانش دو مولفه ای</dc:title>
  <dc:creator>Ata Chalabi Tehran</dc:creator>
  <cp:lastModifiedBy>marketcode</cp:lastModifiedBy>
  <cp:revision>36</cp:revision>
  <dcterms:created xsi:type="dcterms:W3CDTF">2017-05-25T06:53:06Z</dcterms:created>
  <dcterms:modified xsi:type="dcterms:W3CDTF">2017-08-19T11:19:08Z</dcterms:modified>
</cp:coreProperties>
</file>