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366" r:id="rId2"/>
    <p:sldId id="375" r:id="rId3"/>
    <p:sldId id="374" r:id="rId4"/>
    <p:sldId id="369" r:id="rId5"/>
    <p:sldId id="370" r:id="rId6"/>
    <p:sldId id="379" r:id="rId7"/>
    <p:sldId id="371" r:id="rId8"/>
    <p:sldId id="372" r:id="rId9"/>
    <p:sldId id="373" r:id="rId10"/>
    <p:sldId id="376" r:id="rId11"/>
    <p:sldId id="365" r:id="rId12"/>
    <p:sldId id="378" r:id="rId13"/>
    <p:sldId id="3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66"/>
    <a:srgbClr val="0000FF"/>
    <a:srgbClr val="008000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84" d="100"/>
          <a:sy n="84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7/29/2017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0" y="1828800"/>
            <a:ext cx="579755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rgbClr val="CC3300"/>
                </a:solidFill>
                <a:latin typeface="IranNastaliq" pitchFamily="18" charset="0"/>
                <a:cs typeface="B Titr" pitchFamily="2" charset="-78"/>
              </a:rPr>
              <a:t>طراحي و بهينه</a:t>
            </a:r>
            <a:r>
              <a:rPr lang="fa-IR" sz="400" dirty="0">
                <a:solidFill>
                  <a:srgbClr val="CC3300"/>
                </a:solidFill>
                <a:latin typeface="IranNastaliq" pitchFamily="18" charset="0"/>
                <a:cs typeface="B Titr" pitchFamily="2" charset="-78"/>
              </a:rPr>
              <a:t> </a:t>
            </a:r>
            <a:r>
              <a:rPr lang="fa-IR" sz="2200" dirty="0">
                <a:solidFill>
                  <a:srgbClr val="CC3300"/>
                </a:solidFill>
                <a:latin typeface="IranNastaliq" pitchFamily="18" charset="0"/>
                <a:cs typeface="B Titr" pitchFamily="2" charset="-78"/>
              </a:rPr>
              <a:t>سازي جاذب غيرخطي ارتعاشات همراه با ميرايي الكتريكي براي بال </a:t>
            </a:r>
            <a:r>
              <a:rPr lang="fa-IR" sz="2200" dirty="0" smtClean="0">
                <a:solidFill>
                  <a:srgbClr val="CC3300"/>
                </a:solidFill>
                <a:latin typeface="IranNastaliq" pitchFamily="18" charset="0"/>
                <a:cs typeface="B Titr" pitchFamily="2" charset="-78"/>
              </a:rPr>
              <a:t>هواپيما</a:t>
            </a:r>
            <a:endParaRPr lang="en-US" sz="2200" dirty="0" smtClean="0">
              <a:solidFill>
                <a:srgbClr val="CC3300"/>
              </a:solidFill>
              <a:latin typeface="IranNastaliq" pitchFamily="18" charset="0"/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endParaRPr lang="en-US" sz="2200" dirty="0" smtClean="0">
              <a:solidFill>
                <a:srgbClr val="CC3300"/>
              </a:solidFill>
              <a:latin typeface="IranNastaliq" pitchFamily="18" charset="0"/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endParaRPr lang="en-US" sz="2200" dirty="0" smtClean="0">
              <a:solidFill>
                <a:srgbClr val="CC3300"/>
              </a:solidFill>
              <a:latin typeface="IranNastaliq" pitchFamily="18" charset="0"/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200" dirty="0" smtClean="0">
                <a:latin typeface="IranNastaliq" pitchFamily="18" charset="0"/>
                <a:cs typeface="B Titr" pitchFamily="2" charset="-78"/>
              </a:rPr>
              <a:t>مجيد كني</a:t>
            </a:r>
            <a:endParaRPr lang="fa-IR" sz="2200" dirty="0" smtClean="0"/>
          </a:p>
          <a:p>
            <a:pPr algn="ctr" rtl="1">
              <a:lnSpc>
                <a:spcPct val="150000"/>
              </a:lnSpc>
            </a:pPr>
            <a:endParaRPr lang="en-US" sz="2200" dirty="0" smtClean="0">
              <a:solidFill>
                <a:srgbClr val="CC3300"/>
              </a:solidFill>
              <a:latin typeface="IranNastaliq" pitchFamily="18" charset="0"/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endParaRPr lang="en-US" sz="2200" dirty="0" smtClean="0">
              <a:solidFill>
                <a:srgbClr val="CC3300"/>
              </a:solidFill>
              <a:latin typeface="IranNastaliq" pitchFamily="18" charset="0"/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endParaRPr lang="en-US" sz="2200" dirty="0" smtClean="0">
              <a:solidFill>
                <a:srgbClr val="CC3300"/>
              </a:solidFill>
              <a:latin typeface="IranNastaliq" pitchFamily="18" charset="0"/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400" dirty="0" smtClean="0">
                <a:latin typeface="IranNastaliq" pitchFamily="18" charset="0"/>
                <a:cs typeface="B Titr" pitchFamily="2" charset="-78"/>
              </a:rPr>
              <a:t>بهار 96</a:t>
            </a:r>
            <a:r>
              <a:rPr lang="fa-IR" sz="2200" dirty="0" smtClean="0">
                <a:solidFill>
                  <a:srgbClr val="CC3300"/>
                </a:solidFill>
                <a:latin typeface="IranNastaliq" pitchFamily="18" charset="0"/>
                <a:cs typeface="B Titr" pitchFamily="2" charset="-78"/>
              </a:rPr>
              <a:t> </a:t>
            </a:r>
            <a:endParaRPr lang="fa-IR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fa-IR" sz="2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کُدها</a:t>
            </a:r>
            <a:endParaRPr lang="en-US" sz="2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 Box 69"/>
          <p:cNvSpPr txBox="1">
            <a:spLocks noChangeArrowheads="1"/>
          </p:cNvSpPr>
          <p:nvPr/>
        </p:nvSpPr>
        <p:spPr bwMode="auto">
          <a:xfrm>
            <a:off x="2362200" y="762000"/>
            <a:ext cx="65532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algn="r" rtl="1" eaLnBrk="1" hangingPunct="1">
              <a:spcBef>
                <a:spcPct val="50000"/>
              </a:spcBef>
              <a:buClr>
                <a:schemeClr val="tx1"/>
              </a:buClr>
            </a:pPr>
            <a:r>
              <a:rPr lang="fa-IR" sz="2000" b="1" dirty="0" smtClean="0">
                <a:cs typeface="B Nazanin" pitchFamily="2" charset="-78"/>
              </a:rPr>
              <a:t>تعیین مؤلفه</a:t>
            </a:r>
            <a:r>
              <a:rPr lang="fa-IR" sz="8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های بهینة فرآیند استحصال انرژی</a:t>
            </a:r>
          </a:p>
          <a:p>
            <a:pPr marL="3771900" lvl="7" indent="-342900" algn="r" rtl="1"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برنامه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harv_Iden1D</a:t>
            </a:r>
          </a:p>
          <a:p>
            <a:pPr marL="3771900" lvl="7" indent="-342900" algn="r" rtl="1"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برنامه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harv_state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771900" lvl="7" indent="-342900" algn="r" rtl="1"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برنامه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harv_resp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2576073"/>
            <a:ext cx="7239000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 محاسبة مقدار میرایی الکتریکی معادل با میرایی ویسکوز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محاسبة توان استحصال شده و بازدهی مکانیزم استحصال انرژی الکترومغناطیس</a:t>
            </a:r>
            <a:endParaRPr lang="en-US" sz="2000" b="1" dirty="0">
              <a:cs typeface="B Nazanin" pitchFamily="2" charset="-78"/>
            </a:endParaRPr>
          </a:p>
        </p:txBody>
      </p:sp>
      <p:pic>
        <p:nvPicPr>
          <p:cNvPr id="14" name="Picture 13" descr="CeRMS-Rload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4300"/>
            <a:ext cx="4449446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Time-Ce (Rload=3.5)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732410"/>
            <a:ext cx="4706618" cy="312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51"/>
          <p:cNvSpPr txBox="1">
            <a:spLocks noChangeArrowheads="1"/>
          </p:cNvSpPr>
          <p:nvPr/>
        </p:nvSpPr>
        <p:spPr bwMode="auto">
          <a:xfrm>
            <a:off x="8425534" y="6457950"/>
            <a:ext cx="71846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rtl="1" eaLnBrk="1" hangingPunct="1">
              <a:spcBef>
                <a:spcPct val="20000"/>
              </a:spcBef>
            </a:pPr>
            <a:r>
              <a:rPr lang="fa-IR" sz="2000" b="1" dirty="0" smtClean="0">
                <a:cs typeface="B Nazanin" pitchFamily="2" charset="-78"/>
              </a:rPr>
              <a:t>10/13</a:t>
            </a:r>
            <a:endParaRPr lang="en-US" sz="20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2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کدها خواهید آموخت</a:t>
            </a:r>
            <a:endParaRPr lang="en-US" sz="2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52400" y="914400"/>
            <a:ext cx="89916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تعریف ماتریس</a:t>
            </a:r>
            <a:r>
              <a:rPr lang="fa-IR" sz="8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های جرم، سفتی خطی و سفتی غیرخطی ورق یکسرگیردار با در نظر گرفتن مودهای صلب راستای دو سر آزاد</a:t>
            </a:r>
          </a:p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تعیین فرکانس</a:t>
            </a:r>
            <a:r>
              <a:rPr lang="fa-IR" sz="1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های طبیعی ورق یکسر گیردار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ذخیره</a:t>
            </a:r>
            <a:r>
              <a:rPr lang="fa-IR" sz="8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سازی ماتریس</a:t>
            </a:r>
            <a:r>
              <a:rPr lang="fa-IR" sz="8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های خروجی و استفاده از آنها در برنامه</a:t>
            </a:r>
            <a:r>
              <a:rPr lang="fa-IR" sz="1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های دیگر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نحوة انتگرال</a:t>
            </a:r>
            <a:r>
              <a:rPr lang="fa-IR" sz="8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گیری از روابط شکل مودهای ورق و تعیین ماتریس</a:t>
            </a:r>
            <a:r>
              <a:rPr lang="fa-IR" sz="1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های جرم و سفتی آن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تعریف معادلات سیستم در قالب معادلات فضا- حالت</a:t>
            </a:r>
          </a:p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تعریف معیار ”زمان استهلاک“ برای ارزیابی عملکرد چاه غیرخطی انرژی</a:t>
            </a:r>
          </a:p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تعریف انرژی حاصل از پالس خارجی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چگونگی ترسیم نمودار دو بعدی و سه بعدی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بهینه</a:t>
            </a:r>
            <a:r>
              <a:rPr lang="fa-IR" sz="8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سازی هم</a:t>
            </a:r>
            <a:r>
              <a:rPr lang="fa-IR" sz="8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زمان مؤلفه</a:t>
            </a:r>
            <a:r>
              <a:rPr lang="fa-IR" sz="8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های چاه غیرخطی انرژی با استفاده از روش </a:t>
            </a:r>
            <a:r>
              <a:rPr lang="en-US" sz="1600" b="1" dirty="0" smtClean="0">
                <a:latin typeface="Times New Roman" pitchFamily="18" charset="0"/>
                <a:cs typeface="B Nazanin" pitchFamily="2" charset="-78"/>
              </a:rPr>
              <a:t>PSO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1"/>
          <p:cNvSpPr txBox="1">
            <a:spLocks noChangeArrowheads="1"/>
          </p:cNvSpPr>
          <p:nvPr/>
        </p:nvSpPr>
        <p:spPr bwMode="auto">
          <a:xfrm>
            <a:off x="8425534" y="6457950"/>
            <a:ext cx="71846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rtl="1" eaLnBrk="1" hangingPunct="1">
              <a:spcBef>
                <a:spcPct val="20000"/>
              </a:spcBef>
            </a:pPr>
            <a:r>
              <a:rPr lang="fa-IR" sz="2000" b="1" dirty="0" smtClean="0">
                <a:cs typeface="B Nazanin" pitchFamily="2" charset="-78"/>
              </a:rPr>
              <a:t>11/13</a:t>
            </a:r>
            <a:endParaRPr lang="en-US" sz="2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1"/>
          <p:cNvSpPr txBox="1">
            <a:spLocks noChangeArrowheads="1"/>
          </p:cNvSpPr>
          <p:nvPr/>
        </p:nvSpPr>
        <p:spPr bwMode="auto">
          <a:xfrm>
            <a:off x="8425534" y="6457950"/>
            <a:ext cx="71846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rtl="1" eaLnBrk="1" hangingPunct="1">
              <a:spcBef>
                <a:spcPct val="20000"/>
              </a:spcBef>
            </a:pPr>
            <a:r>
              <a:rPr lang="fa-IR" sz="2000" b="1" dirty="0" smtClean="0">
                <a:cs typeface="B Nazanin" pitchFamily="2" charset="-78"/>
              </a:rPr>
              <a:t>12/13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3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2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کدها خواهید آموخت</a:t>
            </a:r>
            <a:endParaRPr lang="en-US" sz="2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366448" y="914400"/>
            <a:ext cx="5777552" cy="499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ترسیم پاسخ فرکانسی سیستم</a:t>
            </a:r>
            <a:r>
              <a:rPr lang="en-US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با استفاده از دستور </a:t>
            </a:r>
            <a:r>
              <a:rPr lang="en-US" b="1" dirty="0" err="1" smtClean="0">
                <a:latin typeface="Times New Roman" pitchFamily="18" charset="0"/>
                <a:cs typeface="B Nazanin" pitchFamily="2" charset="-78"/>
              </a:rPr>
              <a:t>fft</a:t>
            </a:r>
            <a:endParaRPr lang="fa-IR" b="1" dirty="0" smtClean="0">
              <a:latin typeface="Times New Roman" pitchFamily="18" charset="0"/>
              <a:cs typeface="B Nazanin" pitchFamily="2" charset="-78"/>
            </a:endParaRPr>
          </a:p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حل معادلات غیرخطی به روش مختلط</a:t>
            </a:r>
            <a:r>
              <a:rPr lang="fa-IR" sz="8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سازی- متوسط</a:t>
            </a:r>
            <a:r>
              <a:rPr lang="fa-IR" sz="8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گیری (</a:t>
            </a:r>
            <a:r>
              <a:rPr lang="en-US" b="1" dirty="0" smtClean="0">
                <a:latin typeface="Times New Roman" pitchFamily="18" charset="0"/>
                <a:cs typeface="B Nazanin" pitchFamily="2" charset="-78"/>
              </a:rPr>
              <a:t>CX-A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)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حل معادلات غیرخطی به روش مختلط</a:t>
            </a:r>
            <a:r>
              <a:rPr lang="fa-IR" sz="8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سازی- متوسط</a:t>
            </a:r>
            <a:r>
              <a:rPr lang="fa-IR" sz="8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گیری (</a:t>
            </a:r>
            <a:r>
              <a:rPr lang="en-US" b="1" dirty="0" smtClean="0">
                <a:latin typeface="Times New Roman" pitchFamily="18" charset="0"/>
                <a:cs typeface="B Nazanin" pitchFamily="2" charset="-78"/>
              </a:rPr>
              <a:t>CX-A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)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تعیین ژاکوبین دسته معادلات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پیاده</a:t>
            </a:r>
            <a:r>
              <a:rPr lang="fa-IR" sz="8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سازی روش پیمایش طول قوس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شناسایی مؤلفه</a:t>
            </a:r>
            <a:r>
              <a:rPr lang="fa-IR" sz="8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های بهینة استحصال انرژی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تعیین بازدهی فرآیند استحصال الکترومغناطیس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تعیین توان الکتریکی استحصال شده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200000"/>
              </a:lnSpc>
              <a:buFont typeface="Courier New" pitchFamily="49" charset="0"/>
              <a:buChar char="o"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2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2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1052312"/>
            <a:ext cx="8915400" cy="504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just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لزوم آشنایی با ارتعاشات سیستم</a:t>
            </a:r>
            <a:r>
              <a:rPr lang="fa-IR" sz="8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های پیوسته</a:t>
            </a:r>
          </a:p>
          <a:p>
            <a:pPr marL="0" indent="0" algn="just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لزوم آشنایی با مقولة چاه غیرخطی انرژی (</a:t>
            </a:r>
            <a:r>
              <a:rPr lang="en-US" sz="1600" b="1" dirty="0" smtClean="0">
                <a:latin typeface="Times New Roman" pitchFamily="18" charset="0"/>
                <a:cs typeface="B Nazanin" pitchFamily="2" charset="-78"/>
              </a:rPr>
              <a:t>NES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) و پدیده</a:t>
            </a:r>
            <a:r>
              <a:rPr lang="fa-IR" sz="1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های غیرخطی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لزوم تغییر جرئی در برنامة </a:t>
            </a:r>
            <a:r>
              <a:rPr lang="en-US" b="1" dirty="0" smtClean="0">
                <a:latin typeface="Times New Roman" pitchFamily="18" charset="0"/>
                <a:cs typeface="B Nazanin" pitchFamily="2" charset="-78"/>
              </a:rPr>
              <a:t>matrixes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به منظور ذخیره</a:t>
            </a:r>
            <a:r>
              <a:rPr lang="fa-IR" sz="1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سازی ماتریس</a:t>
            </a:r>
            <a:r>
              <a:rPr lang="fa-IR" sz="1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های سیستم به ازاء تعداد مودهای مختلف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لزوم آشنایی با معادلات فضا- حالت و نحوة استخراج آن از معادلات سیستم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لزوم اصلاح برنامه</a:t>
            </a:r>
            <a:r>
              <a:rPr lang="fa-IR" sz="1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های بهینه</a:t>
            </a:r>
            <a:r>
              <a:rPr lang="fa-IR" sz="1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سازی </a:t>
            </a:r>
            <a:r>
              <a:rPr lang="en-US" sz="1600" b="1" dirty="0" smtClean="0">
                <a:latin typeface="Times New Roman" pitchFamily="18" charset="0"/>
                <a:cs typeface="B Nazanin" pitchFamily="2" charset="-78"/>
              </a:rPr>
              <a:t>identification</a:t>
            </a:r>
            <a:r>
              <a:rPr lang="fa-IR" sz="16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و </a:t>
            </a:r>
            <a:r>
              <a:rPr lang="en-US" sz="1600" b="1" dirty="0" smtClean="0">
                <a:latin typeface="Times New Roman" pitchFamily="18" charset="0"/>
                <a:cs typeface="B Nazanin" pitchFamily="2" charset="-78"/>
              </a:rPr>
              <a:t>PSO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به فراخور مؤلفه</a:t>
            </a:r>
            <a:r>
              <a:rPr lang="fa-IR" sz="1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های مدنظر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لزوم اصلاح بازة فرکانسی روی نمودار نهایی حاصل از برنامة </a:t>
            </a:r>
            <a:r>
              <a:rPr lang="en-US" b="1" dirty="0" err="1" smtClean="0">
                <a:latin typeface="Times New Roman" pitchFamily="18" charset="0"/>
                <a:cs typeface="B Nazanin" pitchFamily="2" charset="-78"/>
              </a:rPr>
              <a:t>fft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لزوم آشنایی با روش مختلط</a:t>
            </a:r>
            <a:r>
              <a:rPr lang="fa-IR" sz="8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سازی- متوسط</a:t>
            </a:r>
            <a:r>
              <a:rPr lang="fa-IR" sz="8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گیری در حل معادلات غیرخطی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لزوم آشنایی با روش پیمایش طول قوس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لزوم آشنایی با دستور </a:t>
            </a:r>
            <a:r>
              <a:rPr lang="en-US" b="1" dirty="0" smtClean="0">
                <a:latin typeface="Times New Roman" pitchFamily="18" charset="0"/>
                <a:cs typeface="B Nazanin" pitchFamily="2" charset="-78"/>
              </a:rPr>
              <a:t>ode15s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و شرایط مختلف حل آن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لزوم به کارگیری نتایج هر یک از برنامه</a:t>
            </a:r>
            <a:r>
              <a:rPr lang="fa-IR" sz="1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ها در برخی از برنامه</a:t>
            </a:r>
            <a:r>
              <a:rPr lang="fa-IR" sz="1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های دیگر در مجموعه برنامه</a:t>
            </a:r>
            <a:r>
              <a:rPr lang="fa-IR" sz="100" b="1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های </a:t>
            </a:r>
            <a:r>
              <a:rPr lang="en-US" sz="1600" b="1" dirty="0" smtClean="0">
                <a:latin typeface="Times New Roman" pitchFamily="18" charset="0"/>
                <a:cs typeface="B Nazanin" pitchFamily="2" charset="-78"/>
              </a:rPr>
              <a:t>NNMs11mode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لزوم آشنایی با مقولة استحصال انرژی الکترومغناطیس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لزوم آشنایی با مبحث میرایی و تعیین میرایی الکتریکی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51"/>
          <p:cNvSpPr txBox="1">
            <a:spLocks noChangeArrowheads="1"/>
          </p:cNvSpPr>
          <p:nvPr/>
        </p:nvSpPr>
        <p:spPr bwMode="auto">
          <a:xfrm>
            <a:off x="8425534" y="6457950"/>
            <a:ext cx="71846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rtl="1" eaLnBrk="1" hangingPunct="1">
              <a:spcBef>
                <a:spcPct val="20000"/>
              </a:spcBef>
            </a:pPr>
            <a:r>
              <a:rPr lang="fa-IR" sz="2000" b="1" dirty="0" smtClean="0">
                <a:cs typeface="B Nazanin" pitchFamily="2" charset="-78"/>
              </a:rPr>
              <a:t>13/13</a:t>
            </a:r>
            <a:endParaRPr lang="en-US" sz="20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-76200"/>
            <a:ext cx="8001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b="1" dirty="0" smtClean="0">
                <a:cs typeface="B Nazanin" pitchFamily="2" charset="-78"/>
              </a:rPr>
              <a:t>در تحقیق حاضر ارتعاشات ورق یکسر گیردار خطی و غیرخطی با استفاده از چاه غیرخطی انرژی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NES</a:t>
            </a:r>
            <a:r>
              <a:rPr lang="fa-IR" sz="2000" b="1" dirty="0" smtClean="0">
                <a:cs typeface="B Nazanin" pitchFamily="2" charset="-78"/>
              </a:rPr>
              <a:t>)، مستهلک شده و با بهره‌گیری از مکانیزم برداشت انرژی الکترومغناطیس، به انرژی الکتریکی تبدیل شده است. به منظور استخراج معادلات سیستم از ترکیب معادلة لاگرانژ و تئوری کلاسیک همراه با روش مودهای فرض شده که بر پایة روش ریلی- ریتز </a:t>
            </a:r>
            <a:r>
              <a:rPr lang="fa-IR" sz="2000" b="1" baseline="30000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و ارضاء شرایط مرزی هندسی (جابجایی و شیب) استوار است، استفاده شده است. در راستای نیل به اهداف تحقیق، مراحل ذیل صورت گرفته است:</a:t>
            </a:r>
            <a:endParaRPr lang="en-US" sz="2000" b="1" dirty="0" smtClean="0">
              <a:cs typeface="B Nazanin" pitchFamily="2" charset="-78"/>
            </a:endParaRPr>
          </a:p>
          <a:p>
            <a:pPr lvl="1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گسسته</a:t>
            </a:r>
            <a:r>
              <a:rPr lang="fa-IR" sz="8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سازی معادلات ورق</a:t>
            </a:r>
          </a:p>
          <a:p>
            <a:pPr lvl="1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شناسایی رفتار تابع هدف</a:t>
            </a:r>
            <a:endParaRPr lang="en-US" sz="2000" b="1" dirty="0" smtClean="0">
              <a:cs typeface="B Nazanin" pitchFamily="2" charset="-78"/>
            </a:endParaRPr>
          </a:p>
          <a:p>
            <a:pPr lvl="1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بهینه</a:t>
            </a:r>
            <a:r>
              <a:rPr lang="fa-IR" sz="8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سازی مؤلفه</a:t>
            </a:r>
            <a:r>
              <a:rPr lang="fa-IR" sz="8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های چاه غیرخطی</a:t>
            </a:r>
            <a:endParaRPr lang="en-US" sz="2000" b="1" dirty="0" smtClean="0">
              <a:cs typeface="B Nazanin" pitchFamily="2" charset="-78"/>
            </a:endParaRPr>
          </a:p>
          <a:p>
            <a:pPr lvl="1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ترسیم پاسخ سیستم</a:t>
            </a:r>
            <a:endParaRPr lang="en-US" sz="2000" b="1" dirty="0" smtClean="0">
              <a:cs typeface="B Nazanin" pitchFamily="2" charset="-78"/>
            </a:endParaRPr>
          </a:p>
          <a:p>
            <a:pPr lvl="1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شناسایی مودهای غالب سیستم</a:t>
            </a:r>
            <a:endParaRPr lang="en-US" sz="2000" b="1" dirty="0" smtClean="0">
              <a:cs typeface="B Nazanin" pitchFamily="2" charset="-78"/>
            </a:endParaRPr>
          </a:p>
          <a:p>
            <a:pPr lvl="1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انتقال انرژی از سیستم اولیه به چاه غیرخطی انرژی</a:t>
            </a:r>
            <a:endParaRPr lang="en-US" sz="2000" b="1" dirty="0" smtClean="0">
              <a:cs typeface="B Nazanin" pitchFamily="2" charset="-78"/>
            </a:endParaRPr>
          </a:p>
          <a:p>
            <a:pPr lvl="1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مؤلفه</a:t>
            </a:r>
            <a:r>
              <a:rPr lang="fa-IR" sz="8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های بهینة استحصال انرژی</a:t>
            </a:r>
            <a:endParaRPr lang="en-US" sz="2000" b="1" dirty="0" smtClean="0">
              <a:cs typeface="B Nazanin" pitchFamily="2" charset="-78"/>
            </a:endParaRPr>
          </a:p>
          <a:p>
            <a:pPr lvl="1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مؤلفه</a:t>
            </a:r>
            <a:r>
              <a:rPr lang="fa-IR" sz="8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های بهینة استحصال انرژی</a:t>
            </a:r>
            <a:endParaRPr lang="en-US" sz="2000" b="1" dirty="0" smtClean="0">
              <a:cs typeface="B Nazanin" pitchFamily="2" charset="-78"/>
            </a:endParaRPr>
          </a:p>
          <a:p>
            <a:pPr lvl="1" algn="just" rtl="1">
              <a:lnSpc>
                <a:spcPct val="150000"/>
              </a:lnSpc>
              <a:buFont typeface="Wingdings" pitchFamily="2" charset="2"/>
              <a:buChar char="q"/>
            </a:pPr>
            <a:endParaRPr lang="en-US" sz="20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q"/>
            </a:pPr>
            <a:endParaRPr lang="en-US" sz="2000" b="1" dirty="0">
              <a:cs typeface="B Nazanin" pitchFamily="2" charset="-78"/>
            </a:endParaRPr>
          </a:p>
        </p:txBody>
      </p:sp>
      <p:pic>
        <p:nvPicPr>
          <p:cNvPr id="12" name="Picture 19" descr="3-1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514600"/>
            <a:ext cx="4557713" cy="24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51"/>
          <p:cNvSpPr txBox="1">
            <a:spLocks noChangeArrowheads="1"/>
          </p:cNvSpPr>
          <p:nvPr/>
        </p:nvSpPr>
        <p:spPr bwMode="auto">
          <a:xfrm>
            <a:off x="8425534" y="6457950"/>
            <a:ext cx="71846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rtl="1" eaLnBrk="1" hangingPunct="1">
              <a:spcBef>
                <a:spcPct val="20000"/>
              </a:spcBef>
            </a:pPr>
            <a:r>
              <a:rPr lang="fa-IR" sz="2000" b="1" dirty="0" smtClean="0">
                <a:cs typeface="B Nazanin" pitchFamily="2" charset="-78"/>
              </a:rPr>
              <a:t>2/13</a:t>
            </a:r>
            <a:endParaRPr lang="en-US" sz="20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استفاده از چاه غیرخطی انرژی به منظور جذب و مستهلک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سازی انرژی ارتعاشی از سیستم اولیة خطی یا غیرخطی، مقوله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ای است که در دهة اخیر مورد توجه محققین حوزة ارتعاشات قرار گرفته است. در پژوهش حاضر، مؤلفه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های بهینة چاه غیرخطی با استفاده از دو روش شناسایی رفتار و ازدحام جمعیت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PSO</a:t>
            </a:r>
            <a:r>
              <a:rPr lang="fa-IR" sz="2000" b="1" dirty="0" smtClean="0">
                <a:cs typeface="B Nazanin" pitchFamily="2" charset="-78"/>
              </a:rPr>
              <a:t>) تعیین می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گردد. روش شناسایی رفتار از روش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های ابتدایی تعیین مؤلفه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های بهینه است و در اکثر تحقیقات صورت گرفته در زمینة چاه غیرخطی انرژی، مورد توجه محققین بوده است. استفاده از روش ازدحام جمعیت که از روش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های نوین بهینه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سازی است، برای نخستین بار در راستای تعیین مؤلفه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های بهینة چاه غیرخطی استفاده شده است. 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به کارگیری فرآیند برداشت انرژی به منظور ذخیره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سازی انرژی مستهلک شده، از مباحث جدیدی است که اخیراً مورد توجه محققین حوزة چاه غیرخطی قرار گرفته است.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استفاده از روش پیمایش طول قوس در ترسیم نمودارهای غیرخطی از دیگر مباحث جدیدی است که در تحقیق حاضر به آن پرداخته شده است.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rgbClr val="92D050"/>
                </a:solidFill>
                <a:cs typeface="B Nazanin" pitchFamily="2" charset="-78"/>
              </a:rPr>
              <a:t>از تحقیق حاضر تاکنون دو مقالة </a:t>
            </a:r>
            <a:r>
              <a:rPr lang="en-US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fa-IR" sz="2000" b="1" dirty="0" smtClean="0">
                <a:solidFill>
                  <a:srgbClr val="92D050"/>
                </a:solidFill>
                <a:cs typeface="B Nazanin" pitchFamily="2" charset="-78"/>
              </a:rPr>
              <a:t> به چاپ رسیده است و دو مقالة دیگر نیز در دست نگارش می</a:t>
            </a:r>
            <a:r>
              <a:rPr lang="fa-IR" sz="100" b="1" dirty="0" smtClean="0">
                <a:solidFill>
                  <a:srgbClr val="92D050"/>
                </a:solidFill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rgbClr val="92D050"/>
                </a:solidFill>
                <a:cs typeface="B Nazanin" pitchFamily="2" charset="-78"/>
              </a:rPr>
              <a:t>باشد.</a:t>
            </a:r>
            <a:endParaRPr lang="en-US" sz="2000" b="1" dirty="0" smtClean="0">
              <a:cs typeface="B Nazanin" pitchFamily="2" charset="-78"/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8425534" y="6457950"/>
            <a:ext cx="71846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rtl="1" eaLnBrk="1" hangingPunct="1">
              <a:spcBef>
                <a:spcPct val="20000"/>
              </a:spcBef>
            </a:pPr>
            <a:r>
              <a:rPr lang="fa-IR" sz="2000" b="1" dirty="0" smtClean="0">
                <a:cs typeface="B Nazanin" pitchFamily="2" charset="-78"/>
              </a:rPr>
              <a:t>3/13</a:t>
            </a:r>
            <a:endParaRPr lang="en-US" sz="20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fa-IR" sz="2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کُدها</a:t>
            </a:r>
            <a:endParaRPr lang="en-US" sz="2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9" name="Text Box 69"/>
          <p:cNvSpPr txBox="1">
            <a:spLocks noChangeArrowheads="1"/>
          </p:cNvSpPr>
          <p:nvPr/>
        </p:nvSpPr>
        <p:spPr bwMode="auto">
          <a:xfrm>
            <a:off x="3962400" y="914401"/>
            <a:ext cx="487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algn="r" rtl="1" eaLnBrk="1" hangingPunct="1">
              <a:spcBef>
                <a:spcPct val="50000"/>
              </a:spcBef>
              <a:buClr>
                <a:schemeClr val="tx1"/>
              </a:buClr>
            </a:pPr>
            <a:r>
              <a:rPr lang="fa-IR" sz="2000" b="1" dirty="0" smtClean="0">
                <a:cs typeface="B Nazanin" pitchFamily="2" charset="-78"/>
              </a:rPr>
              <a:t>گسسته</a:t>
            </a:r>
            <a:r>
              <a:rPr lang="fa-IR" sz="8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سازی معادلات ورق</a:t>
            </a:r>
          </a:p>
          <a:p>
            <a:pPr marL="2400300" lvl="4" indent="-342900" algn="r" rtl="1"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برنامه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matrixes</a:t>
            </a:r>
            <a:endParaRPr lang="fa-I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400300" lvl="4" indent="-342900" algn="r" rtl="1"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زیر برنامه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stateW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78540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 امکان گسسته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سازی معادلات ورق یکسر گیردار خطی و غیرخطی با بهره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گیری از شکل مودهای تیر در هر یک از        راستاهای طولی و عرضی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ذخیره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سازی ماتریس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های جرم، سفتی خطی و سفتی غیرخطی با توجه به تعداد مود اختیار شده توسط کاربر در راستای بهره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گیری از آنها در سایر کدها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16" name="Text Box 51"/>
          <p:cNvSpPr txBox="1">
            <a:spLocks noChangeArrowheads="1"/>
          </p:cNvSpPr>
          <p:nvPr/>
        </p:nvSpPr>
        <p:spPr bwMode="auto">
          <a:xfrm>
            <a:off x="8425534" y="6457950"/>
            <a:ext cx="71846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rtl="1" eaLnBrk="1" hangingPunct="1">
              <a:spcBef>
                <a:spcPct val="20000"/>
              </a:spcBef>
            </a:pPr>
            <a:r>
              <a:rPr lang="fa-IR" sz="2000" b="1" dirty="0" smtClean="0">
                <a:cs typeface="B Nazanin" pitchFamily="2" charset="-78"/>
              </a:rPr>
              <a:t>4/13</a:t>
            </a:r>
            <a:endParaRPr lang="en-US" sz="20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fa-IR" sz="2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کُدها</a:t>
            </a:r>
            <a:endParaRPr lang="en-US" sz="2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 Box 69"/>
          <p:cNvSpPr txBox="1">
            <a:spLocks noChangeArrowheads="1"/>
          </p:cNvSpPr>
          <p:nvPr/>
        </p:nvSpPr>
        <p:spPr bwMode="auto">
          <a:xfrm>
            <a:off x="3810000" y="914400"/>
            <a:ext cx="502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algn="r" rtl="1" eaLnBrk="1" hangingPunct="1">
              <a:spcBef>
                <a:spcPct val="50000"/>
              </a:spcBef>
              <a:buClr>
                <a:schemeClr val="tx1"/>
              </a:buClr>
            </a:pPr>
            <a:r>
              <a:rPr lang="fa-IR" sz="2000" b="1" dirty="0" smtClean="0">
                <a:cs typeface="B Nazanin" pitchFamily="2" charset="-78"/>
              </a:rPr>
              <a:t>شناسایی رفتار تابع هدف</a:t>
            </a:r>
          </a:p>
          <a:p>
            <a:pPr marL="2400300" lvl="4" indent="-342900" algn="r" rtl="1"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برنامه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identification2D</a:t>
            </a:r>
            <a:endParaRPr lang="fa-I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400300" lvl="4" indent="-342900" algn="r" rtl="1"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زیر برنامه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133600"/>
            <a:ext cx="9144000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 بررسی میزان جذب انرژی نسبت به تغییر یکنواخت هر یک از متغیرهای چاه غیرخطی</a:t>
            </a:r>
            <a:endParaRPr lang="en-US" sz="2000" b="1" dirty="0">
              <a:cs typeface="B Nazanin" pitchFamily="2" charset="-78"/>
            </a:endParaRPr>
          </a:p>
        </p:txBody>
      </p:sp>
      <p:pic>
        <p:nvPicPr>
          <p:cNvPr id="19" name="Picture 18" descr="4-17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0"/>
            <a:ext cx="446848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4-14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8004" y="2971800"/>
            <a:ext cx="467599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51"/>
          <p:cNvSpPr txBox="1">
            <a:spLocks noChangeArrowheads="1"/>
          </p:cNvSpPr>
          <p:nvPr/>
        </p:nvSpPr>
        <p:spPr bwMode="auto">
          <a:xfrm>
            <a:off x="8425534" y="6457950"/>
            <a:ext cx="71846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rtl="1" eaLnBrk="1" hangingPunct="1">
              <a:spcBef>
                <a:spcPct val="20000"/>
              </a:spcBef>
            </a:pPr>
            <a:r>
              <a:rPr lang="fa-IR" sz="2000" b="1" dirty="0" smtClean="0">
                <a:cs typeface="B Nazanin" pitchFamily="2" charset="-78"/>
              </a:rPr>
              <a:t>5/13</a:t>
            </a:r>
            <a:endParaRPr lang="en-US" sz="20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fa-IR" sz="2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کُدها</a:t>
            </a:r>
            <a:endParaRPr lang="en-US" sz="2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 descr="page 6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138" y="2224153"/>
            <a:ext cx="6977062" cy="333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9"/>
          <p:cNvSpPr txBox="1">
            <a:spLocks noChangeArrowheads="1"/>
          </p:cNvSpPr>
          <p:nvPr/>
        </p:nvSpPr>
        <p:spPr bwMode="auto">
          <a:xfrm>
            <a:off x="6400800" y="819090"/>
            <a:ext cx="243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algn="r" rtl="1" eaLnBrk="1" hangingPunct="1">
              <a:spcBef>
                <a:spcPct val="50000"/>
              </a:spcBef>
              <a:buClr>
                <a:schemeClr val="tx1"/>
              </a:buClr>
            </a:pPr>
            <a:r>
              <a:rPr lang="fa-IR" sz="2000" b="1" dirty="0" smtClean="0">
                <a:cs typeface="B Nazanin" pitchFamily="2" charset="-78"/>
              </a:rPr>
              <a:t>شناسایی رفتار تابع هدف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4100" y="1447800"/>
            <a:ext cx="426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 تعیین فرکانس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های طبیعی ورق یکسر گیردار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8425534" y="6457950"/>
            <a:ext cx="71846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rtl="1" eaLnBrk="1" hangingPunct="1">
              <a:spcBef>
                <a:spcPct val="20000"/>
              </a:spcBef>
            </a:pPr>
            <a:r>
              <a:rPr lang="fa-IR" sz="2000" b="1" dirty="0" smtClean="0">
                <a:cs typeface="B Nazanin" pitchFamily="2" charset="-78"/>
              </a:rPr>
              <a:t>6/13</a:t>
            </a:r>
            <a:endParaRPr lang="en-US" sz="20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fa-IR" sz="2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کُدها</a:t>
            </a:r>
            <a:endParaRPr lang="en-US" sz="2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 Box 69"/>
          <p:cNvSpPr txBox="1">
            <a:spLocks noChangeArrowheads="1"/>
          </p:cNvSpPr>
          <p:nvPr/>
        </p:nvSpPr>
        <p:spPr bwMode="auto">
          <a:xfrm>
            <a:off x="3505200" y="990600"/>
            <a:ext cx="533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algn="r" rtl="1" eaLnBrk="1" hangingPunct="1">
              <a:spcBef>
                <a:spcPct val="50000"/>
              </a:spcBef>
              <a:buClr>
                <a:schemeClr val="tx1"/>
              </a:buClr>
            </a:pPr>
            <a:r>
              <a:rPr lang="fa-IR" sz="2000" b="1" dirty="0" smtClean="0">
                <a:cs typeface="B Nazanin" pitchFamily="2" charset="-78"/>
              </a:rPr>
              <a:t>بهینه</a:t>
            </a:r>
            <a:r>
              <a:rPr lang="fa-IR" sz="8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سازی مؤلفه</a:t>
            </a:r>
            <a:r>
              <a:rPr lang="fa-IR" sz="8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های چاه غیرخطی</a:t>
            </a:r>
          </a:p>
          <a:p>
            <a:pPr marL="2857500" lvl="5" indent="-342900" algn="r" rtl="1"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برنامة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PSO2D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0" y="1960602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 بهینه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سازی هم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زمان مؤلفه</a:t>
            </a:r>
            <a:r>
              <a:rPr lang="fa-IR" sz="1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های چاه غیرخطی انرژی متصل به ورق خطی و غیرخطی </a:t>
            </a:r>
            <a:endParaRPr lang="en-US" sz="2000" b="1" dirty="0">
              <a:cs typeface="B Nazanin" pitchFamily="2" charset="-78"/>
            </a:endParaRPr>
          </a:p>
        </p:txBody>
      </p:sp>
      <p:pic>
        <p:nvPicPr>
          <p:cNvPr id="9" name="Picture 8" descr="4-21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9700" y="2819400"/>
            <a:ext cx="3894299" cy="330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page 11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65500"/>
            <a:ext cx="5005873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51"/>
          <p:cNvSpPr txBox="1">
            <a:spLocks noChangeArrowheads="1"/>
          </p:cNvSpPr>
          <p:nvPr/>
        </p:nvSpPr>
        <p:spPr bwMode="auto">
          <a:xfrm>
            <a:off x="8425534" y="6457950"/>
            <a:ext cx="71846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rtl="1" eaLnBrk="1" hangingPunct="1">
              <a:spcBef>
                <a:spcPct val="20000"/>
              </a:spcBef>
            </a:pPr>
            <a:r>
              <a:rPr lang="fa-IR" sz="2000" b="1" dirty="0" smtClean="0">
                <a:cs typeface="B Nazanin" pitchFamily="2" charset="-78"/>
              </a:rPr>
              <a:t>7/13</a:t>
            </a:r>
            <a:endParaRPr lang="en-US" sz="20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fa-IR" sz="2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کُدها</a:t>
            </a:r>
            <a:endParaRPr lang="en-US" sz="2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 Box 69"/>
          <p:cNvSpPr txBox="1">
            <a:spLocks noChangeArrowheads="1"/>
          </p:cNvSpPr>
          <p:nvPr/>
        </p:nvSpPr>
        <p:spPr bwMode="auto">
          <a:xfrm>
            <a:off x="3733800" y="1066800"/>
            <a:ext cx="5105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algn="r" rtl="1" eaLnBrk="1" hangingPunct="1">
              <a:spcBef>
                <a:spcPct val="50000"/>
              </a:spcBef>
              <a:buClr>
                <a:schemeClr val="tx1"/>
              </a:buClr>
            </a:pPr>
            <a:r>
              <a:rPr lang="fa-IR" sz="2000" b="1" dirty="0" smtClean="0">
                <a:cs typeface="B Nazanin" pitchFamily="2" charset="-78"/>
              </a:rPr>
              <a:t>شناسایی مودهای غالب سیستم</a:t>
            </a:r>
          </a:p>
          <a:p>
            <a:pPr marL="2857500" lvl="5" indent="-342900" algn="r" rtl="1"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برنامه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FFT</a:t>
            </a:r>
          </a:p>
        </p:txBody>
      </p:sp>
      <p:pic>
        <p:nvPicPr>
          <p:cNvPr id="8" name="Picture 54" descr="FFT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276600"/>
            <a:ext cx="461607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2075274"/>
            <a:ext cx="9144000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 تعیین مود یا مودهای غالب سیستم به منظور بررسی چگونگی انتقال انرژی از آنها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10" name="Text Box 51"/>
          <p:cNvSpPr txBox="1">
            <a:spLocks noChangeArrowheads="1"/>
          </p:cNvSpPr>
          <p:nvPr/>
        </p:nvSpPr>
        <p:spPr bwMode="auto">
          <a:xfrm>
            <a:off x="8425534" y="6457950"/>
            <a:ext cx="71846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rtl="1" eaLnBrk="1" hangingPunct="1">
              <a:spcBef>
                <a:spcPct val="20000"/>
              </a:spcBef>
            </a:pPr>
            <a:r>
              <a:rPr lang="fa-IR" sz="2000" b="1" dirty="0" smtClean="0">
                <a:cs typeface="B Nazanin" pitchFamily="2" charset="-78"/>
              </a:rPr>
              <a:t>8/13</a:t>
            </a:r>
            <a:endParaRPr lang="en-US" sz="20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fa-IR" sz="2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کُدها</a:t>
            </a:r>
            <a:endParaRPr lang="en-US" sz="2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 Box 69"/>
          <p:cNvSpPr txBox="1">
            <a:spLocks noChangeArrowheads="1"/>
          </p:cNvSpPr>
          <p:nvPr/>
        </p:nvSpPr>
        <p:spPr bwMode="auto">
          <a:xfrm>
            <a:off x="0" y="685800"/>
            <a:ext cx="8991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algn="r" rtl="1" eaLnBrk="1" hangingPunct="1">
              <a:spcBef>
                <a:spcPct val="50000"/>
              </a:spcBef>
              <a:buClr>
                <a:schemeClr val="tx1"/>
              </a:buClr>
            </a:pPr>
            <a:r>
              <a:rPr lang="fa-IR" sz="2000" b="1" dirty="0" smtClean="0">
                <a:cs typeface="B Nazanin" pitchFamily="2" charset="-78"/>
              </a:rPr>
              <a:t>فرآیند انتقال انرژی از سیستم اولیه به چاه غیرخطی</a:t>
            </a:r>
          </a:p>
          <a:p>
            <a:pPr marL="4229100" lvl="8" indent="-342900" algn="r" rtl="1"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برنامه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CX-A</a:t>
            </a:r>
            <a:r>
              <a:rPr lang="fa-I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000" b="1" dirty="0" smtClean="0">
                <a:latin typeface="Times New Roman" pitchFamily="18" charset="0"/>
                <a:cs typeface="B Nazanin" pitchFamily="2" charset="-78"/>
              </a:rPr>
              <a:t>به منظور استخراج معادلات سیستم</a:t>
            </a:r>
            <a:endParaRPr lang="en-US" sz="2000" b="1" dirty="0" smtClean="0">
              <a:latin typeface="Times New Roman" pitchFamily="18" charset="0"/>
              <a:cs typeface="B Nazanin" pitchFamily="2" charset="-78"/>
            </a:endParaRPr>
          </a:p>
          <a:p>
            <a:pPr marL="4229100" lvl="8" indent="-342900" algn="r" rtl="1"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برنامه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equation</a:t>
            </a:r>
            <a:r>
              <a:rPr lang="fa-I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000" b="1" dirty="0" smtClean="0">
                <a:latin typeface="Times New Roman" pitchFamily="18" charset="0"/>
                <a:cs typeface="B Nazanin" pitchFamily="2" charset="-78"/>
              </a:rPr>
              <a:t>به منظور تعیین معادلة انرژی</a:t>
            </a:r>
          </a:p>
          <a:p>
            <a:pPr marL="4229100" lvl="8" indent="-342900" algn="r" rtl="1" eaLnBrk="1" hangingPunct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برنامه </a:t>
            </a:r>
            <a:r>
              <a:rPr lang="en-US" sz="2000" b="1" dirty="0" smtClean="0">
                <a:cs typeface="B Nazanin" pitchFamily="2" charset="-78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NNMs11mode</a:t>
            </a:r>
            <a:r>
              <a:rPr lang="fa-IR" sz="2000" b="1" dirty="0" smtClean="0">
                <a:cs typeface="B Nazanin" pitchFamily="2" charset="-78"/>
              </a:rPr>
              <a:t>در قالب 5 برنامة بهم مرتبط</a:t>
            </a:r>
            <a:endParaRPr lang="en-US" sz="2000" b="1" dirty="0" smtClean="0">
              <a:cs typeface="B Nazanin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6600" y="2413337"/>
            <a:ext cx="5709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بررسی چگونگی انتقال انرژی از سیستم اولیه به چاه غیرخطی انرژی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000" b="1" dirty="0" smtClean="0">
                <a:cs typeface="B Nazanin" pitchFamily="2" charset="-78"/>
              </a:rPr>
              <a:t> توانایی ترسیم نمودارهای غیرخطی با رفتار غیرتابعی</a:t>
            </a:r>
            <a:endParaRPr lang="en-US" sz="2000" b="1" dirty="0">
              <a:cs typeface="B Nazanin" pitchFamily="2" charset="-78"/>
            </a:endParaRPr>
          </a:p>
        </p:txBody>
      </p:sp>
      <p:pic>
        <p:nvPicPr>
          <p:cNvPr id="19" name="Picture 55" descr="NNMs11-Plate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31920"/>
            <a:ext cx="3483252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6" descr="NNMs11-NES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1" y="3931920"/>
            <a:ext cx="3350775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600200" y="3516312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 rtl="1"/>
            <a:r>
              <a:rPr lang="fa-IR" b="1" dirty="0">
                <a:cs typeface="B Nazanin" pitchFamily="2" charset="-78"/>
              </a:rPr>
              <a:t>ورق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21" name="TextBox 16"/>
          <p:cNvSpPr txBox="1">
            <a:spLocks noChangeArrowheads="1"/>
          </p:cNvSpPr>
          <p:nvPr/>
        </p:nvSpPr>
        <p:spPr bwMode="auto">
          <a:xfrm>
            <a:off x="5334000" y="3516312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 rtl="1"/>
            <a:r>
              <a:rPr lang="fa-IR" b="1" dirty="0">
                <a:cs typeface="B Nazanin" pitchFamily="2" charset="-78"/>
              </a:rPr>
              <a:t>چاه غیرخطی انرژی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22" name="Text Box 51"/>
          <p:cNvSpPr txBox="1">
            <a:spLocks noChangeArrowheads="1"/>
          </p:cNvSpPr>
          <p:nvPr/>
        </p:nvSpPr>
        <p:spPr bwMode="auto">
          <a:xfrm>
            <a:off x="8425534" y="6457950"/>
            <a:ext cx="71846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Low" rtl="1" eaLnBrk="1" hangingPunct="1">
              <a:spcBef>
                <a:spcPct val="20000"/>
              </a:spcBef>
            </a:pPr>
            <a:r>
              <a:rPr lang="fa-IR" sz="2000" b="1" dirty="0" smtClean="0">
                <a:cs typeface="B Nazanin" pitchFamily="2" charset="-78"/>
              </a:rPr>
              <a:t>9/13</a:t>
            </a:r>
            <a:endParaRPr lang="en-US" sz="20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5639</TotalTime>
  <Words>970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B Nazanin</vt:lpstr>
      <vt:lpstr>B Titr</vt:lpstr>
      <vt:lpstr>Calibri</vt:lpstr>
      <vt:lpstr>Courier New</vt:lpstr>
      <vt:lpstr>IranNastaliq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توانمندیهای کُدها</vt:lpstr>
      <vt:lpstr>توانمندیهای کُدها</vt:lpstr>
      <vt:lpstr>توانمندیهای کُدها</vt:lpstr>
      <vt:lpstr>توانمندیهای کُدها</vt:lpstr>
      <vt:lpstr>توانمندیهای کُدها</vt:lpstr>
      <vt:lpstr>توانمندیهای کُدها</vt:lpstr>
      <vt:lpstr>توانمندیهای کُدها</vt:lpstr>
      <vt:lpstr>آنچه در این کدها خواهید آموخت</vt:lpstr>
      <vt:lpstr>آنچه در این کدها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327</cp:revision>
  <dcterms:created xsi:type="dcterms:W3CDTF">2006-08-16T00:00:00Z</dcterms:created>
  <dcterms:modified xsi:type="dcterms:W3CDTF">2017-07-29T11:24:23Z</dcterms:modified>
</cp:coreProperties>
</file>