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366" r:id="rId2"/>
    <p:sldId id="354" r:id="rId3"/>
    <p:sldId id="355" r:id="rId4"/>
    <p:sldId id="356" r:id="rId5"/>
    <p:sldId id="372" r:id="rId6"/>
    <p:sldId id="373" r:id="rId7"/>
    <p:sldId id="368" r:id="rId8"/>
    <p:sldId id="362" r:id="rId9"/>
    <p:sldId id="3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5/20/2017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5/20/2017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5/20/2017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5/20/2017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5/20/2017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5/20/2017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5/20/2017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5/20/2017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5/20/2017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5/20/2017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5/20/2017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5/20/2017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5/20/2017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5" Type="http://schemas.openxmlformats.org/officeDocument/2006/relationships/image" Target="../media/image11.emf"/><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4.emf"/></Relationships>
</file>

<file path=ppt/slides/_rels/slide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6958" y="1600200"/>
            <a:ext cx="8229600" cy="5029200"/>
          </a:xfrm>
        </p:spPr>
        <p:txBody>
          <a:bodyPr>
            <a:normAutofit/>
          </a:bodyPr>
          <a:lstStyle/>
          <a:p>
            <a:pPr algn="ctr" rtl="1">
              <a:lnSpc>
                <a:spcPct val="150000"/>
              </a:lnSpc>
            </a:pPr>
            <a:r>
              <a:rPr lang="fa-IR" sz="3700" dirty="0" smtClean="0">
                <a:solidFill>
                  <a:srgbClr val="FF0000"/>
                </a:solidFill>
                <a:cs typeface="B Titr" panose="00000700000000000000" pitchFamily="2" charset="-78"/>
              </a:rPr>
              <a:t>کنترل </a:t>
            </a:r>
            <a:r>
              <a:rPr lang="fa-IR" sz="3700" dirty="0">
                <a:solidFill>
                  <a:srgbClr val="FF0000"/>
                </a:solidFill>
                <a:cs typeface="B Titr" panose="00000700000000000000" pitchFamily="2" charset="-78"/>
              </a:rPr>
              <a:t>غيرفعال يک سيستم غيرخطي همراه </a:t>
            </a:r>
            <a:r>
              <a:rPr lang="fa-IR" sz="3700" dirty="0" smtClean="0">
                <a:solidFill>
                  <a:srgbClr val="FF0000"/>
                </a:solidFill>
                <a:cs typeface="B Titr" panose="00000700000000000000" pitchFamily="2" charset="-78"/>
              </a:rPr>
              <a:t>با</a:t>
            </a:r>
            <a:r>
              <a:rPr lang="en-US" sz="3700" dirty="0" smtClean="0">
                <a:solidFill>
                  <a:srgbClr val="FF0000"/>
                </a:solidFill>
                <a:cs typeface="B Titr" panose="00000700000000000000" pitchFamily="2" charset="-78"/>
              </a:rPr>
              <a:t/>
            </a:r>
            <a:br>
              <a:rPr lang="en-US" sz="3700" dirty="0" smtClean="0">
                <a:solidFill>
                  <a:srgbClr val="FF0000"/>
                </a:solidFill>
                <a:cs typeface="B Titr" panose="00000700000000000000" pitchFamily="2" charset="-78"/>
              </a:rPr>
            </a:br>
            <a:r>
              <a:rPr lang="fa-IR" sz="3700" dirty="0" smtClean="0">
                <a:solidFill>
                  <a:srgbClr val="FF0000"/>
                </a:solidFill>
                <a:cs typeface="B Titr" panose="00000700000000000000" pitchFamily="2" charset="-78"/>
              </a:rPr>
              <a:t>برداشت </a:t>
            </a:r>
            <a:r>
              <a:rPr lang="fa-IR" sz="3700" dirty="0">
                <a:solidFill>
                  <a:srgbClr val="FF0000"/>
                </a:solidFill>
                <a:cs typeface="B Titr" panose="00000700000000000000" pitchFamily="2" charset="-78"/>
              </a:rPr>
              <a:t>کننده </a:t>
            </a:r>
            <a:r>
              <a:rPr lang="fa-IR" sz="3700" dirty="0" smtClean="0">
                <a:solidFill>
                  <a:srgbClr val="FF0000"/>
                </a:solidFill>
                <a:cs typeface="B Titr" panose="00000700000000000000" pitchFamily="2" charset="-78"/>
              </a:rPr>
              <a:t>انرژي</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2200" dirty="0" smtClean="0">
                <a:solidFill>
                  <a:srgbClr val="FF0000"/>
                </a:solidFill>
                <a:cs typeface="B Titr" panose="00000700000000000000" pitchFamily="2" charset="-78"/>
              </a:rPr>
              <a:t/>
            </a:r>
            <a:br>
              <a:rPr lang="en-US" sz="2200" dirty="0" smtClean="0">
                <a:solidFill>
                  <a:srgbClr val="FF0000"/>
                </a:solidFill>
                <a:cs typeface="B Titr" panose="00000700000000000000" pitchFamily="2" charset="-78"/>
              </a:rPr>
            </a:br>
            <a:r>
              <a:rPr lang="fa-IR" sz="2800" dirty="0" smtClean="0">
                <a:solidFill>
                  <a:srgbClr val="008000"/>
                </a:solidFill>
                <a:cs typeface="B Titr" panose="00000700000000000000" pitchFamily="2" charset="-78"/>
              </a:rPr>
              <a:t>شرکت نرم</a:t>
            </a:r>
            <a:r>
              <a:rPr lang="fa-IR" sz="100" dirty="0" smtClean="0">
                <a:solidFill>
                  <a:srgbClr val="008000"/>
                </a:solidFill>
                <a:cs typeface="B Titr" panose="00000700000000000000" pitchFamily="2" charset="-78"/>
              </a:rPr>
              <a:t> </a:t>
            </a:r>
            <a:r>
              <a:rPr lang="fa-IR" sz="2800" dirty="0" smtClean="0">
                <a:solidFill>
                  <a:srgbClr val="008000"/>
                </a:solidFill>
                <a:cs typeface="B Titr" panose="00000700000000000000" pitchFamily="2" charset="-78"/>
              </a:rPr>
              <a:t>افزاري نجم</a:t>
            </a:r>
            <a:r>
              <a:rPr lang="fa-IR" sz="3100" dirty="0" smtClean="0">
                <a:solidFill>
                  <a:srgbClr val="008000"/>
                </a:solidFill>
                <a:cs typeface="B Titr" panose="00000700000000000000" pitchFamily="2" charset="-78"/>
              </a:rPr>
              <a:t/>
            </a:r>
            <a:br>
              <a:rPr lang="fa-IR" sz="3100" dirty="0" smtClean="0">
                <a:solidFill>
                  <a:srgbClr val="008000"/>
                </a:solidFill>
                <a:cs typeface="B Titr" panose="00000700000000000000" pitchFamily="2" charset="-78"/>
              </a:rPr>
            </a:br>
            <a:r>
              <a:rPr lang="fa-IR" sz="2800" dirty="0" smtClean="0">
                <a:solidFill>
                  <a:srgbClr val="008000"/>
                </a:solidFill>
                <a:cs typeface="B Titr" panose="00000700000000000000" pitchFamily="2" charset="-78"/>
              </a:rPr>
              <a:t>خرداد 96</a:t>
            </a:r>
            <a:r>
              <a:rPr lang="fa-IR" sz="3100" dirty="0" smtClean="0">
                <a:solidFill>
                  <a:srgbClr val="008000"/>
                </a:solidFill>
                <a:cs typeface="B Titr" panose="00000700000000000000" pitchFamily="2" charset="-78"/>
              </a:rPr>
              <a:t/>
            </a:r>
            <a:br>
              <a:rPr lang="fa-IR" sz="3100" dirty="0" smtClean="0">
                <a:solidFill>
                  <a:srgbClr val="008000"/>
                </a:solidFill>
                <a:cs typeface="B Titr" panose="00000700000000000000" pitchFamily="2" charset="-78"/>
              </a:rPr>
            </a:br>
            <a:r>
              <a:rPr lang="en-US" sz="3200" dirty="0" smtClean="0">
                <a:solidFill>
                  <a:srgbClr val="0000FF"/>
                </a:solidFill>
                <a:latin typeface="Times New Roman" panose="02020603050405020304" pitchFamily="18" charset="0"/>
                <a:cs typeface="Times New Roman" panose="02020603050405020304" pitchFamily="18" charset="0"/>
              </a:rPr>
              <a:t>MarketCode.ir</a:t>
            </a:r>
            <a:endParaRPr lang="en-US" sz="40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69" y="0"/>
            <a:ext cx="1869831" cy="1869831"/>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91200"/>
          </a:xfrm>
        </p:spPr>
        <p:txBody>
          <a:bodyPr>
            <a:noAutofit/>
          </a:bodyPr>
          <a:lstStyle/>
          <a:p>
            <a:pPr algn="just" rtl="1">
              <a:lnSpc>
                <a:spcPct val="150000"/>
              </a:lnSpc>
            </a:pPr>
            <a:r>
              <a:rPr lang="fa-IR" sz="2100" dirty="0">
                <a:cs typeface="B Titr" panose="00000700000000000000" pitchFamily="2" charset="-78"/>
              </a:rPr>
              <a:t>ارتعاشات ناخواسته در دستگاه‌های صنعتي باعث خساراتي در قطعات مي­شود. </a:t>
            </a:r>
            <a:r>
              <a:rPr lang="fa-IR" sz="2100" dirty="0" smtClean="0">
                <a:cs typeface="B Titr" panose="00000700000000000000" pitchFamily="2" charset="-78"/>
              </a:rPr>
              <a:t>لذا </a:t>
            </a:r>
            <a:r>
              <a:rPr lang="fa-IR" sz="2100" dirty="0">
                <a:cs typeface="B Titr" panose="00000700000000000000" pitchFamily="2" charset="-78"/>
              </a:rPr>
              <a:t>ارتعاشات ايزوله جز مسائلي است که </a:t>
            </a:r>
            <a:r>
              <a:rPr lang="fa-IR" sz="2100" dirty="0" smtClean="0">
                <a:cs typeface="B Titr" panose="00000700000000000000" pitchFamily="2" charset="-78"/>
              </a:rPr>
              <a:t>در </a:t>
            </a:r>
            <a:r>
              <a:rPr lang="fa-IR" sz="2100" dirty="0">
                <a:cs typeface="B Titr" panose="00000700000000000000" pitchFamily="2" charset="-78"/>
              </a:rPr>
              <a:t>ساختارهاي مهندسي اثر مي‏گذارد. از سوي ديگر همواره بحث تأمین انرژي سنسورها و ترانسديوسرها، به صورت مستقيم، با منبعي جداگانه مشكلاتي نظير سیم‌های اتصالي و تعمير و نگهداري سیستم‌ها را به همراه دارد و استفاده از باتری‌ها با توجه به طول عمر محدودشان، در برخي موارد امکان‌پذیر </a:t>
            </a:r>
            <a:r>
              <a:rPr lang="fa-IR" sz="2100" dirty="0" smtClean="0">
                <a:cs typeface="B Titr" panose="00000700000000000000" pitchFamily="2" charset="-78"/>
              </a:rPr>
              <a:t>نمی‌باشد. با </a:t>
            </a:r>
            <a:r>
              <a:rPr lang="fa-IR" sz="2100" dirty="0">
                <a:cs typeface="B Titr" panose="00000700000000000000" pitchFamily="2" charset="-78"/>
              </a:rPr>
              <a:t>دريافت انرژي موردنیاز از محيط نه تنها ديگر نيازي به باتري و منبع انرژي خارجي نيست، بلکه به دليل عدم نياز به شارژ و تعويض باتري نياز به مراقبت‌های ويژه از سيستم از بين می‌رود که اين خود در کاهش هزینه‌ها بسيار مؤثر است. به منظور استحصال انرژي جذب شده مبادرت به بررسي يک سيستم برداشت کننده انرژي که همراه با فنر غيرخطي کار می‌کند، می‌شود</a:t>
            </a:r>
            <a:r>
              <a:rPr lang="fa-IR" sz="2100" dirty="0" smtClean="0">
                <a:cs typeface="B Titr" panose="00000700000000000000" pitchFamily="2" charset="-78"/>
              </a:rPr>
              <a:t>. </a:t>
            </a:r>
            <a:r>
              <a:rPr lang="fa-IR" sz="2100" dirty="0">
                <a:cs typeface="B Titr" panose="00000700000000000000" pitchFamily="2" charset="-78"/>
              </a:rPr>
              <a:t>در گزارش حاضر سيستم اوليه، يک سيستم غيرخطي منصل به فنر غيرخطي و نيروي ناميزاني </a:t>
            </a:r>
            <a:r>
              <a:rPr lang="fa-IR" sz="2100" dirty="0" smtClean="0">
                <a:cs typeface="B Titr" panose="00000700000000000000" pitchFamily="2" charset="-78"/>
              </a:rPr>
              <a:t>هارمونيک </a:t>
            </a:r>
            <a:r>
              <a:rPr lang="fa-IR" sz="2100" dirty="0">
                <a:cs typeface="B Titr" panose="00000700000000000000" pitchFamily="2" charset="-78"/>
              </a:rPr>
              <a:t>همراه با برداشت کننده انرژي (پيزوالکتريک) می‌باشد. </a:t>
            </a:r>
            <a:endParaRPr lang="en-US" sz="2100" dirty="0">
              <a:cs typeface="B Titr" panose="00000700000000000000" pitchFamily="2" charset="-78"/>
            </a:endParaRPr>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04800"/>
            <a:ext cx="8229600" cy="6019800"/>
          </a:xfrm>
        </p:spPr>
        <p:txBody>
          <a:bodyPr>
            <a:noAutofit/>
          </a:bodyPr>
          <a:lstStyle/>
          <a:p>
            <a:pPr algn="just" rtl="1">
              <a:lnSpc>
                <a:spcPct val="150000"/>
              </a:lnSpc>
            </a:pPr>
            <a:r>
              <a:rPr lang="fa-IR" sz="2100" dirty="0">
                <a:cs typeface="B Titr" panose="00000700000000000000" pitchFamily="2" charset="-78"/>
              </a:rPr>
              <a:t>هدف اين گزارش بررسي يک سيستم جاذب انرژي همراه با برداشت انرژي با هدف جذب انرژي ارتعاشي سيستم اصلي به‌صورت یک‌طرفه و با راندمان بالا که موجب کنترل ارتعاشات سيستم اصلي خواهد شد، مي‌باشد. </a:t>
            </a:r>
            <a:r>
              <a:rPr lang="fa-IR" sz="2100" dirty="0" smtClean="0">
                <a:cs typeface="B Titr" panose="00000700000000000000" pitchFamily="2" charset="-78"/>
              </a:rPr>
              <a:t>معادلات </a:t>
            </a:r>
            <a:r>
              <a:rPr lang="fa-IR" sz="2100" dirty="0">
                <a:cs typeface="B Titr" panose="00000700000000000000" pitchFamily="2" charset="-78"/>
              </a:rPr>
              <a:t>به دست آمده با روش عددي رانگ کوتاي مرتبه چهارم </a:t>
            </a:r>
            <a:r>
              <a:rPr lang="fa-IR" sz="2100" dirty="0" smtClean="0">
                <a:cs typeface="B Titr" panose="00000700000000000000" pitchFamily="2" charset="-78"/>
              </a:rPr>
              <a:t>(عددي) حل </a:t>
            </a:r>
            <a:r>
              <a:rPr lang="fa-IR" sz="2100" dirty="0">
                <a:cs typeface="B Titr" panose="00000700000000000000" pitchFamily="2" charset="-78"/>
              </a:rPr>
              <a:t>می‌شوند. براي شبیه‌سازی سيستم غيرخطي از فنر مرتبه سوم بهره گرفته شده است. به منظور بررسي کارايي مدل، سيستم در سه حالت جاذب غيرخطي، جاذب خطي و بدون جاذب مطالعه شده است. در نهايت نيز کارايي جاذب خطي و غيرخطي با عدم حضور جاذب در يک سيستم بررسي مي­شود</a:t>
            </a:r>
            <a:r>
              <a:rPr lang="fa-IR" sz="2100" dirty="0" smtClean="0">
                <a:cs typeface="B Titr" panose="00000700000000000000" pitchFamily="2" charset="-78"/>
              </a:rPr>
              <a:t>. </a:t>
            </a:r>
            <a:r>
              <a:rPr lang="fa-IR" sz="2100" dirty="0">
                <a:cs typeface="B Titr" panose="00000700000000000000" pitchFamily="2" charset="-78"/>
              </a:rPr>
              <a:t>در اين برنامه جواب مسئله در حالت گذرا و پايا در نظر گرفته شده است و نمودارهاي پاسخ زماني، دياگرام فاز، ولتاژ توليدي و انرژي برداشتي رسم مي­شوند. اين برنامه براي شبیه‌سازی سیستم‌هاي واقعي در نظر گرفته شده و قابل استفاده مي‌باشد. سادگي و کارايي اين روش به قدري کاربردي و گسترده می‌باشد که معمولاً در اکثر پژوهش­ها، از اين روش به عنوان يکي از راه‌حل‌های استفاده شده براي حل مسائل استفاده می‌شود</a:t>
            </a:r>
            <a:r>
              <a:rPr lang="fa-IR" sz="2100" dirty="0" smtClean="0">
                <a:cs typeface="B Titr" panose="00000700000000000000" pitchFamily="2" charset="-78"/>
              </a:rPr>
              <a:t>.</a:t>
            </a:r>
            <a:endParaRPr lang="en-US" sz="2100" dirty="0">
              <a:solidFill>
                <a:srgbClr val="00B050"/>
              </a:solidFill>
              <a:latin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a:bodyPr>
          <a:lstStyle/>
          <a:p>
            <a:pPr algn="ctr" rtl="1"/>
            <a:r>
              <a:rPr lang="fa-IR" sz="2400" dirty="0" smtClean="0">
                <a:solidFill>
                  <a:srgbClr val="0000FF"/>
                </a:solidFill>
                <a:cs typeface="B Titr" panose="00000700000000000000" pitchFamily="2" charset="-78"/>
              </a:rPr>
              <a:t>مدل اول : سيستم متصل به جاذب غيرخطي همراه با برداشت کننده</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9" name="Picture 8"/>
          <p:cNvPicPr/>
          <p:nvPr/>
        </p:nvPicPr>
        <p:blipFill rotWithShape="1">
          <a:blip r:embed="rId2">
            <a:extLst>
              <a:ext uri="{28A0092B-C50C-407E-A947-70E740481C1C}">
                <a14:useLocalDpi xmlns:a14="http://schemas.microsoft.com/office/drawing/2010/main" val="0"/>
              </a:ext>
            </a:extLst>
          </a:blip>
          <a:srcRect l="5987" t="1508" r="7929" b="1508"/>
          <a:stretch/>
        </p:blipFill>
        <p:spPr bwMode="auto">
          <a:xfrm>
            <a:off x="1219200" y="1706880"/>
            <a:ext cx="3108960" cy="2560320"/>
          </a:xfrm>
          <a:prstGeom prst="rect">
            <a:avLst/>
          </a:prstGeom>
          <a:noFill/>
          <a:ln>
            <a:noFill/>
          </a:ln>
          <a:extLst>
            <a:ext uri="{53640926-AAD7-44D8-BBD7-CCE9431645EC}">
              <a14:shadowObscured xmlns:a14="http://schemas.microsoft.com/office/drawing/2010/main"/>
            </a:ext>
          </a:extLst>
        </p:spPr>
      </p:pic>
      <p:pic>
        <p:nvPicPr>
          <p:cNvPr id="10" name="Picture 9"/>
          <p:cNvPicPr/>
          <p:nvPr/>
        </p:nvPicPr>
        <p:blipFill rotWithShape="1">
          <a:blip r:embed="rId3">
            <a:extLst>
              <a:ext uri="{28A0092B-C50C-407E-A947-70E740481C1C}">
                <a14:useLocalDpi xmlns:a14="http://schemas.microsoft.com/office/drawing/2010/main" val="0"/>
              </a:ext>
            </a:extLst>
          </a:blip>
          <a:srcRect l="5630" t="2260" r="7848" b="3390"/>
          <a:stretch/>
        </p:blipFill>
        <p:spPr bwMode="auto">
          <a:xfrm>
            <a:off x="4648200" y="1706880"/>
            <a:ext cx="3108960" cy="2560320"/>
          </a:xfrm>
          <a:prstGeom prst="rect">
            <a:avLst/>
          </a:prstGeom>
          <a:noFill/>
          <a:ln>
            <a:noFill/>
          </a:ln>
          <a:extLst>
            <a:ext uri="{53640926-AAD7-44D8-BBD7-CCE9431645EC}">
              <a14:shadowObscured xmlns:a14="http://schemas.microsoft.com/office/drawing/2010/main"/>
            </a:ext>
          </a:extLst>
        </p:spPr>
      </p:pic>
      <p:pic>
        <p:nvPicPr>
          <p:cNvPr id="11" name="Picture 10"/>
          <p:cNvPicPr/>
          <p:nvPr/>
        </p:nvPicPr>
        <p:blipFill rotWithShape="1">
          <a:blip r:embed="rId4">
            <a:extLst>
              <a:ext uri="{28A0092B-C50C-407E-A947-70E740481C1C}">
                <a14:useLocalDpi xmlns:a14="http://schemas.microsoft.com/office/drawing/2010/main" val="0"/>
              </a:ext>
            </a:extLst>
          </a:blip>
          <a:srcRect l="4992" t="1939" r="7282" b="1939"/>
          <a:stretch/>
        </p:blipFill>
        <p:spPr bwMode="auto">
          <a:xfrm>
            <a:off x="1234440" y="4267200"/>
            <a:ext cx="3108960" cy="2560320"/>
          </a:xfrm>
          <a:prstGeom prst="rect">
            <a:avLst/>
          </a:prstGeom>
          <a:noFill/>
          <a:ln>
            <a:noFill/>
          </a:ln>
          <a:extLst>
            <a:ext uri="{53640926-AAD7-44D8-BBD7-CCE9431645EC}">
              <a14:shadowObscured xmlns:a14="http://schemas.microsoft.com/office/drawing/2010/main"/>
            </a:ext>
          </a:extLst>
        </p:spPr>
      </p:pic>
      <p:pic>
        <p:nvPicPr>
          <p:cNvPr id="12" name="Picture 11"/>
          <p:cNvPicPr/>
          <p:nvPr/>
        </p:nvPicPr>
        <p:blipFill rotWithShape="1">
          <a:blip r:embed="rId5">
            <a:extLst>
              <a:ext uri="{28A0092B-C50C-407E-A947-70E740481C1C}">
                <a14:useLocalDpi xmlns:a14="http://schemas.microsoft.com/office/drawing/2010/main" val="0"/>
              </a:ext>
            </a:extLst>
          </a:blip>
          <a:srcRect l="5545" t="2154" r="7120" b="2141"/>
          <a:stretch/>
        </p:blipFill>
        <p:spPr bwMode="auto">
          <a:xfrm>
            <a:off x="4648200" y="4259826"/>
            <a:ext cx="3108960" cy="256032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a:bodyPr>
          <a:lstStyle/>
          <a:p>
            <a:pPr algn="ctr" rtl="1"/>
            <a:r>
              <a:rPr lang="fa-IR" sz="2400" dirty="0" smtClean="0">
                <a:solidFill>
                  <a:srgbClr val="0000FF"/>
                </a:solidFill>
                <a:cs typeface="B Titr" panose="00000700000000000000" pitchFamily="2" charset="-78"/>
              </a:rPr>
              <a:t>مدل دوم : سيستم متصل به جاذب خطي همراه با برداشت کننده</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8" name="Picture 7"/>
          <p:cNvPicPr/>
          <p:nvPr/>
        </p:nvPicPr>
        <p:blipFill rotWithShape="1">
          <a:blip r:embed="rId2">
            <a:extLst>
              <a:ext uri="{28A0092B-C50C-407E-A947-70E740481C1C}">
                <a14:useLocalDpi xmlns:a14="http://schemas.microsoft.com/office/drawing/2010/main" val="0"/>
              </a:ext>
            </a:extLst>
          </a:blip>
          <a:srcRect l="4656" t="1887" r="8299" b="1590"/>
          <a:stretch/>
        </p:blipFill>
        <p:spPr bwMode="auto">
          <a:xfrm>
            <a:off x="1241814" y="1706880"/>
            <a:ext cx="3108960" cy="2560320"/>
          </a:xfrm>
          <a:prstGeom prst="rect">
            <a:avLst/>
          </a:prstGeom>
          <a:noFill/>
          <a:ln>
            <a:noFill/>
          </a:ln>
          <a:extLst>
            <a:ext uri="{53640926-AAD7-44D8-BBD7-CCE9431645EC}">
              <a14:shadowObscured xmlns:a14="http://schemas.microsoft.com/office/drawing/2010/main"/>
            </a:ext>
          </a:extLst>
        </p:spPr>
      </p:pic>
      <p:pic>
        <p:nvPicPr>
          <p:cNvPr id="13" name="Picture 12"/>
          <p:cNvPicPr/>
          <p:nvPr/>
        </p:nvPicPr>
        <p:blipFill rotWithShape="1">
          <a:blip r:embed="rId3">
            <a:extLst>
              <a:ext uri="{28A0092B-C50C-407E-A947-70E740481C1C}">
                <a14:useLocalDpi xmlns:a14="http://schemas.microsoft.com/office/drawing/2010/main" val="0"/>
              </a:ext>
            </a:extLst>
          </a:blip>
          <a:srcRect l="4549" t="1723" r="6796" b="1939"/>
          <a:stretch/>
        </p:blipFill>
        <p:spPr bwMode="auto">
          <a:xfrm>
            <a:off x="1224116" y="4267200"/>
            <a:ext cx="3108960" cy="2560320"/>
          </a:xfrm>
          <a:prstGeom prst="rect">
            <a:avLst/>
          </a:prstGeom>
          <a:noFill/>
          <a:ln>
            <a:noFill/>
          </a:ln>
          <a:extLst>
            <a:ext uri="{53640926-AAD7-44D8-BBD7-CCE9431645EC}">
              <a14:shadowObscured xmlns:a14="http://schemas.microsoft.com/office/drawing/2010/main"/>
            </a:ext>
          </a:extLst>
        </p:spPr>
      </p:pic>
      <p:pic>
        <p:nvPicPr>
          <p:cNvPr id="14" name="Picture 13"/>
          <p:cNvPicPr/>
          <p:nvPr/>
        </p:nvPicPr>
        <p:blipFill rotWithShape="1">
          <a:blip r:embed="rId4">
            <a:extLst>
              <a:ext uri="{28A0092B-C50C-407E-A947-70E740481C1C}">
                <a14:useLocalDpi xmlns:a14="http://schemas.microsoft.com/office/drawing/2010/main" val="0"/>
              </a:ext>
            </a:extLst>
          </a:blip>
          <a:srcRect l="5136" t="1651" r="6857" b="1651"/>
          <a:stretch/>
        </p:blipFill>
        <p:spPr bwMode="auto">
          <a:xfrm>
            <a:off x="4648200" y="1706880"/>
            <a:ext cx="3108960" cy="2560320"/>
          </a:xfrm>
          <a:prstGeom prst="rect">
            <a:avLst/>
          </a:prstGeom>
          <a:noFill/>
          <a:ln>
            <a:noFill/>
          </a:ln>
          <a:extLst>
            <a:ext uri="{53640926-AAD7-44D8-BBD7-CCE9431645EC}">
              <a14:shadowObscured xmlns:a14="http://schemas.microsoft.com/office/drawing/2010/main"/>
            </a:ext>
          </a:extLst>
        </p:spPr>
      </p:pic>
      <p:pic>
        <p:nvPicPr>
          <p:cNvPr id="15" name="Picture 14"/>
          <p:cNvPicPr/>
          <p:nvPr/>
        </p:nvPicPr>
        <p:blipFill rotWithShape="1">
          <a:blip r:embed="rId5">
            <a:extLst>
              <a:ext uri="{28A0092B-C50C-407E-A947-70E740481C1C}">
                <a14:useLocalDpi xmlns:a14="http://schemas.microsoft.com/office/drawing/2010/main" val="0"/>
              </a:ext>
            </a:extLst>
          </a:blip>
          <a:srcRect l="6147" t="1574" r="7092" b="1760"/>
          <a:stretch/>
        </p:blipFill>
        <p:spPr bwMode="auto">
          <a:xfrm>
            <a:off x="4739640" y="4267200"/>
            <a:ext cx="3108960" cy="256032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43752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a:bodyPr>
          <a:lstStyle/>
          <a:p>
            <a:pPr algn="ctr" rtl="1"/>
            <a:r>
              <a:rPr lang="fa-IR" sz="2400" dirty="0" smtClean="0">
                <a:solidFill>
                  <a:srgbClr val="0000FF"/>
                </a:solidFill>
                <a:cs typeface="B Titr" panose="00000700000000000000" pitchFamily="2" charset="-78"/>
              </a:rPr>
              <a:t>مدل سوم : سيستم متصل بدوم جاذب همراه با برداشت کننده</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8" name="Picture 7"/>
          <p:cNvPicPr/>
          <p:nvPr/>
        </p:nvPicPr>
        <p:blipFill rotWithShape="1">
          <a:blip r:embed="rId2">
            <a:extLst>
              <a:ext uri="{28A0092B-C50C-407E-A947-70E740481C1C}">
                <a14:useLocalDpi xmlns:a14="http://schemas.microsoft.com/office/drawing/2010/main" val="0"/>
              </a:ext>
            </a:extLst>
          </a:blip>
          <a:srcRect l="4118" t="1724" r="7120" b="1508"/>
          <a:stretch/>
        </p:blipFill>
        <p:spPr bwMode="auto">
          <a:xfrm>
            <a:off x="1371600" y="1658210"/>
            <a:ext cx="3108960" cy="2560320"/>
          </a:xfrm>
          <a:prstGeom prst="rect">
            <a:avLst/>
          </a:prstGeom>
          <a:noFill/>
          <a:ln>
            <a:noFill/>
          </a:ln>
          <a:extLst>
            <a:ext uri="{53640926-AAD7-44D8-BBD7-CCE9431645EC}">
              <a14:shadowObscured xmlns:a14="http://schemas.microsoft.com/office/drawing/2010/main"/>
            </a:ext>
          </a:extLst>
        </p:spPr>
      </p:pic>
      <p:pic>
        <p:nvPicPr>
          <p:cNvPr id="13" name="Picture 12"/>
          <p:cNvPicPr/>
          <p:nvPr/>
        </p:nvPicPr>
        <p:blipFill rotWithShape="1">
          <a:blip r:embed="rId3">
            <a:extLst>
              <a:ext uri="{28A0092B-C50C-407E-A947-70E740481C1C}">
                <a14:useLocalDpi xmlns:a14="http://schemas.microsoft.com/office/drawing/2010/main" val="0"/>
              </a:ext>
            </a:extLst>
          </a:blip>
          <a:srcRect l="4369" t="2154" r="6958" b="1939"/>
          <a:stretch/>
        </p:blipFill>
        <p:spPr bwMode="auto">
          <a:xfrm>
            <a:off x="4587240" y="1685249"/>
            <a:ext cx="3108960" cy="2560320"/>
          </a:xfrm>
          <a:prstGeom prst="rect">
            <a:avLst/>
          </a:prstGeom>
          <a:noFill/>
          <a:ln>
            <a:noFill/>
          </a:ln>
          <a:extLst>
            <a:ext uri="{53640926-AAD7-44D8-BBD7-CCE9431645EC}">
              <a14:shadowObscured xmlns:a14="http://schemas.microsoft.com/office/drawing/2010/main"/>
            </a:ext>
          </a:extLst>
        </p:spPr>
      </p:pic>
      <p:pic>
        <p:nvPicPr>
          <p:cNvPr id="14" name="Picture 13"/>
          <p:cNvPicPr/>
          <p:nvPr/>
        </p:nvPicPr>
        <p:blipFill rotWithShape="1">
          <a:blip r:embed="rId4">
            <a:extLst>
              <a:ext uri="{28A0092B-C50C-407E-A947-70E740481C1C}">
                <a14:useLocalDpi xmlns:a14="http://schemas.microsoft.com/office/drawing/2010/main" val="0"/>
              </a:ext>
            </a:extLst>
          </a:blip>
          <a:srcRect l="3641" t="1724" r="7061" b="1940"/>
          <a:stretch/>
        </p:blipFill>
        <p:spPr bwMode="auto">
          <a:xfrm>
            <a:off x="1295400" y="4132498"/>
            <a:ext cx="3108960" cy="2560320"/>
          </a:xfrm>
          <a:prstGeom prst="rect">
            <a:avLst/>
          </a:prstGeom>
          <a:noFill/>
          <a:ln>
            <a:noFill/>
          </a:ln>
          <a:extLst>
            <a:ext uri="{53640926-AAD7-44D8-BBD7-CCE9431645EC}">
              <a14:shadowObscured xmlns:a14="http://schemas.microsoft.com/office/drawing/2010/main"/>
            </a:ext>
          </a:extLst>
        </p:spPr>
      </p:pic>
      <p:pic>
        <p:nvPicPr>
          <p:cNvPr id="15" name="Picture 14"/>
          <p:cNvPicPr/>
          <p:nvPr/>
        </p:nvPicPr>
        <p:blipFill rotWithShape="1">
          <a:blip r:embed="rId5">
            <a:extLst>
              <a:ext uri="{28A0092B-C50C-407E-A947-70E740481C1C}">
                <a14:useLocalDpi xmlns:a14="http://schemas.microsoft.com/office/drawing/2010/main" val="0"/>
              </a:ext>
            </a:extLst>
          </a:blip>
          <a:srcRect l="5663" t="1940" r="7120" b="2155"/>
          <a:stretch/>
        </p:blipFill>
        <p:spPr bwMode="auto">
          <a:xfrm>
            <a:off x="4663440" y="4132498"/>
            <a:ext cx="3108960" cy="256032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43752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a:bodyPr>
          <a:lstStyle/>
          <a:p>
            <a:pPr algn="ctr" rtl="1"/>
            <a:r>
              <a:rPr lang="fa-IR" sz="2400" dirty="0" smtClean="0">
                <a:solidFill>
                  <a:srgbClr val="0000FF"/>
                </a:solidFill>
                <a:cs typeface="B Titr" panose="00000700000000000000" pitchFamily="2" charset="-78"/>
              </a:rPr>
              <a:t>حل تحليلي براي يافتن مرزهاي رخداد انشعابات زين اسبي و هاپ عام</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7" name="Picture 6"/>
          <p:cNvPicPr/>
          <p:nvPr/>
        </p:nvPicPr>
        <p:blipFill rotWithShape="1">
          <a:blip r:embed="rId2">
            <a:extLst>
              <a:ext uri="{28A0092B-C50C-407E-A947-70E740481C1C}">
                <a14:useLocalDpi xmlns:a14="http://schemas.microsoft.com/office/drawing/2010/main" val="0"/>
              </a:ext>
            </a:extLst>
          </a:blip>
          <a:srcRect l="5630" t="2637" r="7700" b="659"/>
          <a:stretch/>
        </p:blipFill>
        <p:spPr bwMode="auto">
          <a:xfrm>
            <a:off x="1981200" y="1905000"/>
            <a:ext cx="5029200" cy="41148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8590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81200"/>
            <a:ext cx="8382000" cy="3733800"/>
          </a:xfrm>
        </p:spPr>
        <p:txBody>
          <a:bodyPr>
            <a:noAutofit/>
          </a:bodyPr>
          <a:lstStyle/>
          <a:p>
            <a:pPr marL="109728" indent="0" algn="r" rtl="1">
              <a:lnSpc>
                <a:spcPct val="150000"/>
              </a:lnSpc>
              <a:buNone/>
            </a:pPr>
            <a:r>
              <a:rPr lang="fa-IR" sz="2400" b="1" dirty="0" smtClean="0">
                <a:cs typeface="B Titr" panose="00000700000000000000" pitchFamily="2" charset="-78"/>
              </a:rPr>
              <a:t>1- نحوه </a:t>
            </a:r>
            <a:r>
              <a:rPr lang="fa-IR" sz="2400" b="1" dirty="0" smtClean="0">
                <a:cs typeface="B Titr" panose="00000700000000000000" pitchFamily="2" charset="-78"/>
              </a:rPr>
              <a:t>انتقال معادلات ديناميکي در فضاي حالت</a:t>
            </a:r>
            <a:endParaRPr lang="fa-IR" sz="2400" b="1" dirty="0" smtClean="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2- نحوه </a:t>
            </a:r>
            <a:r>
              <a:rPr lang="fa-IR" sz="2400" b="1" dirty="0" smtClean="0">
                <a:cs typeface="B Titr" panose="00000700000000000000" pitchFamily="2" charset="-78"/>
              </a:rPr>
              <a:t>حل معادلات به روش رانگ کوتاي مرتبه چهارم (</a:t>
            </a: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ODE</a:t>
            </a:r>
            <a:r>
              <a:rPr lang="fa-IR" sz="2400" b="1" dirty="0" smtClean="0">
                <a:cs typeface="B Titr" panose="00000700000000000000" pitchFamily="2" charset="-78"/>
              </a:rPr>
              <a:t>)</a:t>
            </a:r>
            <a:endParaRPr lang="fa-IR" sz="2400" b="1" dirty="0" smtClean="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3- </a:t>
            </a:r>
            <a:r>
              <a:rPr lang="fa-IR" sz="2400" b="1" dirty="0" smtClean="0">
                <a:cs typeface="B Titr" panose="00000700000000000000" pitchFamily="2" charset="-78"/>
              </a:rPr>
              <a:t>استخراج معادلات ديناميکي برداشت کننده</a:t>
            </a:r>
            <a:r>
              <a:rPr lang="fa-IR" sz="100" b="1" dirty="0" smtClean="0">
                <a:cs typeface="B Titr" panose="00000700000000000000" pitchFamily="2" charset="-78"/>
              </a:rPr>
              <a:t> </a:t>
            </a:r>
            <a:r>
              <a:rPr lang="fa-IR" sz="2400" b="1" dirty="0" smtClean="0">
                <a:cs typeface="B Titr" panose="00000700000000000000" pitchFamily="2" charset="-78"/>
              </a:rPr>
              <a:t>هاي انرژي</a:t>
            </a:r>
            <a:endParaRPr lang="fa-IR" sz="2400" b="1" dirty="0" smtClean="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4- </a:t>
            </a:r>
            <a:r>
              <a:rPr lang="fa-IR" sz="2400" b="1" dirty="0" smtClean="0">
                <a:cs typeface="B Titr" panose="00000700000000000000" pitchFamily="2" charset="-78"/>
              </a:rPr>
              <a:t>استخراج معادلات ديناميکي جاذب هاي خطي و غيرخطي</a:t>
            </a:r>
            <a:endParaRPr lang="fa-IR" sz="2400" b="1" dirty="0" smtClean="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5- </a:t>
            </a:r>
            <a:r>
              <a:rPr lang="fa-IR" sz="2400" b="1" dirty="0" smtClean="0">
                <a:cs typeface="B Titr" panose="00000700000000000000" pitchFamily="2" charset="-78"/>
              </a:rPr>
              <a:t>ترسيم </a:t>
            </a:r>
            <a:r>
              <a:rPr lang="fa-IR" sz="2400" b="1" dirty="0" smtClean="0">
                <a:cs typeface="B Titr" panose="00000700000000000000" pitchFamily="2" charset="-78"/>
              </a:rPr>
              <a:t>نمودارهاي </a:t>
            </a:r>
            <a:r>
              <a:rPr lang="fa-IR" sz="2400" b="1" dirty="0" smtClean="0">
                <a:cs typeface="B Titr" panose="00000700000000000000" pitchFamily="2" charset="-78"/>
              </a:rPr>
              <a:t>پاسخ </a:t>
            </a:r>
            <a:r>
              <a:rPr lang="fa-IR" sz="2400" b="1" dirty="0" smtClean="0">
                <a:cs typeface="B Titr" panose="00000700000000000000" pitchFamily="2" charset="-78"/>
              </a:rPr>
              <a:t>زماني و دياگرام فاز و انرژي براشتي</a:t>
            </a:r>
            <a:endParaRPr lang="fa-IR" sz="2400" b="1" dirty="0" smtClean="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6- </a:t>
            </a:r>
            <a:r>
              <a:rPr lang="fa-IR" sz="2400" b="1" dirty="0" smtClean="0">
                <a:cs typeface="B Titr" panose="00000700000000000000" pitchFamily="2" charset="-78"/>
              </a:rPr>
              <a:t>بررسي  و مقايسه جاذب هاي خطي و غيرخطي شونده و تاثيرات آنها</a:t>
            </a:r>
            <a:endParaRPr lang="fa-IR" sz="2400" b="1" dirty="0" smtClean="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81200"/>
            <a:ext cx="8610600" cy="3276600"/>
          </a:xfrm>
        </p:spPr>
        <p:txBody>
          <a:bodyPr>
            <a:noAutofit/>
          </a:bodyPr>
          <a:lstStyle/>
          <a:p>
            <a:pPr algn="r" rtl="1">
              <a:lnSpc>
                <a:spcPct val="200000"/>
              </a:lnSpc>
            </a:pPr>
            <a:r>
              <a:rPr lang="fa-IR" sz="2300" b="1" dirty="0">
                <a:latin typeface="Times New Roman" panose="02020603050405020304" pitchFamily="18" charset="0"/>
                <a:cs typeface="B Titr" panose="00000700000000000000" pitchFamily="2" charset="-78"/>
              </a:rPr>
              <a:t>1- </a:t>
            </a:r>
            <a:r>
              <a:rPr lang="fa-IR" sz="2300" b="1" dirty="0" smtClean="0">
                <a:latin typeface="Times New Roman" panose="02020603050405020304" pitchFamily="18" charset="0"/>
                <a:cs typeface="B Titr" panose="00000700000000000000" pitchFamily="2" charset="-78"/>
              </a:rPr>
              <a:t>  </a:t>
            </a:r>
            <a:r>
              <a:rPr lang="fa-IR" sz="2300" b="1" dirty="0">
                <a:latin typeface="Times New Roman" panose="02020603050405020304" pitchFamily="18" charset="0"/>
                <a:cs typeface="B Titr" panose="00000700000000000000" pitchFamily="2" charset="-78"/>
              </a:rPr>
              <a:t>این مجموعه کد در نرم افزار </a:t>
            </a:r>
            <a:r>
              <a:rPr lang="en-US" sz="2300" b="1" dirty="0">
                <a:latin typeface="Times New Roman" panose="02020603050405020304" pitchFamily="18" charset="0"/>
                <a:cs typeface="B Titr" panose="00000700000000000000" pitchFamily="2" charset="-78"/>
              </a:rPr>
              <a:t>MATLAB </a:t>
            </a:r>
            <a:r>
              <a:rPr lang="fa-IR" sz="2300" b="1" dirty="0" smtClean="0">
                <a:latin typeface="Times New Roman" panose="02020603050405020304" pitchFamily="18" charset="0"/>
                <a:cs typeface="B Titr" panose="00000700000000000000" pitchFamily="2" charset="-78"/>
              </a:rPr>
              <a:t> نسخه‌ی </a:t>
            </a:r>
            <a:r>
              <a:rPr lang="en-US" sz="2300" b="1" dirty="0" smtClean="0">
                <a:latin typeface="Times New Roman" panose="02020603050405020304" pitchFamily="18" charset="0"/>
                <a:cs typeface="B Titr" panose="00000700000000000000" pitchFamily="2" charset="-78"/>
              </a:rPr>
              <a:t>2012b</a:t>
            </a:r>
            <a:r>
              <a:rPr lang="fa-IR" sz="2300" b="1" dirty="0" smtClean="0">
                <a:latin typeface="Times New Roman" panose="02020603050405020304" pitchFamily="18" charset="0"/>
                <a:cs typeface="B Titr" panose="00000700000000000000" pitchFamily="2" charset="-78"/>
              </a:rPr>
              <a:t> نوشته </a:t>
            </a:r>
            <a:r>
              <a:rPr lang="fa-IR" sz="2300" b="1" dirty="0">
                <a:latin typeface="Times New Roman" panose="02020603050405020304" pitchFamily="18" charset="0"/>
                <a:cs typeface="B Titr" panose="00000700000000000000" pitchFamily="2" charset="-78"/>
              </a:rPr>
              <a:t>شده است و در این نسخه و نسخه‌های بالاتر قابل اجرا می‌باشد.</a:t>
            </a:r>
          </a:p>
          <a:p>
            <a:pPr algn="r" rtl="1">
              <a:lnSpc>
                <a:spcPct val="200000"/>
              </a:lnSpc>
            </a:pPr>
            <a:r>
              <a:rPr lang="fa-IR" sz="2300" b="1" dirty="0">
                <a:latin typeface="Times New Roman" panose="02020603050405020304" pitchFamily="18" charset="0"/>
                <a:cs typeface="B Titr" panose="00000700000000000000" pitchFamily="2" charset="-78"/>
              </a:rPr>
              <a:t>2- آشنایی با مفاهيم ارتعاشات غيرخطي و برداشت کننده هاي انرژي</a:t>
            </a:r>
            <a:endParaRPr lang="fa-IR" sz="2300" b="1" dirty="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300" b="1" dirty="0">
                <a:latin typeface="Times New Roman" panose="02020603050405020304" pitchFamily="18" charset="0"/>
                <a:cs typeface="B Titr" panose="00000700000000000000" pitchFamily="2" charset="-78"/>
              </a:rPr>
              <a:t>3- آشنایی اوليه برنامه نويسي با زبان متلب</a:t>
            </a:r>
            <a:endParaRPr lang="en-US" sz="2300" b="1" dirty="0">
              <a:solidFill>
                <a:srgbClr val="0000FF"/>
              </a:solidFill>
              <a:latin typeface="Times New Roman" panose="02020603050405020304" pitchFamily="18" charset="0"/>
              <a:cs typeface="B Titr" panose="00000700000000000000" pitchFamily="2" charset="-78"/>
            </a:endParaRPr>
          </a:p>
          <a:p>
            <a:pPr algn="r" rtl="1">
              <a:lnSpc>
                <a:spcPct val="200000"/>
              </a:lnSpc>
            </a:pPr>
            <a:endParaRPr lang="en-US" sz="23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4285</TotalTime>
  <Words>533</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کنترل غيرفعال يک سيستم غيرخطي همراه با برداشت کننده انرژي  شرکت نرم افزاري نجم خرداد 96 MarketCode.ir</vt:lpstr>
      <vt:lpstr>PowerPoint Presentation</vt:lpstr>
      <vt:lpstr>PowerPoint Presentation</vt:lpstr>
      <vt:lpstr>توانمندیهای کُد</vt:lpstr>
      <vt:lpstr>توانمندیهای کُد</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Ali EM</cp:lastModifiedBy>
  <cp:revision>223</cp:revision>
  <dcterms:created xsi:type="dcterms:W3CDTF">2006-08-16T00:00:00Z</dcterms:created>
  <dcterms:modified xsi:type="dcterms:W3CDTF">2017-05-20T17:38:36Z</dcterms:modified>
</cp:coreProperties>
</file>