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sldIdLst>
    <p:sldId id="366" r:id="rId2"/>
    <p:sldId id="354" r:id="rId3"/>
    <p:sldId id="355" r:id="rId4"/>
    <p:sldId id="356" r:id="rId5"/>
    <p:sldId id="357" r:id="rId6"/>
    <p:sldId id="358" r:id="rId7"/>
    <p:sldId id="359" r:id="rId8"/>
    <p:sldId id="362" r:id="rId9"/>
    <p:sldId id="3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8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7/12/2017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7/12/2017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7/12/2017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7/12/2017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7/12/2017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7/12/2017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7/12/2017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7/12/2017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7/12/2017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7/12/2017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7/12/2017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7/12/2017</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7/12/2017</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smtClean="0">
                <a:solidFill>
                  <a:srgbClr val="FF0000"/>
                </a:solidFill>
                <a:cs typeface="B Titr" panose="00000700000000000000" pitchFamily="2" charset="-78"/>
              </a:rPr>
              <a:t>تحلیل المان محدود ورق میندلین-رایسنر بر اساس تئوری الاستیسیته گرادیان کرنش</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سید رضا اشرف طالش</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بهمن 95</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401515"/>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pPr marL="109728" indent="0">
              <a:buNone/>
            </a:pPr>
            <a:endParaRPr lang="en-US" dirty="0"/>
          </a:p>
          <a:p>
            <a:pPr algn="just" rtl="1">
              <a:lnSpc>
                <a:spcPct val="150000"/>
              </a:lnSpc>
            </a:pPr>
            <a:r>
              <a:rPr lang="fa-IR" sz="3000" dirty="0" smtClean="0">
                <a:cs typeface="B Titr" panose="00000700000000000000" pitchFamily="2" charset="-78"/>
              </a:rPr>
              <a:t>در این پروژه معادلات حاکم بر ورق با استفاده از اصل همیلتون استخراج شده است. از مزیت های این روش آن است که علاوه بر معادله حاکم بر ورق شروط مرزی موجود در ورق نیز با استفاده از این روش حاصل می گردد. در ادامه پاسخ ناویر معادله ورق با پاسخ المان محدود بدست آمده مقایسه شده است که پاسخ المان محدود حاصل آمده دارای دقت مناسب و سیر همگرایی مطلوب می باشد.</a:t>
            </a:r>
            <a:endParaRPr lang="en-US" sz="3000" dirty="0"/>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a:bodyPr>
          <a:lstStyle/>
          <a:p>
            <a:pPr algn="just" rtl="1">
              <a:lnSpc>
                <a:spcPct val="150000"/>
              </a:lnSpc>
            </a:pPr>
            <a:r>
              <a:rPr lang="fa-IR" sz="2400" dirty="0" smtClean="0">
                <a:cs typeface="B Titr" panose="00000700000000000000" pitchFamily="2" charset="-78"/>
              </a:rPr>
              <a:t>در </a:t>
            </a:r>
            <a:r>
              <a:rPr lang="fa-IR" sz="2400" dirty="0">
                <a:cs typeface="B Titr" panose="00000700000000000000" pitchFamily="2" charset="-78"/>
              </a:rPr>
              <a:t>این کد پاسخ المان محدود معادلات ورق بر اساس تئوری الاستیسیته گرادیان کرنش مورد بررسی قرار گرفته است.</a:t>
            </a:r>
          </a:p>
          <a:p>
            <a:pPr algn="just" rtl="1">
              <a:lnSpc>
                <a:spcPct val="150000"/>
              </a:lnSpc>
            </a:pPr>
            <a:r>
              <a:rPr lang="fa-IR" sz="2400" dirty="0" smtClean="0">
                <a:cs typeface="B Titr" panose="00000700000000000000" pitchFamily="2" charset="-78"/>
              </a:rPr>
              <a:t>در این کد از ورق مستطیلی با شرط مرزی تکیه گاه ساده و در ادامه از شرط مرزی تکیه گاه گیردار استفاده شده است. </a:t>
            </a:r>
          </a:p>
          <a:p>
            <a:pPr algn="just" rtl="1">
              <a:lnSpc>
                <a:spcPct val="150000"/>
              </a:lnSpc>
            </a:pPr>
            <a:r>
              <a:rPr lang="fa-IR" sz="2400" dirty="0" smtClean="0">
                <a:cs typeface="B Titr" panose="00000700000000000000" pitchFamily="2" charset="-78"/>
              </a:rPr>
              <a:t>حل ناویر مختص به شرط مرزی تکیه گاه ساده است نکته قابل توجه در این کد پاسخ قابل اعتماد حل المان محدود برای ورق با شرط مرزی تکیه گاه گیردار می باشد.</a:t>
            </a: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جابجایی بی بعد ورق در حالت تکیه گاه ساده</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133600"/>
            <a:ext cx="6629400" cy="4267200"/>
          </a:xfrm>
          <a:prstGeom prst="rect">
            <a:avLst/>
          </a:prstGeom>
          <a:noFill/>
          <a:ln>
            <a:noFill/>
          </a:ln>
        </p:spPr>
      </p:pic>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marL="857250" indent="-285750" algn="ctr" rtl="1">
              <a:tabLst>
                <a:tab pos="7943850" algn="l"/>
                <a:tab pos="8058150" algn="l"/>
              </a:tabLst>
            </a:pPr>
            <a:r>
              <a:rPr lang="fa-IR" sz="2400" dirty="0" smtClean="0">
                <a:solidFill>
                  <a:srgbClr val="0000FF"/>
                </a:solidFill>
                <a:cs typeface="B Titr" panose="00000700000000000000" pitchFamily="2" charset="-78"/>
              </a:rPr>
              <a:t>کانتور دوران حول محور </a:t>
            </a:r>
            <a:r>
              <a:rPr lang="en-US" sz="2400" i="1" dirty="0" smtClean="0">
                <a:solidFill>
                  <a:srgbClr val="0000FF"/>
                </a:solidFill>
                <a:latin typeface="Times New Roman" panose="02020603050405020304" pitchFamily="18" charset="0"/>
                <a:cs typeface="Times New Roman" panose="02020603050405020304" pitchFamily="18" charset="0"/>
              </a:rPr>
              <a:t>x</a:t>
            </a:r>
            <a:r>
              <a:rPr lang="fa-IR" sz="2400" i="1" dirty="0" smtClean="0">
                <a:solidFill>
                  <a:srgbClr val="0000FF"/>
                </a:solidFill>
                <a:latin typeface="Times New Roman" panose="02020603050405020304" pitchFamily="18" charset="0"/>
                <a:cs typeface="Times New Roman" panose="02020603050405020304" pitchFamily="18" charset="0"/>
              </a:rPr>
              <a:t> </a:t>
            </a:r>
            <a:r>
              <a:rPr lang="fa-IR" sz="2400" dirty="0" smtClean="0">
                <a:solidFill>
                  <a:srgbClr val="0000FF"/>
                </a:solidFill>
                <a:latin typeface="Times New Roman" panose="02020603050405020304" pitchFamily="18" charset="0"/>
                <a:cs typeface="B Titr" panose="00000700000000000000" pitchFamily="2" charset="-78"/>
              </a:rPr>
              <a:t>در حالت ورق با تکیه گاه ساده برای خواص اپوکسی</a:t>
            </a:r>
            <a:endParaRPr lang="en-US" sz="2400" i="1" dirty="0">
              <a:solidFill>
                <a:srgbClr val="0000FF"/>
              </a:solidFill>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2800" dirty="0">
              <a:solidFill>
                <a:srgbClr val="FF0000"/>
              </a:solidFill>
              <a:cs typeface="B Titr" panose="00000700000000000000" pitchFamily="2" charset="-78"/>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990600" y="1950010"/>
            <a:ext cx="6629400" cy="4143375"/>
          </a:xfrm>
          <a:prstGeom prst="rect">
            <a:avLst/>
          </a:prstGeom>
          <a:noFill/>
          <a:ln>
            <a:noFill/>
          </a:ln>
        </p:spPr>
      </p:pic>
    </p:spTree>
    <p:extLst>
      <p:ext uri="{BB962C8B-B14F-4D97-AF65-F5344CB8AC3E}">
        <p14:creationId xmlns:p14="http://schemas.microsoft.com/office/powerpoint/2010/main" val="3235697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ctr" rtl="1"/>
            <a:r>
              <a:rPr lang="fa-IR" sz="2400" b="1" dirty="0" smtClean="0">
                <a:solidFill>
                  <a:srgbClr val="0000FF"/>
                </a:solidFill>
                <a:cs typeface="B Titr" panose="00000700000000000000" pitchFamily="2" charset="-78"/>
              </a:rPr>
              <a:t>جابجایی بی بعد ورق مربعی در حالت تکیه گاه گیردار</a:t>
            </a:r>
            <a:endParaRPr lang="en-US" sz="2400" dirty="0">
              <a:solidFill>
                <a:srgbClr val="0000FF"/>
              </a:solidFill>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209800"/>
            <a:ext cx="6172200" cy="3797492"/>
          </a:xfrm>
          <a:prstGeom prst="rect">
            <a:avLst/>
          </a:prstGeom>
          <a:noFill/>
          <a:ln>
            <a:noFill/>
          </a:ln>
        </p:spPr>
      </p:pic>
    </p:spTree>
    <p:extLst>
      <p:ext uri="{BB962C8B-B14F-4D97-AF65-F5344CB8AC3E}">
        <p14:creationId xmlns:p14="http://schemas.microsoft.com/office/powerpoint/2010/main" val="947997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0585"/>
            <a:ext cx="8229600" cy="4846708"/>
          </a:xfrm>
        </p:spPr>
        <p:txBody>
          <a:bodyPr>
            <a:normAutofit/>
          </a:bodyPr>
          <a:lstStyle/>
          <a:p>
            <a:pPr marL="971550" indent="-255588" algn="ctr" rtl="1"/>
            <a:r>
              <a:rPr lang="fa-IR" sz="2400" b="1" dirty="0" smtClean="0">
                <a:solidFill>
                  <a:srgbClr val="0000FF"/>
                </a:solidFill>
                <a:cs typeface="B Titr" panose="00000700000000000000" pitchFamily="2" charset="-78"/>
              </a:rPr>
              <a:t>از مولفه های تنش دوبل در حالت ورق با تکیه گاه گیردار برای خواص اپوکسی</a:t>
            </a:r>
            <a:endParaRPr lang="en-US" sz="2400" b="1" dirty="0">
              <a:solidFill>
                <a:srgbClr val="0000FF"/>
              </a:solidFill>
              <a:cs typeface="B Titr" panose="00000700000000000000" pitchFamily="2" charset="-78"/>
            </a:endParaRPr>
          </a:p>
        </p:txBody>
      </p:sp>
      <p:sp>
        <p:nvSpPr>
          <p:cNvPr id="3" name="Title 2"/>
          <p:cNvSpPr>
            <a:spLocks noGrp="1"/>
          </p:cNvSpPr>
          <p:nvPr>
            <p:ph type="title"/>
          </p:nvPr>
        </p:nvSpPr>
        <p:spPr>
          <a:xfrm>
            <a:off x="457200" y="17585"/>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981200"/>
            <a:ext cx="7010400" cy="4346836"/>
          </a:xfrm>
          <a:prstGeom prst="rect">
            <a:avLst/>
          </a:prstGeom>
          <a:noFill/>
          <a:ln>
            <a:noFill/>
          </a:ln>
        </p:spPr>
      </p:pic>
    </p:spTree>
    <p:extLst>
      <p:ext uri="{BB962C8B-B14F-4D97-AF65-F5344CB8AC3E}">
        <p14:creationId xmlns:p14="http://schemas.microsoft.com/office/powerpoint/2010/main" val="2884420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smtClean="0">
                <a:cs typeface="B Titr" panose="00000700000000000000" pitchFamily="2" charset="-78"/>
              </a:rPr>
              <a:t>1- استخراج معادلات ورق با استفاده از اصل همیلتون</a:t>
            </a:r>
          </a:p>
          <a:p>
            <a:pPr marL="109728" indent="0" algn="r" rtl="1">
              <a:lnSpc>
                <a:spcPct val="150000"/>
              </a:lnSpc>
              <a:buNone/>
            </a:pPr>
            <a:r>
              <a:rPr lang="fa-IR" sz="2400" b="1" dirty="0" smtClean="0">
                <a:cs typeface="B Titr" panose="00000700000000000000" pitchFamily="2" charset="-78"/>
              </a:rPr>
              <a:t>2- نحوه محاسبه ماتریس سختی ورق با استفاده از روش حساب تغییرات</a:t>
            </a:r>
          </a:p>
          <a:p>
            <a:pPr marL="109728" indent="0" algn="r" rtl="1">
              <a:lnSpc>
                <a:spcPct val="150000"/>
              </a:lnSpc>
              <a:buNone/>
            </a:pPr>
            <a:r>
              <a:rPr lang="fa-IR" sz="2400" b="1" dirty="0" smtClean="0">
                <a:cs typeface="B Titr" panose="00000700000000000000" pitchFamily="2" charset="-78"/>
              </a:rPr>
              <a:t>3- مش بندی ورق فرضی در راستای محورهای مختصات </a:t>
            </a:r>
          </a:p>
          <a:p>
            <a:pPr marL="109728" indent="0" algn="r" rtl="1">
              <a:lnSpc>
                <a:spcPct val="150000"/>
              </a:lnSpc>
              <a:buNone/>
            </a:pPr>
            <a:r>
              <a:rPr lang="fa-IR" sz="2400" b="1" dirty="0" smtClean="0">
                <a:cs typeface="B Titr" panose="00000700000000000000" pitchFamily="2" charset="-78"/>
              </a:rPr>
              <a:t>4- محاسبه جابجایی ورق و سایر پارامترهای سینماتیکی و سینتیکی </a:t>
            </a:r>
          </a:p>
          <a:p>
            <a:pPr marL="109728" indent="0" algn="r" rtl="1">
              <a:lnSpc>
                <a:spcPct val="150000"/>
              </a:lnSpc>
              <a:buNone/>
            </a:pPr>
            <a:r>
              <a:rPr lang="fa-IR" sz="2400" b="1" dirty="0" smtClean="0">
                <a:cs typeface="B Titr" panose="00000700000000000000" pitchFamily="2" charset="-78"/>
              </a:rPr>
              <a:t>5- نحوه اعمال شرط مرزی ورق با شرط مرزی تکیه گاه گیردار و همچنین ورق با شرط مرزی تکیه گاه ساده</a:t>
            </a:r>
          </a:p>
          <a:p>
            <a:pPr marL="109728" indent="0" algn="r" rtl="1">
              <a:lnSpc>
                <a:spcPct val="150000"/>
              </a:lnSpc>
              <a:buNone/>
            </a:pPr>
            <a:r>
              <a:rPr lang="fa-IR" sz="2400" b="1" dirty="0" smtClean="0">
                <a:cs typeface="B Titr" panose="00000700000000000000" pitchFamily="2" charset="-78"/>
              </a:rPr>
              <a:t>6- درک اثرات قابل توجه گرادیانی در مقیاس میکرو روی ورق</a:t>
            </a:r>
            <a:endParaRPr lang="fa-IR" sz="2400" b="1" dirty="0">
              <a:cs typeface="B Titr" panose="00000700000000000000"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lnSpc>
                <a:spcPct val="200000"/>
              </a:lnSpc>
            </a:pPr>
            <a:r>
              <a:rPr lang="fa-IR" sz="2400" b="1" dirty="0">
                <a:latin typeface="Times New Roman" panose="02020603050405020304" pitchFamily="18" charset="0"/>
                <a:cs typeface="B Titr" panose="00000700000000000000" pitchFamily="2" charset="-78"/>
              </a:rPr>
              <a:t>1- </a:t>
            </a:r>
            <a:r>
              <a:rPr lang="fa-IR" sz="2400" b="1" dirty="0" smtClean="0">
                <a:latin typeface="Times New Roman" panose="02020603050405020304" pitchFamily="18" charset="0"/>
                <a:cs typeface="B Titr" panose="00000700000000000000" pitchFamily="2" charset="-78"/>
              </a:rPr>
              <a:t>این  </a:t>
            </a:r>
            <a:r>
              <a:rPr lang="fa-IR" sz="2400" b="1" dirty="0">
                <a:latin typeface="Times New Roman" panose="02020603050405020304" pitchFamily="18" charset="0"/>
                <a:cs typeface="B Titr" panose="00000700000000000000" pitchFamily="2" charset="-78"/>
              </a:rPr>
              <a:t>برنامه در همه نسخه های </a:t>
            </a:r>
            <a:r>
              <a:rPr lang="fa-IR" sz="2400" b="1" dirty="0" smtClean="0">
                <a:latin typeface="Times New Roman" panose="02020603050405020304" pitchFamily="18" charset="0"/>
                <a:cs typeface="B Titr" panose="00000700000000000000" pitchFamily="2" charset="-78"/>
              </a:rPr>
              <a:t>کامپایلرهای متلب قابل </a:t>
            </a:r>
            <a:r>
              <a:rPr lang="fa-IR" sz="2400" b="1" dirty="0">
                <a:latin typeface="Times New Roman" panose="02020603050405020304" pitchFamily="18" charset="0"/>
                <a:cs typeface="B Titr" panose="00000700000000000000" pitchFamily="2" charset="-78"/>
              </a:rPr>
              <a:t>اجراست.</a:t>
            </a:r>
          </a:p>
          <a:p>
            <a:pPr algn="r" rtl="1">
              <a:lnSpc>
                <a:spcPct val="200000"/>
              </a:lnSpc>
            </a:pPr>
            <a:r>
              <a:rPr lang="fa-IR" sz="2400" b="1" dirty="0" smtClean="0">
                <a:latin typeface="Times New Roman" panose="02020603050405020304" pitchFamily="18" charset="0"/>
                <a:cs typeface="B Titr" panose="00000700000000000000" pitchFamily="2" charset="-78"/>
              </a:rPr>
              <a:t>2- </a:t>
            </a:r>
            <a:r>
              <a:rPr lang="fa-IR" sz="2400" b="1" dirty="0">
                <a:latin typeface="Times New Roman" panose="02020603050405020304" pitchFamily="18" charset="0"/>
                <a:cs typeface="B Titr" panose="00000700000000000000" pitchFamily="2" charset="-78"/>
              </a:rPr>
              <a:t>خروجی ها در همه نسخه های </a:t>
            </a:r>
            <a:r>
              <a:rPr lang="en-US" sz="2400" b="1" dirty="0" smtClean="0">
                <a:latin typeface="Times New Roman" panose="02020603050405020304" pitchFamily="18" charset="0"/>
                <a:cs typeface="B Titr" panose="00000700000000000000" pitchFamily="2" charset="-78"/>
              </a:rPr>
              <a:t> </a:t>
            </a:r>
            <a:r>
              <a:rPr lang="en-US" sz="2400" b="1" dirty="0" smtClean="0">
                <a:solidFill>
                  <a:srgbClr val="0000FF"/>
                </a:solidFill>
                <a:latin typeface="Times New Roman" panose="02020603050405020304" pitchFamily="18" charset="0"/>
                <a:cs typeface="B Titr" panose="00000700000000000000" pitchFamily="2" charset="-78"/>
              </a:rPr>
              <a:t>MATLAB </a:t>
            </a:r>
            <a:r>
              <a:rPr lang="fa-IR" sz="2400" b="1" dirty="0" smtClean="0">
                <a:latin typeface="Times New Roman" panose="02020603050405020304" pitchFamily="18" charset="0"/>
                <a:cs typeface="B Titr" panose="00000700000000000000" pitchFamily="2" charset="-78"/>
              </a:rPr>
              <a:t>قابل </a:t>
            </a:r>
            <a:r>
              <a:rPr lang="fa-IR" sz="2400" b="1" dirty="0">
                <a:latin typeface="Times New Roman" panose="02020603050405020304" pitchFamily="18" charset="0"/>
                <a:cs typeface="B Titr" panose="00000700000000000000" pitchFamily="2" charset="-78"/>
              </a:rPr>
              <a:t>مشاهده است</a:t>
            </a:r>
            <a:endParaRPr lang="en-US" sz="2400" b="1" dirty="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3- آشنایی </a:t>
            </a:r>
            <a:r>
              <a:rPr lang="fa-IR" sz="2400" b="1" dirty="0">
                <a:latin typeface="Times New Roman" panose="02020603050405020304" pitchFamily="18" charset="0"/>
                <a:cs typeface="B Titr" panose="00000700000000000000" pitchFamily="2" charset="-78"/>
              </a:rPr>
              <a:t>اولیه با </a:t>
            </a:r>
            <a:r>
              <a:rPr lang="en-US" sz="2400" b="1" dirty="0" smtClean="0">
                <a:latin typeface="Times New Roman" panose="02020603050405020304" pitchFamily="18" charset="0"/>
                <a:cs typeface="B Titr" panose="00000700000000000000" pitchFamily="2" charset="-78"/>
              </a:rPr>
              <a:t>FEM</a:t>
            </a:r>
            <a:r>
              <a:rPr lang="fa-IR" sz="2400" b="1" dirty="0" smtClean="0">
                <a:latin typeface="Times New Roman" panose="02020603050405020304" pitchFamily="18" charset="0"/>
                <a:cs typeface="B Titr" panose="00000700000000000000" pitchFamily="2" charset="-78"/>
              </a:rPr>
              <a:t> و مفاهیمی مانند </a:t>
            </a:r>
            <a:r>
              <a:rPr lang="en-US" sz="2400" b="1" dirty="0" smtClean="0">
                <a:solidFill>
                  <a:srgbClr val="0000FF"/>
                </a:solidFill>
                <a:latin typeface="Times New Roman" panose="02020603050405020304" pitchFamily="18" charset="0"/>
                <a:cs typeface="B Titr" panose="00000700000000000000" pitchFamily="2" charset="-78"/>
              </a:rPr>
              <a:t>Shape function</a:t>
            </a:r>
            <a:r>
              <a:rPr lang="fa-IR" sz="2400" b="1" dirty="0">
                <a:solidFill>
                  <a:srgbClr val="0000FF"/>
                </a:solidFill>
                <a:latin typeface="Times New Roman" panose="02020603050405020304" pitchFamily="18" charset="0"/>
                <a:cs typeface="B Titr" panose="00000700000000000000" pitchFamily="2" charset="-78"/>
              </a:rPr>
              <a:t> </a:t>
            </a:r>
            <a:r>
              <a:rPr lang="fa-IR" sz="2400" b="1" dirty="0" smtClean="0">
                <a:latin typeface="Times New Roman" panose="02020603050405020304" pitchFamily="18" charset="0"/>
                <a:cs typeface="B Titr" panose="00000700000000000000" pitchFamily="2" charset="-78"/>
              </a:rPr>
              <a:t>و</a:t>
            </a:r>
            <a:r>
              <a:rPr lang="fa-IR" sz="2400" b="1" dirty="0" smtClean="0">
                <a:solidFill>
                  <a:srgbClr val="0000FF"/>
                </a:solidFill>
                <a:latin typeface="Times New Roman" panose="02020603050405020304" pitchFamily="18" charset="0"/>
                <a:cs typeface="B Titr" panose="00000700000000000000" pitchFamily="2" charset="-78"/>
              </a:rPr>
              <a:t> </a:t>
            </a:r>
            <a:r>
              <a:rPr lang="en-US" sz="2400" b="1" dirty="0" smtClean="0">
                <a:solidFill>
                  <a:srgbClr val="0000FF"/>
                </a:solidFill>
                <a:latin typeface="Times New Roman" panose="02020603050405020304" pitchFamily="18" charset="0"/>
                <a:cs typeface="B Titr" panose="00000700000000000000" pitchFamily="2" charset="-78"/>
              </a:rPr>
              <a:t> </a:t>
            </a:r>
            <a:r>
              <a:rPr lang="en-US" sz="2400" b="1" dirty="0" err="1" smtClean="0">
                <a:solidFill>
                  <a:srgbClr val="0000FF"/>
                </a:solidFill>
                <a:latin typeface="Times New Roman" panose="02020603050405020304" pitchFamily="18" charset="0"/>
                <a:cs typeface="B Titr" panose="00000700000000000000" pitchFamily="2" charset="-78"/>
              </a:rPr>
              <a:t>Variational</a:t>
            </a:r>
            <a:r>
              <a:rPr lang="en-US" sz="2400" b="1" dirty="0" smtClean="0">
                <a:solidFill>
                  <a:srgbClr val="0000FF"/>
                </a:solidFill>
                <a:latin typeface="Times New Roman" panose="02020603050405020304" pitchFamily="18" charset="0"/>
                <a:cs typeface="B Titr" panose="00000700000000000000" pitchFamily="2" charset="-78"/>
              </a:rPr>
              <a:t> method</a:t>
            </a:r>
          </a:p>
          <a:p>
            <a:pPr algn="r" rtl="1">
              <a:lnSpc>
                <a:spcPct val="200000"/>
              </a:lnSpc>
            </a:pPr>
            <a:r>
              <a:rPr lang="fa-IR" sz="2400" b="1" dirty="0" smtClean="0">
                <a:latin typeface="Times New Roman" panose="02020603050405020304" pitchFamily="18" charset="0"/>
                <a:cs typeface="B Titr" panose="00000700000000000000" pitchFamily="2" charset="-78"/>
              </a:rPr>
              <a:t>4- آشنایی با </a:t>
            </a:r>
            <a:r>
              <a:rPr lang="en-US" sz="2400" b="1" dirty="0" smtClean="0">
                <a:solidFill>
                  <a:srgbClr val="0000FF"/>
                </a:solidFill>
                <a:latin typeface="Times New Roman" panose="02020603050405020304" pitchFamily="18" charset="0"/>
                <a:cs typeface="B Titr" panose="00000700000000000000" pitchFamily="2" charset="-78"/>
              </a:rPr>
              <a:t>Finite  Element Methods</a:t>
            </a:r>
          </a:p>
          <a:p>
            <a:pPr algn="r" rtl="1">
              <a:lnSpc>
                <a:spcPct val="200000"/>
              </a:lnSpc>
            </a:pPr>
            <a:r>
              <a:rPr lang="fa-IR" sz="2400" b="1" dirty="0" smtClean="0">
                <a:latin typeface="Times New Roman" panose="02020603050405020304" pitchFamily="18" charset="0"/>
                <a:cs typeface="B Titr" panose="00000700000000000000" pitchFamily="2" charset="-78"/>
              </a:rPr>
              <a:t>5- آشنایی با زبانهای </a:t>
            </a:r>
            <a:r>
              <a:rPr lang="en-US" sz="2400" b="1" dirty="0" smtClean="0">
                <a:solidFill>
                  <a:srgbClr val="0000FF"/>
                </a:solidFill>
                <a:latin typeface="Times New Roman" panose="02020603050405020304" pitchFamily="18" charset="0"/>
                <a:cs typeface="B Titr" panose="00000700000000000000" pitchFamily="2" charset="-78"/>
              </a:rPr>
              <a:t>MATLAB</a:t>
            </a:r>
            <a:r>
              <a:rPr lang="fa-IR" sz="2400" b="1" smtClean="0">
                <a:latin typeface="Times New Roman" panose="02020603050405020304" pitchFamily="18" charset="0"/>
                <a:cs typeface="B Titr" panose="00000700000000000000" pitchFamily="2" charset="-78"/>
              </a:rPr>
              <a:t> و </a:t>
            </a:r>
            <a:r>
              <a:rPr lang="en-US" sz="2400" b="1" dirty="0" smtClean="0">
                <a:solidFill>
                  <a:srgbClr val="0000FF"/>
                </a:solidFill>
                <a:latin typeface="Times New Roman" panose="02020603050405020304" pitchFamily="18" charset="0"/>
                <a:cs typeface="B Titr" panose="00000700000000000000" pitchFamily="2" charset="-78"/>
              </a:rPr>
              <a:t>Maple</a:t>
            </a: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4147</TotalTime>
  <Words>341</Words>
  <Application>Microsoft Office PowerPoint</Application>
  <PresentationFormat>On-screen Show (4:3)</PresentationFormat>
  <Paragraphs>28</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B Titr</vt:lpstr>
      <vt:lpstr>Calibri</vt:lpstr>
      <vt:lpstr>Lucida Sans Unicode</vt:lpstr>
      <vt:lpstr>Times New Roman</vt:lpstr>
      <vt:lpstr>Verdana</vt:lpstr>
      <vt:lpstr>Wingdings 2</vt:lpstr>
      <vt:lpstr>Wingdings 3</vt:lpstr>
      <vt:lpstr>Concourse</vt:lpstr>
      <vt:lpstr>            تحلیل المان محدود ورق میندلین-رایسنر بر اساس تئوری الاستیسیته گرادیان کرنش  سید رضا اشرف طالش بهمن 95     </vt:lpstr>
      <vt:lpstr> </vt:lpstr>
      <vt:lpstr>PowerPoint Presentation</vt:lpstr>
      <vt:lpstr>توانمندیهای کُد</vt:lpstr>
      <vt:lpstr>توانمندیهای کُد</vt:lpstr>
      <vt:lpstr>توانمندیهای کُد</vt:lpstr>
      <vt:lpstr>توانمندیهای کُد</vt:lpstr>
      <vt:lpstr>آنچه در این کد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195</cp:revision>
  <dcterms:created xsi:type="dcterms:W3CDTF">2006-08-16T00:00:00Z</dcterms:created>
  <dcterms:modified xsi:type="dcterms:W3CDTF">2017-07-12T11:37:28Z</dcterms:modified>
</cp:coreProperties>
</file>