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366" r:id="rId2"/>
    <p:sldId id="354" r:id="rId3"/>
    <p:sldId id="355" r:id="rId4"/>
    <p:sldId id="367" r:id="rId5"/>
    <p:sldId id="362" r:id="rId6"/>
    <p:sldId id="3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7/12/2017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7/12/2017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7/12/2017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7/12/2017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7/12/2017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7/12/2017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7/12/2017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7/12/2017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7/12/2017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7/12/2017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شبیه سازی نورد نامتقارن ورق نامحدود </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با در نظر گرفتن اثر تنش برشی</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مصطفی قاسم زاده مبارکی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50" y="348173"/>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029200"/>
          </a:xfrm>
        </p:spPr>
        <p:txBody>
          <a:bodyPr>
            <a:normAutofit fontScale="92500" lnSpcReduction="20000"/>
          </a:bodyPr>
          <a:lstStyle/>
          <a:p>
            <a:pPr marL="109728" indent="0">
              <a:buNone/>
            </a:pPr>
            <a:endParaRPr lang="en-US" dirty="0"/>
          </a:p>
          <a:p>
            <a:pPr algn="just" rtl="1">
              <a:lnSpc>
                <a:spcPct val="150000"/>
              </a:lnSpc>
            </a:pPr>
            <a:r>
              <a:rPr lang="fa-IR" sz="2600" dirty="0" smtClean="0">
                <a:cs typeface="B Titr" panose="00000700000000000000" pitchFamily="2" charset="-78"/>
              </a:rPr>
              <a:t>روشهای عددی متنوعی برای حل معادلات دیفرانسیلی حاکم بر پدیده ها و سیستم ها ارائه شده اند. بسته به نوع روش حل عددی مورد استفاده و نوع المان بندی روش های مختلفی نظیر حجم محدود، المان محدود، تفاضل محدود و ... حاصل شده است. </a:t>
            </a:r>
          </a:p>
          <a:p>
            <a:pPr algn="just" rtl="1">
              <a:lnSpc>
                <a:spcPct val="150000"/>
              </a:lnSpc>
            </a:pPr>
            <a:r>
              <a:rPr lang="fa-IR" sz="2600" dirty="0" smtClean="0">
                <a:cs typeface="B Titr" panose="00000700000000000000" pitchFamily="2" charset="-78"/>
              </a:rPr>
              <a:t>هر یک از روش های مذکور در قالب نرم افزارهایی به کاربران عرضه می شوند. در اغلب مسائل مربوط به مکانیک جامدات روش المان محدود یا اجزای محدود استفاده می شود. این روش در قالب نرم افزارهایی مانند آباکوس، انسیس و ... به کاربران عرضه شده است. در این پروژه نرم افزار آباکوس و قابلیّت های آن بررسی می شود. </a:t>
            </a:r>
            <a:endParaRPr lang="en-US" sz="2600"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599"/>
            <a:ext cx="8229600" cy="4635693"/>
          </a:xfrm>
        </p:spPr>
        <p:txBody>
          <a:bodyPr>
            <a:normAutofit/>
          </a:bodyPr>
          <a:lstStyle/>
          <a:p>
            <a:pPr algn="just" rtl="1">
              <a:lnSpc>
                <a:spcPct val="150000"/>
              </a:lnSpc>
            </a:pPr>
            <a:r>
              <a:rPr lang="fa-IR" sz="2400" dirty="0">
                <a:cs typeface="B Titr" panose="00000700000000000000" pitchFamily="2" charset="-78"/>
              </a:rPr>
              <a:t> </a:t>
            </a:r>
            <a:r>
              <a:rPr lang="fa-IR" sz="2400" dirty="0" smtClean="0">
                <a:cs typeface="B Titr" panose="00000700000000000000" pitchFamily="2" charset="-78"/>
              </a:rPr>
              <a:t>آباکوس یک مجموعه از برنامه های مدل سازی بسیار توانمند می باشد که مبتنی بر روش اجزای محدود قابلیت حل مسائل از یک تحلیل خطی ساده تا پیچیده ترین مدل سازی غیر خطی را دارا می باشد. این نرم افزار دارای مجموعه المان های بسیار گسترده ای می باشد که هر نوع هندسه ای را می توان به طور مجازی با این المان ها مدل کرد. </a:t>
            </a:r>
          </a:p>
          <a:p>
            <a:pPr algn="just" rtl="1">
              <a:lnSpc>
                <a:spcPct val="150000"/>
              </a:lnSpc>
            </a:pPr>
            <a:r>
              <a:rPr lang="fa-IR" sz="2400" dirty="0" smtClean="0">
                <a:cs typeface="B Titr" panose="00000700000000000000" pitchFamily="2" charset="-78"/>
              </a:rPr>
              <a:t>استفاده از نرم افزار آباکوس با وجود اینکه مجموعه قابلیت های گسترده ای را در اختیار کاربر قرار می دهد کار نسبتاً ساده ای است. </a:t>
            </a:r>
          </a:p>
          <a:p>
            <a:pPr marL="109728" indent="0" algn="just" rtl="1">
              <a:lnSpc>
                <a:spcPct val="150000"/>
              </a:lnSpc>
              <a:buNone/>
            </a:pPr>
            <a:endParaRPr lang="en-US" sz="2400" dirty="0">
              <a:solidFill>
                <a:srgbClr val="00B050"/>
              </a:solidFill>
              <a:cs typeface="B Titr" panose="00000700000000000000" pitchFamily="2" charset="-78"/>
            </a:endParaRPr>
          </a:p>
        </p:txBody>
      </p:sp>
      <p:sp>
        <p:nvSpPr>
          <p:cNvPr id="4" name="Title 2"/>
          <p:cNvSpPr>
            <a:spLocks noGrp="1"/>
          </p:cNvSpPr>
          <p:nvPr>
            <p:ph type="title"/>
          </p:nvPr>
        </p:nvSpPr>
        <p:spPr>
          <a:xfrm>
            <a:off x="457200" y="274638"/>
            <a:ext cx="8229600" cy="1143000"/>
          </a:xfrm>
        </p:spPr>
        <p:txBody>
          <a:bodyPr>
            <a:normAutofit/>
          </a:bodyPr>
          <a:lstStyle/>
          <a:p>
            <a:pPr algn="ctr"/>
            <a:r>
              <a:rPr lang="fa-IR" sz="3600" dirty="0" smtClean="0">
                <a:solidFill>
                  <a:srgbClr val="FF0000"/>
                </a:solidFill>
                <a:effectLst/>
                <a:cs typeface="B Titr" panose="00000700000000000000" pitchFamily="2" charset="-78"/>
              </a:rPr>
              <a:t>توانمندیهای نرم افزار آباکوس</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199"/>
          </a:xfrm>
        </p:spPr>
        <p:txBody>
          <a:bodyPr>
            <a:normAutofit fontScale="92500" lnSpcReduction="20000"/>
          </a:bodyPr>
          <a:lstStyle/>
          <a:p>
            <a:pPr algn="just" rtl="1">
              <a:lnSpc>
                <a:spcPct val="150000"/>
              </a:lnSpc>
            </a:pPr>
            <a:r>
              <a:rPr lang="fa-IR" sz="2400" dirty="0">
                <a:cs typeface="B Titr" panose="00000700000000000000" pitchFamily="2" charset="-78"/>
              </a:rPr>
              <a:t>آباکوس دارای دو ابزار اصلی برای حل مسائل است که عبارتند از:</a:t>
            </a:r>
          </a:p>
          <a:p>
            <a:pPr marL="566928" indent="-457200" algn="just" rtl="1">
              <a:lnSpc>
                <a:spcPct val="150000"/>
              </a:lnSpc>
              <a:buFont typeface="+mj-lt"/>
              <a:buAutoNum type="arabicPeriod"/>
            </a:pPr>
            <a:r>
              <a:rPr lang="en-US" sz="2800" b="1" dirty="0">
                <a:solidFill>
                  <a:srgbClr val="FF0000"/>
                </a:solidFill>
                <a:latin typeface="Times New Roman" panose="02020603050405020304" pitchFamily="18" charset="0"/>
                <a:cs typeface="Times New Roman" panose="02020603050405020304" pitchFamily="18" charset="0"/>
              </a:rPr>
              <a:t>Abaqus/Standard</a:t>
            </a:r>
          </a:p>
          <a:p>
            <a:pPr marL="566928" indent="-457200" algn="just" rtl="1">
              <a:lnSpc>
                <a:spcPct val="150000"/>
              </a:lnSpc>
              <a:buFont typeface="+mj-lt"/>
              <a:buAutoNum type="arabicPeriod"/>
            </a:pPr>
            <a:r>
              <a:rPr lang="en-US" sz="2800" b="1" dirty="0" smtClean="0">
                <a:solidFill>
                  <a:srgbClr val="FF0000"/>
                </a:solidFill>
                <a:latin typeface="Times New Roman" panose="02020603050405020304" pitchFamily="18" charset="0"/>
                <a:cs typeface="Times New Roman" panose="02020603050405020304" pitchFamily="18" charset="0"/>
              </a:rPr>
              <a:t>Abaqus/Explicit</a:t>
            </a:r>
            <a:endParaRPr lang="fa-IR" sz="2400" b="1" dirty="0" smtClean="0">
              <a:latin typeface="Times New Roman" panose="02020603050405020304" pitchFamily="18" charset="0"/>
              <a:cs typeface="Times New Roman" panose="02020603050405020304" pitchFamily="18" charset="0"/>
            </a:endParaRPr>
          </a:p>
          <a:p>
            <a:pPr algn="just" rtl="1">
              <a:lnSpc>
                <a:spcPct val="150000"/>
              </a:lnSpc>
            </a:pPr>
            <a:r>
              <a:rPr lang="en-US" sz="2400" b="1" dirty="0" smtClean="0">
                <a:latin typeface="Times New Roman" panose="02020603050405020304" pitchFamily="18" charset="0"/>
                <a:cs typeface="Times New Roman" panose="02020603050405020304" pitchFamily="18" charset="0"/>
              </a:rPr>
              <a:t>Abaqus/Standard</a:t>
            </a:r>
            <a:r>
              <a:rPr lang="fa-IR" sz="2400" dirty="0" smtClean="0">
                <a:cs typeface="B Titr" panose="00000700000000000000" pitchFamily="2" charset="-78"/>
              </a:rPr>
              <a:t> </a:t>
            </a:r>
            <a:r>
              <a:rPr lang="fa-IR" sz="2400" dirty="0">
                <a:cs typeface="B Titr" panose="00000700000000000000" pitchFamily="2" charset="-78"/>
              </a:rPr>
              <a:t>یک دستورالعمل حل کلی اجزای محدود می باشد که می تواند مسائل خطی و غیرخطی مختلف مانند پاسخ استاتیکی، دینامیکی، حرارتی و الکتریکی یک مدل را تحلیل نماید. </a:t>
            </a:r>
          </a:p>
          <a:p>
            <a:pPr algn="just" rtl="1">
              <a:lnSpc>
                <a:spcPct val="150000"/>
              </a:lnSpc>
            </a:pPr>
            <a:r>
              <a:rPr lang="en-US" sz="2400" b="1" dirty="0">
                <a:latin typeface="Times New Roman" panose="02020603050405020304" pitchFamily="18" charset="0"/>
                <a:cs typeface="Times New Roman" panose="02020603050405020304" pitchFamily="18" charset="0"/>
              </a:rPr>
              <a:t>Abaqus/Explicit</a:t>
            </a:r>
            <a:r>
              <a:rPr lang="fa-IR" sz="2400" dirty="0">
                <a:cs typeface="B Titr" panose="00000700000000000000" pitchFamily="2" charset="-78"/>
              </a:rPr>
              <a:t> یک دستورالعمل ویژه برای مسائل محدود می باشد که از روش دینامیکی صریح یا همان </a:t>
            </a:r>
            <a:r>
              <a:rPr lang="en-US" sz="2400" b="1" dirty="0">
                <a:latin typeface="Times New Roman" panose="02020603050405020304" pitchFamily="18" charset="0"/>
                <a:cs typeface="Times New Roman" panose="02020603050405020304" pitchFamily="18" charset="0"/>
              </a:rPr>
              <a:t>Dynamic/Explicit</a:t>
            </a:r>
            <a:r>
              <a:rPr lang="fa-IR" sz="2400" dirty="0">
                <a:cs typeface="B Titr" panose="00000700000000000000" pitchFamily="2" charset="-78"/>
              </a:rPr>
              <a:t> استفاده می کند. این روش برای تحلیل مسائل کوتاه و گذرا </a:t>
            </a:r>
            <a:r>
              <a:rPr lang="fa-IR" sz="2400" dirty="0" smtClean="0">
                <a:cs typeface="B Titr" panose="00000700000000000000" pitchFamily="2" charset="-78"/>
              </a:rPr>
              <a:t> با بازه های زمانی بسیار کم مانند </a:t>
            </a:r>
            <a:r>
              <a:rPr lang="fa-IR" sz="2400" dirty="0">
                <a:cs typeface="B Titr" panose="00000700000000000000" pitchFamily="2" charset="-78"/>
              </a:rPr>
              <a:t>انفجار مناسب است</a:t>
            </a:r>
            <a:r>
              <a:rPr lang="fa-IR" sz="2400" dirty="0" smtClean="0">
                <a:cs typeface="B Titr" panose="00000700000000000000" pitchFamily="2" charset="-78"/>
              </a:rPr>
              <a:t>.</a:t>
            </a:r>
            <a:endParaRPr lang="en-US" sz="2400" dirty="0" smtClean="0">
              <a:cs typeface="B Titr" panose="00000700000000000000" pitchFamily="2" charset="-78"/>
            </a:endParaRPr>
          </a:p>
          <a:p>
            <a:pPr algn="just" rtl="1">
              <a:lnSpc>
                <a:spcPct val="150000"/>
              </a:lnSpc>
            </a:pPr>
            <a:endParaRPr lang="en-US" sz="2400" dirty="0">
              <a:cs typeface="B Titr" panose="00000700000000000000" pitchFamily="2" charset="-78"/>
            </a:endParaRPr>
          </a:p>
        </p:txBody>
      </p:sp>
      <p:sp>
        <p:nvSpPr>
          <p:cNvPr id="4" name="Title 2"/>
          <p:cNvSpPr>
            <a:spLocks noGrp="1"/>
          </p:cNvSpPr>
          <p:nvPr>
            <p:ph type="title"/>
          </p:nvPr>
        </p:nvSpPr>
        <p:spPr>
          <a:xfrm>
            <a:off x="457200" y="274638"/>
            <a:ext cx="8229600" cy="792162"/>
          </a:xfrm>
        </p:spPr>
        <p:txBody>
          <a:bodyPr>
            <a:normAutofit/>
          </a:bodyPr>
          <a:lstStyle/>
          <a:p>
            <a:pPr algn="ctr"/>
            <a:r>
              <a:rPr lang="fa-IR" sz="3600" dirty="0" smtClean="0">
                <a:solidFill>
                  <a:srgbClr val="FF0000"/>
                </a:solidFill>
                <a:effectLst/>
                <a:cs typeface="B Titr" panose="00000700000000000000" pitchFamily="2" charset="-78"/>
              </a:rPr>
              <a:t>توانمندیهای نرم افزار آباکوس</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308537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334000"/>
          </a:xfrm>
        </p:spPr>
        <p:txBody>
          <a:bodyPr>
            <a:noAutofit/>
          </a:bodyPr>
          <a:lstStyle/>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مدل سازی فرآیند نورد در آباکوس</a:t>
            </a:r>
          </a:p>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تعریف مدلهای اصطکاکی مختلف در آباکوس و در نظر گرفتن تنش برشی</a:t>
            </a:r>
            <a:endParaRPr lang="fa-IR" sz="2000" b="1" dirty="0">
              <a:cs typeface="B Titr" panose="00000700000000000000" pitchFamily="2" charset="-78"/>
            </a:endParaRPr>
          </a:p>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استفاده از قابلیت بزرگ نمایی جرمی در آباکوس</a:t>
            </a:r>
          </a:p>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رسم نمودار نتایج و مدیریت خروجی ها در نرم افزار آباکوس</a:t>
            </a:r>
          </a:p>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اعمال شرایط اصطکاکی و تماسی بین سطوح درگیر در نرم افزار آباکوس</a:t>
            </a:r>
          </a:p>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بررسی و تست حساسیت نتایج به اندازه مش بندی در نرم افزار آباکوس</a:t>
            </a:r>
          </a:p>
          <a:p>
            <a:pPr algn="just" rtl="1">
              <a:lnSpc>
                <a:spcPct val="150000"/>
              </a:lnSpc>
              <a:buClr>
                <a:srgbClr val="FF0000"/>
              </a:buClr>
              <a:buSzPct val="130000"/>
              <a:buFont typeface="Wingdings" panose="05000000000000000000" pitchFamily="2" charset="2"/>
              <a:buChar char="ü"/>
            </a:pPr>
            <a:r>
              <a:rPr lang="fa-IR" sz="2000" b="1" dirty="0" smtClean="0">
                <a:cs typeface="B Titr" panose="00000700000000000000" pitchFamily="2" charset="-78"/>
              </a:rPr>
              <a:t>نحوه ذخیره خروجی ها و نتایج در یک فایل متنی مجزا با استفاده از نرم افزار آباکوس</a:t>
            </a:r>
          </a:p>
        </p:txBody>
      </p:sp>
      <p:sp>
        <p:nvSpPr>
          <p:cNvPr id="3" name="Title 2"/>
          <p:cNvSpPr>
            <a:spLocks noGrp="1"/>
          </p:cNvSpPr>
          <p:nvPr>
            <p:ph type="title"/>
          </p:nvPr>
        </p:nvSpPr>
        <p:spPr>
          <a:xfrm>
            <a:off x="457200" y="274638"/>
            <a:ext cx="8229600" cy="792162"/>
          </a:xfrm>
        </p:spPr>
        <p:txBody>
          <a:bodyPr>
            <a:noAutofit/>
          </a:bodyPr>
          <a:lstStyle/>
          <a:p>
            <a:pPr algn="ctr" rtl="1"/>
            <a:r>
              <a:rPr lang="fa-IR" sz="3600" dirty="0" smtClean="0">
                <a:solidFill>
                  <a:srgbClr val="FF0000"/>
                </a:solidFill>
                <a:cs typeface="B Titr" panose="00000700000000000000" pitchFamily="2" charset="-78"/>
              </a:rPr>
              <a:t>آنچه در این شبیه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81329"/>
            <a:ext cx="7772400" cy="4525963"/>
          </a:xfrm>
        </p:spPr>
        <p:txBody>
          <a:bodyPr>
            <a:normAutofit/>
          </a:bodyPr>
          <a:lstStyle/>
          <a:p>
            <a:pPr algn="just" rtl="1">
              <a:lnSpc>
                <a:spcPct val="200000"/>
              </a:lnSpc>
              <a:buSzPct val="100000"/>
            </a:pPr>
            <a:r>
              <a:rPr lang="fa-IR" sz="2400" b="1" dirty="0" smtClean="0">
                <a:solidFill>
                  <a:srgbClr val="0000FF"/>
                </a:solidFill>
                <a:latin typeface="Times New Roman" panose="02020603050405020304" pitchFamily="18" charset="0"/>
                <a:cs typeface="B Titr" panose="00000700000000000000" pitchFamily="2" charset="-78"/>
              </a:rPr>
              <a:t>آشنایی با مکانیزم فرآیند نورد و پارامترهای اصلی دخیل در آن.</a:t>
            </a:r>
          </a:p>
          <a:p>
            <a:pPr algn="just" rtl="1">
              <a:lnSpc>
                <a:spcPct val="200000"/>
              </a:lnSpc>
              <a:buSzPct val="100000"/>
            </a:pPr>
            <a:r>
              <a:rPr lang="fa-IR" sz="2400" b="1" dirty="0" smtClean="0">
                <a:solidFill>
                  <a:srgbClr val="0000FF"/>
                </a:solidFill>
                <a:latin typeface="Times New Roman" panose="02020603050405020304" pitchFamily="18" charset="0"/>
                <a:cs typeface="B Titr" panose="00000700000000000000" pitchFamily="2" charset="-78"/>
              </a:rPr>
              <a:t>آشنایی با علائم مربوط به مشخصات فیزیکی و مکانیکی جنس مدل ها در آباکوس.</a:t>
            </a:r>
          </a:p>
          <a:p>
            <a:pPr algn="just" rtl="1">
              <a:lnSpc>
                <a:spcPct val="200000"/>
              </a:lnSpc>
              <a:buSzPct val="100000"/>
            </a:pPr>
            <a:r>
              <a:rPr lang="fa-IR" sz="2400" b="1" dirty="0" smtClean="0">
                <a:solidFill>
                  <a:srgbClr val="0000FF"/>
                </a:solidFill>
                <a:latin typeface="Times New Roman" panose="02020603050405020304" pitchFamily="18" charset="0"/>
                <a:cs typeface="B Titr" panose="00000700000000000000" pitchFamily="2" charset="-78"/>
              </a:rPr>
              <a:t>آشنایی با مکانیزم ها و مدل های مختلف اصطکاکی و نقش آنها در فرآیند نورد.</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4158</TotalTime>
  <Words>441</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B Titr</vt:lpstr>
      <vt:lpstr>Calibri</vt:lpstr>
      <vt:lpstr>Lucida Sans Unicode</vt:lpstr>
      <vt:lpstr>Times New Roman</vt:lpstr>
      <vt:lpstr>Verdana</vt:lpstr>
      <vt:lpstr>Wingdings</vt:lpstr>
      <vt:lpstr>Wingdings 2</vt:lpstr>
      <vt:lpstr>Wingdings 3</vt:lpstr>
      <vt:lpstr>Concourse</vt:lpstr>
      <vt:lpstr>            شبیه سازی نورد نامتقارن ورق نامحدود  با در نظر گرفتن اثر تنش برشی  مصطفی قاسم زاده مبارکی آبان 96     </vt:lpstr>
      <vt:lpstr>PowerPoint Presentation</vt:lpstr>
      <vt:lpstr>توانمندیهای نرم افزار آباکوس</vt:lpstr>
      <vt:lpstr>توانمندیهای نرم افزار آباکوس</vt:lpstr>
      <vt:lpstr>آنچه در این شبیه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195</cp:revision>
  <dcterms:created xsi:type="dcterms:W3CDTF">2006-08-16T00:00:00Z</dcterms:created>
  <dcterms:modified xsi:type="dcterms:W3CDTF">2017-07-12T11:27:00Z</dcterms:modified>
</cp:coreProperties>
</file>