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4"/>
  </p:notes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26" r:id="rId44"/>
    <p:sldId id="408" r:id="rId45"/>
    <p:sldId id="409" r:id="rId46"/>
    <p:sldId id="410" r:id="rId47"/>
    <p:sldId id="411" r:id="rId48"/>
    <p:sldId id="412" r:id="rId49"/>
    <p:sldId id="413" r:id="rId50"/>
    <p:sldId id="427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423" r:id="rId61"/>
    <p:sldId id="424" r:id="rId62"/>
    <p:sldId id="42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stan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hdi\SEMI%20ENERGY\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hdi\SEMI%20ENERGY\Plo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hdi\SEMI%20ENERGY\Plo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hdi\SEMI%20ENERGY\Composite\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hdi\SEMI%20ENERGY\Composite\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hdi\SEMI%20ENERGY\Composite\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hdi\SEMI%20ENERGY\Composit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4.3600000000000003</c:v>
                </c:pt>
                <c:pt idx="3">
                  <c:v>4.72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6709184"/>
        <c:axId val="-426704832"/>
      </c:scatterChart>
      <c:valAx>
        <c:axId val="-42670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>
                    <a:solidFill>
                      <a:schemeClr val="tx1"/>
                    </a:solidFill>
                  </a:rPr>
                  <a:t>U*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704832"/>
        <c:crosses val="autoZero"/>
        <c:crossBetween val="midCat"/>
      </c:valAx>
      <c:valAx>
        <c:axId val="-4267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70" b="1" baseline="0" dirty="0">
                    <a:solidFill>
                      <a:schemeClr val="tx1"/>
                    </a:solidFill>
                  </a:rPr>
                  <a:t>P*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709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</a:rPr>
              <a:t>U0cr  -  d/l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692225078868"/>
          <c:y val="0.36405163608351609"/>
          <c:w val="0.82781243882191335"/>
          <c:h val="0.49841132842944896"/>
        </c:manualLayout>
      </c:layout>
      <c:scatterChart>
        <c:scatterStyle val="smoothMarker"/>
        <c:varyColors val="0"/>
        <c:ser>
          <c:idx val="0"/>
          <c:order val="0"/>
          <c:tx>
            <c:v>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0.4</c:v>
                </c:pt>
                <c:pt idx="1">
                  <c:v>0.3</c:v>
                </c:pt>
                <c:pt idx="2">
                  <c:v>0.02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0.48</c:v>
                </c:pt>
                <c:pt idx="1">
                  <c:v>0.65</c:v>
                </c:pt>
                <c:pt idx="2">
                  <c:v>1.19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6701568"/>
        <c:axId val="-426701024"/>
      </c:scatterChart>
      <c:valAx>
        <c:axId val="-426701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err="1">
                    <a:solidFill>
                      <a:schemeClr val="tx1"/>
                    </a:solidFill>
                  </a:rPr>
                  <a:t>d/l</a:t>
                </a:r>
                <a:endParaRPr lang="en-US" sz="1200" b="1" i="0" baseline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701024"/>
        <c:crosses val="autoZero"/>
        <c:crossBetween val="midCat"/>
      </c:valAx>
      <c:valAx>
        <c:axId val="-42670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chemeClr val="tx1"/>
                    </a:solidFill>
                  </a:rPr>
                  <a:t>U0cr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701568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d/l=0.02</a:t>
            </a:r>
          </a:p>
        </c:rich>
      </c:tx>
      <c:layout>
        <c:manualLayout>
          <c:xMode val="edge"/>
          <c:yMode val="edge"/>
          <c:x val="0.4230977134723149"/>
          <c:y val="2.2050716648291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03149606299212E-2"/>
          <c:y val="0.13930555555555557"/>
          <c:w val="0.90286351706036749"/>
          <c:h val="0.720887649460484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Sheet2!$A$4:$A$9</c:f>
              <c:numCache>
                <c:formatCode>General</c:formatCode>
                <c:ptCount val="6"/>
                <c:pt idx="0">
                  <c:v>0</c:v>
                </c:pt>
                <c:pt idx="1">
                  <c:v>3.646090308942</c:v>
                </c:pt>
                <c:pt idx="2">
                  <c:v>5.4691354634130001</c:v>
                </c:pt>
                <c:pt idx="3">
                  <c:v>7.2921806178840001</c:v>
                </c:pt>
                <c:pt idx="4">
                  <c:v>9.1152257723550001</c:v>
                </c:pt>
                <c:pt idx="5">
                  <c:v>10.9382709273498</c:v>
                </c:pt>
              </c:numCache>
            </c:numRef>
          </c:xVal>
          <c:yVal>
            <c:numRef>
              <c:f>Sheet2!$B$4:$B$9</c:f>
              <c:numCache>
                <c:formatCode>General</c:formatCode>
                <c:ptCount val="6"/>
                <c:pt idx="0">
                  <c:v>0</c:v>
                </c:pt>
                <c:pt idx="1">
                  <c:v>3.5634620092600002</c:v>
                </c:pt>
                <c:pt idx="2">
                  <c:v>4.4128563354000008</c:v>
                </c:pt>
                <c:pt idx="3">
                  <c:v>4.8564636640300005</c:v>
                </c:pt>
                <c:pt idx="4">
                  <c:v>5.5029644910000002</c:v>
                </c:pt>
                <c:pt idx="5">
                  <c:v>6.1494653146500005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Sheet2!$F$4:$F$34</c:f>
              <c:numCache>
                <c:formatCode>General</c:formatCode>
                <c:ptCount val="31"/>
                <c:pt idx="0">
                  <c:v>0</c:v>
                </c:pt>
                <c:pt idx="1">
                  <c:v>4.5000000000000003E-5</c:v>
                </c:pt>
                <c:pt idx="2">
                  <c:v>9.0000000000000006E-5</c:v>
                </c:pt>
                <c:pt idx="3">
                  <c:v>1.5749999999999998E-4</c:v>
                </c:pt>
                <c:pt idx="4">
                  <c:v>2.5875000000000003E-4</c:v>
                </c:pt>
                <c:pt idx="5">
                  <c:v>4.1062499999999997E-4</c:v>
                </c:pt>
                <c:pt idx="6">
                  <c:v>6.3843750000000001E-4</c:v>
                </c:pt>
                <c:pt idx="7">
                  <c:v>9.8015850000000002E-4</c:v>
                </c:pt>
                <c:pt idx="8">
                  <c:v>1.4927355E-3</c:v>
                </c:pt>
                <c:pt idx="9">
                  <c:v>2.2616010000000002E-3</c:v>
                </c:pt>
                <c:pt idx="10">
                  <c:v>3.4149014999999999E-3</c:v>
                </c:pt>
                <c:pt idx="11">
                  <c:v>5.1448500000000003E-3</c:v>
                </c:pt>
                <c:pt idx="12">
                  <c:v>7.739775E-3</c:v>
                </c:pt>
                <c:pt idx="13">
                  <c:v>1.1632185E-2</c:v>
                </c:pt>
                <c:pt idx="14">
                  <c:v>1.7470755000000001E-2</c:v>
                </c:pt>
                <c:pt idx="15">
                  <c:v>2.6228655E-2</c:v>
                </c:pt>
                <c:pt idx="16">
                  <c:v>3.9365459999999998E-2</c:v>
                </c:pt>
                <c:pt idx="17">
                  <c:v>5.9070599999999994E-2</c:v>
                </c:pt>
                <c:pt idx="18">
                  <c:v>8.8628399999999996E-2</c:v>
                </c:pt>
                <c:pt idx="19">
                  <c:v>0.1329651</c:v>
                </c:pt>
                <c:pt idx="20">
                  <c:v>0.1994706</c:v>
                </c:pt>
                <c:pt idx="21">
                  <c:v>0.29922795000000002</c:v>
                </c:pt>
                <c:pt idx="22">
                  <c:v>0.44886464999999998</c:v>
                </c:pt>
                <c:pt idx="23">
                  <c:v>0.67332150000000002</c:v>
                </c:pt>
                <c:pt idx="24">
                  <c:v>1.0100025000000001</c:v>
                </c:pt>
                <c:pt idx="25">
                  <c:v>1.5150240000000001</c:v>
                </c:pt>
                <c:pt idx="26">
                  <c:v>2.2725585000000001</c:v>
                </c:pt>
                <c:pt idx="27">
                  <c:v>3.4088625000000001</c:v>
                </c:pt>
                <c:pt idx="28">
                  <c:v>5.1133050000000004</c:v>
                </c:pt>
                <c:pt idx="29">
                  <c:v>7.6699799999999998</c:v>
                </c:pt>
                <c:pt idx="30">
                  <c:v>11.505015</c:v>
                </c:pt>
              </c:numCache>
            </c:numRef>
          </c:xVal>
          <c:yVal>
            <c:numRef>
              <c:f>Sheet2!$G$4:$G$34</c:f>
              <c:numCache>
                <c:formatCode>General</c:formatCode>
                <c:ptCount val="31"/>
                <c:pt idx="0">
                  <c:v>0</c:v>
                </c:pt>
                <c:pt idx="1">
                  <c:v>5.0000000000000002E-5</c:v>
                </c:pt>
                <c:pt idx="2">
                  <c:v>1E-4</c:v>
                </c:pt>
                <c:pt idx="3">
                  <c:v>1.7499999999999997E-4</c:v>
                </c:pt>
                <c:pt idx="4">
                  <c:v>2.875E-4</c:v>
                </c:pt>
                <c:pt idx="5">
                  <c:v>4.5624899999999999E-4</c:v>
                </c:pt>
                <c:pt idx="6">
                  <c:v>7.093729999999999E-4</c:v>
                </c:pt>
                <c:pt idx="7">
                  <c:v>1.08906E-3</c:v>
                </c:pt>
                <c:pt idx="8">
                  <c:v>1.6585800000000002E-3</c:v>
                </c:pt>
                <c:pt idx="9">
                  <c:v>2.5128599999999996E-3</c:v>
                </c:pt>
                <c:pt idx="10">
                  <c:v>3.7942699999999998E-3</c:v>
                </c:pt>
                <c:pt idx="11">
                  <c:v>5.7163600000000002E-3</c:v>
                </c:pt>
                <c:pt idx="12">
                  <c:v>8.5994299999999999E-3</c:v>
                </c:pt>
                <c:pt idx="13">
                  <c:v>1.29239E-2</c:v>
                </c:pt>
                <c:pt idx="14">
                  <c:v>1.9410300000000002E-2</c:v>
                </c:pt>
                <c:pt idx="15">
                  <c:v>2.9139200000000001E-2</c:v>
                </c:pt>
                <c:pt idx="16">
                  <c:v>4.3730899999999996E-2</c:v>
                </c:pt>
                <c:pt idx="17">
                  <c:v>6.5614800000000001E-2</c:v>
                </c:pt>
                <c:pt idx="18">
                  <c:v>9.84323E-2</c:v>
                </c:pt>
                <c:pt idx="19">
                  <c:v>0.14763899999999999</c:v>
                </c:pt>
                <c:pt idx="20">
                  <c:v>0.22140400000000002</c:v>
                </c:pt>
                <c:pt idx="21">
                  <c:v>0.33194400000000002</c:v>
                </c:pt>
                <c:pt idx="22">
                  <c:v>0.49748300000000001</c:v>
                </c:pt>
                <c:pt idx="23">
                  <c:v>0.74509400000000003</c:v>
                </c:pt>
                <c:pt idx="24">
                  <c:v>1.1145499999999999</c:v>
                </c:pt>
                <c:pt idx="25">
                  <c:v>1.66248</c:v>
                </c:pt>
                <c:pt idx="26">
                  <c:v>2.4603000000000002</c:v>
                </c:pt>
                <c:pt idx="27" formatCode="0.00E+00">
                  <c:v>3.7099545000000003</c:v>
                </c:pt>
                <c:pt idx="28" formatCode="0.00E+00">
                  <c:v>4.5252528000000005</c:v>
                </c:pt>
                <c:pt idx="29" formatCode="0.00E+00">
                  <c:v>5.3573887999999998</c:v>
                </c:pt>
                <c:pt idx="30" formatCode="0.00E+00">
                  <c:v>6.5771249999999997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6845664"/>
        <c:axId val="-426850560"/>
      </c:scatterChart>
      <c:valAx>
        <c:axId val="-42684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solidFill>
                      <a:schemeClr val="tx1"/>
                    </a:solidFill>
                  </a:rPr>
                  <a:t>U*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850560"/>
        <c:crosses val="autoZero"/>
        <c:crossBetween val="midCat"/>
      </c:valAx>
      <c:valAx>
        <c:axId val="-4268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>
                    <a:solidFill>
                      <a:schemeClr val="tx1"/>
                    </a:solidFill>
                  </a:rPr>
                  <a:t>P*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684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ABAQUS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Sheet3!$F$5:$F$33</c:f>
              <c:numCache>
                <c:formatCode>General</c:formatCode>
                <c:ptCount val="29"/>
                <c:pt idx="0">
                  <c:v>0</c:v>
                </c:pt>
                <c:pt idx="1">
                  <c:v>3.8000000000000002E-5</c:v>
                </c:pt>
                <c:pt idx="2">
                  <c:v>7.6000000000000004E-5</c:v>
                </c:pt>
                <c:pt idx="3">
                  <c:v>1.3299999999999998E-4</c:v>
                </c:pt>
                <c:pt idx="4">
                  <c:v>2.185E-4</c:v>
                </c:pt>
                <c:pt idx="5">
                  <c:v>3.4674999999999994E-4</c:v>
                </c:pt>
                <c:pt idx="6">
                  <c:v>5.39125E-4</c:v>
                </c:pt>
                <c:pt idx="7">
                  <c:v>8.2768939999999997E-4</c:v>
                </c:pt>
                <c:pt idx="8">
                  <c:v>1.2605322E-3</c:v>
                </c:pt>
                <c:pt idx="9">
                  <c:v>1.9097964000000002E-3</c:v>
                </c:pt>
                <c:pt idx="10">
                  <c:v>2.8836945999999998E-3</c:v>
                </c:pt>
                <c:pt idx="11">
                  <c:v>4.34454E-3</c:v>
                </c:pt>
                <c:pt idx="12">
                  <c:v>6.5358099999999995E-3</c:v>
                </c:pt>
                <c:pt idx="13">
                  <c:v>9.8227339999999996E-3</c:v>
                </c:pt>
                <c:pt idx="14">
                  <c:v>1.4753081999999999E-2</c:v>
                </c:pt>
                <c:pt idx="15">
                  <c:v>2.2148642E-2</c:v>
                </c:pt>
                <c:pt idx="16">
                  <c:v>3.3241943999999995E-2</c:v>
                </c:pt>
                <c:pt idx="17">
                  <c:v>4.9881839999999997E-2</c:v>
                </c:pt>
                <c:pt idx="18">
                  <c:v>7.4841759999999993E-2</c:v>
                </c:pt>
                <c:pt idx="19">
                  <c:v>0.11228163999999999</c:v>
                </c:pt>
                <c:pt idx="20">
                  <c:v>0.16844183999999998</c:v>
                </c:pt>
                <c:pt idx="21">
                  <c:v>0.25268138000000001</c:v>
                </c:pt>
                <c:pt idx="22">
                  <c:v>0.37904125999999994</c:v>
                </c:pt>
                <c:pt idx="23">
                  <c:v>0.56858260000000005</c:v>
                </c:pt>
                <c:pt idx="24">
                  <c:v>0.85289099999999995</c:v>
                </c:pt>
                <c:pt idx="25">
                  <c:v>1.2793536000000001</c:v>
                </c:pt>
                <c:pt idx="26">
                  <c:v>1.9190494</c:v>
                </c:pt>
                <c:pt idx="27">
                  <c:v>2.8785949999999998</c:v>
                </c:pt>
                <c:pt idx="28">
                  <c:v>4.3179020000000001</c:v>
                </c:pt>
              </c:numCache>
            </c:numRef>
          </c:xVal>
          <c:yVal>
            <c:numRef>
              <c:f>Sheet3!$G$5:$G$33</c:f>
              <c:numCache>
                <c:formatCode>General</c:formatCode>
                <c:ptCount val="29"/>
                <c:pt idx="0">
                  <c:v>0</c:v>
                </c:pt>
                <c:pt idx="1">
                  <c:v>3.5000000000000004E-5</c:v>
                </c:pt>
                <c:pt idx="2">
                  <c:v>7.0000000000000007E-5</c:v>
                </c:pt>
                <c:pt idx="3">
                  <c:v>1.225E-4</c:v>
                </c:pt>
                <c:pt idx="4">
                  <c:v>2.0125000000000001E-4</c:v>
                </c:pt>
                <c:pt idx="5">
                  <c:v>3.19375E-4</c:v>
                </c:pt>
                <c:pt idx="6">
                  <c:v>4.9656180000000002E-4</c:v>
                </c:pt>
                <c:pt idx="7">
                  <c:v>7.6234200000000005E-4</c:v>
                </c:pt>
                <c:pt idx="8">
                  <c:v>1.161013E-3</c:v>
                </c:pt>
                <c:pt idx="9">
                  <c:v>1.759016E-3</c:v>
                </c:pt>
                <c:pt idx="10">
                  <c:v>2.6560240000000003E-3</c:v>
                </c:pt>
                <c:pt idx="11">
                  <c:v>4.0015219999999995E-3</c:v>
                </c:pt>
                <c:pt idx="12">
                  <c:v>6.0197549999999999E-3</c:v>
                </c:pt>
                <c:pt idx="13">
                  <c:v>9.047079999999999E-3</c:v>
                </c:pt>
                <c:pt idx="14">
                  <c:v>1.358798E-2</c:v>
                </c:pt>
                <c:pt idx="15">
                  <c:v>2.0399190000000001E-2</c:v>
                </c:pt>
                <c:pt idx="16">
                  <c:v>3.0615689999999997E-2</c:v>
                </c:pt>
                <c:pt idx="17">
                  <c:v>4.5939599999999997E-2</c:v>
                </c:pt>
                <c:pt idx="18">
                  <c:v>6.8923539999999991E-2</c:v>
                </c:pt>
                <c:pt idx="19">
                  <c:v>0.1033949</c:v>
                </c:pt>
                <c:pt idx="20">
                  <c:v>0.1550927</c:v>
                </c:pt>
                <c:pt idx="21">
                  <c:v>0.23261350000000003</c:v>
                </c:pt>
                <c:pt idx="22">
                  <c:v>0.34883239999999999</c:v>
                </c:pt>
                <c:pt idx="23">
                  <c:v>0.52299239999999991</c:v>
                </c:pt>
                <c:pt idx="24">
                  <c:v>0.78374099999999991</c:v>
                </c:pt>
                <c:pt idx="25">
                  <c:v>1.169924</c:v>
                </c:pt>
                <c:pt idx="26" formatCode="0.00E+00">
                  <c:v>1.7564192999999999</c:v>
                </c:pt>
                <c:pt idx="27" formatCode="0.00E+00">
                  <c:v>2.6675610000000001</c:v>
                </c:pt>
                <c:pt idx="28" formatCode="0.00E+00">
                  <c:v>3.0748000000000002</c:v>
                </c:pt>
              </c:numCache>
            </c:numRef>
          </c:yVal>
          <c:smooth val="0"/>
        </c:ser>
        <c:ser>
          <c:idx val="1"/>
          <c:order val="1"/>
          <c:tx>
            <c:v>Semi-Energy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Sheet3!$A$3:$A$6</c:f>
              <c:numCache>
                <c:formatCode>General</c:formatCode>
                <c:ptCount val="4"/>
                <c:pt idx="0">
                  <c:v>0</c:v>
                </c:pt>
                <c:pt idx="1">
                  <c:v>2.5299123031919999</c:v>
                </c:pt>
                <c:pt idx="2">
                  <c:v>3.7948684547879998</c:v>
                </c:pt>
                <c:pt idx="3">
                  <c:v>5.0598246063839998</c:v>
                </c:pt>
              </c:numCache>
            </c:numRef>
          </c:xVal>
          <c:yVal>
            <c:numRef>
              <c:f>Sheet3!$B$3:$B$6</c:f>
              <c:numCache>
                <c:formatCode>General</c:formatCode>
                <c:ptCount val="4"/>
                <c:pt idx="0">
                  <c:v>0</c:v>
                </c:pt>
                <c:pt idx="1">
                  <c:v>2.2569678894299998</c:v>
                </c:pt>
                <c:pt idx="2">
                  <c:v>2.5781721566200004</c:v>
                </c:pt>
                <c:pt idx="3">
                  <c:v>2.8993764225650001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06944"/>
        <c:axId val="-171004768"/>
      </c:scatterChart>
      <c:valAx>
        <c:axId val="-17100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4768"/>
        <c:crosses val="autoZero"/>
        <c:crossBetween val="midCat"/>
      </c:valAx>
      <c:valAx>
        <c:axId val="-1710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P*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6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Semi_Energy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Sheet4!$A$4:$A$9</c:f>
              <c:numCache>
                <c:formatCode>General</c:formatCode>
                <c:ptCount val="6"/>
                <c:pt idx="0">
                  <c:v>0</c:v>
                </c:pt>
                <c:pt idx="1">
                  <c:v>1.4493565846200001</c:v>
                </c:pt>
                <c:pt idx="2">
                  <c:v>2.17403487693</c:v>
                </c:pt>
                <c:pt idx="3">
                  <c:v>2.8987131692400001</c:v>
                </c:pt>
                <c:pt idx="4">
                  <c:v>3.6233914615500002</c:v>
                </c:pt>
                <c:pt idx="5">
                  <c:v>4.3480697538599999</c:v>
                </c:pt>
              </c:numCache>
            </c:numRef>
          </c:xVal>
          <c:yVal>
            <c:numRef>
              <c:f>Sheet4!$B$4:$B$9</c:f>
              <c:numCache>
                <c:formatCode>General</c:formatCode>
                <c:ptCount val="6"/>
                <c:pt idx="0">
                  <c:v>0</c:v>
                </c:pt>
                <c:pt idx="1">
                  <c:v>1.163410708255</c:v>
                </c:pt>
                <c:pt idx="2">
                  <c:v>1.5491008925250001</c:v>
                </c:pt>
                <c:pt idx="3">
                  <c:v>1.9347910767950003</c:v>
                </c:pt>
                <c:pt idx="4">
                  <c:v>2.3204812618949999</c:v>
                </c:pt>
                <c:pt idx="5">
                  <c:v>2.7061714457499999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Sheet4!$G$5:$G$33</c:f>
              <c:numCache>
                <c:formatCode>General</c:formatCode>
                <c:ptCount val="29"/>
                <c:pt idx="0">
                  <c:v>0</c:v>
                </c:pt>
                <c:pt idx="1">
                  <c:v>3.0000000000000004E-5</c:v>
                </c:pt>
                <c:pt idx="2">
                  <c:v>6.0000000000000008E-5</c:v>
                </c:pt>
                <c:pt idx="3">
                  <c:v>1.0499999999999999E-4</c:v>
                </c:pt>
                <c:pt idx="4">
                  <c:v>1.7250000000000002E-4</c:v>
                </c:pt>
                <c:pt idx="5">
                  <c:v>2.7375000000000001E-4</c:v>
                </c:pt>
                <c:pt idx="6">
                  <c:v>4.2562500000000001E-4</c:v>
                </c:pt>
                <c:pt idx="7">
                  <c:v>6.5343900000000002E-4</c:v>
                </c:pt>
                <c:pt idx="8">
                  <c:v>9.9515699999999999E-4</c:v>
                </c:pt>
                <c:pt idx="9">
                  <c:v>1.5077340000000002E-3</c:v>
                </c:pt>
                <c:pt idx="10">
                  <c:v>2.2766010000000001E-3</c:v>
                </c:pt>
                <c:pt idx="11">
                  <c:v>3.4299000000000005E-3</c:v>
                </c:pt>
                <c:pt idx="12">
                  <c:v>5.1598500000000005E-3</c:v>
                </c:pt>
                <c:pt idx="13">
                  <c:v>7.7547900000000001E-3</c:v>
                </c:pt>
                <c:pt idx="14">
                  <c:v>1.164717E-2</c:v>
                </c:pt>
                <c:pt idx="15">
                  <c:v>1.7485769999999998E-2</c:v>
                </c:pt>
                <c:pt idx="16">
                  <c:v>2.6243639999999999E-2</c:v>
                </c:pt>
                <c:pt idx="17">
                  <c:v>3.9380399999999996E-2</c:v>
                </c:pt>
                <c:pt idx="18">
                  <c:v>5.9085600000000002E-2</c:v>
                </c:pt>
                <c:pt idx="19">
                  <c:v>8.8643399999999997E-2</c:v>
                </c:pt>
                <c:pt idx="20">
                  <c:v>0.1329804</c:v>
                </c:pt>
                <c:pt idx="21">
                  <c:v>0.1994853</c:v>
                </c:pt>
                <c:pt idx="22">
                  <c:v>0.29924309999999998</c:v>
                </c:pt>
                <c:pt idx="23">
                  <c:v>0.44888100000000003</c:v>
                </c:pt>
                <c:pt idx="24">
                  <c:v>0.67333500000000002</c:v>
                </c:pt>
                <c:pt idx="25">
                  <c:v>1.010016</c:v>
                </c:pt>
                <c:pt idx="26" formatCode="0.00E+00">
                  <c:v>1.8685481000000002</c:v>
                </c:pt>
                <c:pt idx="27">
                  <c:v>2.2725749999999998</c:v>
                </c:pt>
                <c:pt idx="28">
                  <c:v>3.4088700000000003</c:v>
                </c:pt>
              </c:numCache>
            </c:numRef>
          </c:xVal>
          <c:yVal>
            <c:numRef>
              <c:f>Sheet4!$H$5:$H$34</c:f>
              <c:numCache>
                <c:formatCode>General</c:formatCode>
                <c:ptCount val="30"/>
                <c:pt idx="0">
                  <c:v>0</c:v>
                </c:pt>
                <c:pt idx="1">
                  <c:v>2.6000000000000002E-5</c:v>
                </c:pt>
                <c:pt idx="2">
                  <c:v>5.2000000000000004E-5</c:v>
                </c:pt>
                <c:pt idx="3">
                  <c:v>9.0999999999999989E-5</c:v>
                </c:pt>
                <c:pt idx="4">
                  <c:v>1.495E-4</c:v>
                </c:pt>
                <c:pt idx="5">
                  <c:v>2.3724999999999999E-4</c:v>
                </c:pt>
                <c:pt idx="6">
                  <c:v>3.6887448000000003E-4</c:v>
                </c:pt>
                <c:pt idx="7">
                  <c:v>5.6631120000000007E-4</c:v>
                </c:pt>
                <c:pt idx="8">
                  <c:v>8.6246680000000005E-4</c:v>
                </c:pt>
                <c:pt idx="9">
                  <c:v>1.3066976000000001E-3</c:v>
                </c:pt>
                <c:pt idx="10">
                  <c:v>1.9730464000000001E-3</c:v>
                </c:pt>
                <c:pt idx="11">
                  <c:v>2.9725592000000001E-3</c:v>
                </c:pt>
                <c:pt idx="12">
                  <c:v>4.4718179999999998E-3</c:v>
                </c:pt>
                <c:pt idx="13">
                  <c:v>6.7206879999999998E-3</c:v>
                </c:pt>
                <c:pt idx="14">
                  <c:v>1.0093928E-2</c:v>
                </c:pt>
                <c:pt idx="15">
                  <c:v>1.5153684000000002E-2</c:v>
                </c:pt>
                <c:pt idx="16">
                  <c:v>2.2743084E-2</c:v>
                </c:pt>
                <c:pt idx="17">
                  <c:v>3.412656E-2</c:v>
                </c:pt>
                <c:pt idx="18">
                  <c:v>5.1200343999999995E-2</c:v>
                </c:pt>
                <c:pt idx="19">
                  <c:v>7.6807639999999996E-2</c:v>
                </c:pt>
                <c:pt idx="20">
                  <c:v>0.11521172000000002</c:v>
                </c:pt>
                <c:pt idx="21">
                  <c:v>0.17279860000000002</c:v>
                </c:pt>
                <c:pt idx="22">
                  <c:v>0.25913264000000003</c:v>
                </c:pt>
                <c:pt idx="23">
                  <c:v>0.38850863999999996</c:v>
                </c:pt>
                <c:pt idx="24">
                  <c:v>0.58220759999999994</c:v>
                </c:pt>
                <c:pt idx="25">
                  <c:v>0.86908640000000004</c:v>
                </c:pt>
                <c:pt idx="26" formatCode="0.00E+00">
                  <c:v>1.6327277999999998</c:v>
                </c:pt>
                <c:pt idx="27" formatCode="0.00E+00">
                  <c:v>1.846773</c:v>
                </c:pt>
                <c:pt idx="28" formatCode="0.00E+00">
                  <c:v>2.421405</c:v>
                </c:pt>
                <c:pt idx="2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06400"/>
        <c:axId val="-171000416"/>
      </c:scatterChart>
      <c:valAx>
        <c:axId val="-17100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0416"/>
        <c:crosses val="autoZero"/>
        <c:crossBetween val="midCat"/>
      </c:valAx>
      <c:valAx>
        <c:axId val="-17100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6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66672826718107"/>
          <c:y val="0.16748021011354938"/>
          <c:w val="0.1919938931490078"/>
          <c:h val="0.29574887027270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d/l=0.05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Semi_Energy</c:v>
          </c:tx>
          <c:xVal>
            <c:numRef>
              <c:f>Sheet1!$B$4:$B$9</c:f>
              <c:numCache>
                <c:formatCode>General</c:formatCode>
                <c:ptCount val="6"/>
                <c:pt idx="0">
                  <c:v>0</c:v>
                </c:pt>
                <c:pt idx="1">
                  <c:v>3.635111208E-4</c:v>
                </c:pt>
                <c:pt idx="2">
                  <c:v>5.4526668120000003E-4</c:v>
                </c:pt>
                <c:pt idx="3">
                  <c:v>7.2702224160000001E-4</c:v>
                </c:pt>
                <c:pt idx="4">
                  <c:v>9.0877780199999998E-4</c:v>
                </c:pt>
                <c:pt idx="5">
                  <c:v>1.0905333624000001E-3</c:v>
                </c:pt>
              </c:numCache>
            </c:numRef>
          </c:xVal>
          <c:yVal>
            <c:numRef>
              <c:f>Sheet1!$C$4:$C$9</c:f>
              <c:numCache>
                <c:formatCode>General</c:formatCode>
                <c:ptCount val="6"/>
                <c:pt idx="0">
                  <c:v>0</c:v>
                </c:pt>
                <c:pt idx="1">
                  <c:v>0.14388981870000001</c:v>
                </c:pt>
                <c:pt idx="2">
                  <c:v>0.17207748379999999</c:v>
                </c:pt>
                <c:pt idx="3">
                  <c:v>0.2002651489</c:v>
                </c:pt>
                <c:pt idx="4">
                  <c:v>0.22845281410000001</c:v>
                </c:pt>
                <c:pt idx="5">
                  <c:v>0.25664047909999999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xVal>
            <c:numRef>
              <c:f>Sheet1!$D$4:$D$9</c:f>
              <c:numCache>
                <c:formatCode>General</c:formatCode>
                <c:ptCount val="6"/>
                <c:pt idx="0">
                  <c:v>0</c:v>
                </c:pt>
                <c:pt idx="1">
                  <c:v>3.4897067596799999E-4</c:v>
                </c:pt>
                <c:pt idx="2">
                  <c:v>5.2345601395199998E-4</c:v>
                </c:pt>
                <c:pt idx="3">
                  <c:v>6.9794135193599997E-4</c:v>
                </c:pt>
                <c:pt idx="4">
                  <c:v>8.7242668991999997E-4</c:v>
                </c:pt>
                <c:pt idx="5">
                  <c:v>1.1014386960240001E-3</c:v>
                </c:pt>
              </c:numCache>
            </c:numRef>
          </c:xVal>
          <c:yVal>
            <c:numRef>
              <c:f>Sheet1!$E$4:$E$9</c:f>
              <c:numCache>
                <c:formatCode>General</c:formatCode>
                <c:ptCount val="6"/>
                <c:pt idx="0">
                  <c:v>0</c:v>
                </c:pt>
                <c:pt idx="1">
                  <c:v>0.13800000000000001</c:v>
                </c:pt>
                <c:pt idx="2">
                  <c:v>0.16397775215615998</c:v>
                </c:pt>
                <c:pt idx="3">
                  <c:v>0.18995550431231994</c:v>
                </c:pt>
                <c:pt idx="4">
                  <c:v>0.21593325646847991</c:v>
                </c:pt>
                <c:pt idx="5">
                  <c:v>0.2500290561734399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04224"/>
        <c:axId val="-171003680"/>
      </c:scatterChart>
      <c:valAx>
        <c:axId val="-171004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3680"/>
        <c:crosses val="autoZero"/>
        <c:crossBetween val="midCat"/>
      </c:valAx>
      <c:valAx>
        <c:axId val="-1710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042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d/l=0.2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Semi_Energy</c:v>
          </c:tx>
          <c:xVal>
            <c:numRef>
              <c:f>Sheet2!$B$5:$B$10</c:f>
              <c:numCache>
                <c:formatCode>General</c:formatCode>
                <c:ptCount val="6"/>
                <c:pt idx="0">
                  <c:v>0</c:v>
                </c:pt>
                <c:pt idx="1">
                  <c:v>3.828604232E-4</c:v>
                </c:pt>
                <c:pt idx="2">
                  <c:v>5.7429063479999998E-4</c:v>
                </c:pt>
                <c:pt idx="3">
                  <c:v>7.6572084640000001E-4</c:v>
                </c:pt>
                <c:pt idx="4">
                  <c:v>9.5715105800000004E-4</c:v>
                </c:pt>
                <c:pt idx="5">
                  <c:v>1.1485812696E-3</c:v>
                </c:pt>
              </c:numCache>
            </c:numRef>
          </c:xVal>
          <c:yVal>
            <c:numRef>
              <c:f>Sheet2!$C$5:$C$10</c:f>
              <c:numCache>
                <c:formatCode>General</c:formatCode>
                <c:ptCount val="6"/>
                <c:pt idx="0">
                  <c:v>0</c:v>
                </c:pt>
                <c:pt idx="1">
                  <c:v>0.12762014099999999</c:v>
                </c:pt>
                <c:pt idx="2">
                  <c:v>0.1526210029</c:v>
                </c:pt>
                <c:pt idx="3">
                  <c:v>0.17762186490000001</c:v>
                </c:pt>
                <c:pt idx="4">
                  <c:v>0.20262272689999999</c:v>
                </c:pt>
                <c:pt idx="5">
                  <c:v>0.2276235888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xVal>
            <c:numRef>
              <c:f>Sheet2!$D$5:$D$10</c:f>
              <c:numCache>
                <c:formatCode>General</c:formatCode>
                <c:ptCount val="6"/>
                <c:pt idx="0">
                  <c:v>0</c:v>
                </c:pt>
                <c:pt idx="1">
                  <c:v>3.6754600627200002E-4</c:v>
                </c:pt>
                <c:pt idx="2">
                  <c:v>5.5131900940799997E-4</c:v>
                </c:pt>
                <c:pt idx="3">
                  <c:v>7.3509201254400003E-4</c:v>
                </c:pt>
                <c:pt idx="4">
                  <c:v>9.1886501567999999E-4</c:v>
                </c:pt>
                <c:pt idx="5">
                  <c:v>1.160067082296E-3</c:v>
                </c:pt>
              </c:numCache>
            </c:numRef>
          </c:xVal>
          <c:yVal>
            <c:numRef>
              <c:f>Sheet2!$E$5:$E$10</c:f>
              <c:numCache>
                <c:formatCode>General</c:formatCode>
                <c:ptCount val="6"/>
                <c:pt idx="0">
                  <c:v>0</c:v>
                </c:pt>
                <c:pt idx="1">
                  <c:v>0.104</c:v>
                </c:pt>
                <c:pt idx="2">
                  <c:v>0.12680078605279999</c:v>
                </c:pt>
                <c:pt idx="3">
                  <c:v>0.14936156383136001</c:v>
                </c:pt>
                <c:pt idx="4">
                  <c:v>0.17192234160992001</c:v>
                </c:pt>
                <c:pt idx="5">
                  <c:v>0.20153336244428002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107184"/>
        <c:axId val="-172113712"/>
      </c:scatterChart>
      <c:valAx>
        <c:axId val="-172107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13712"/>
        <c:crosses val="autoZero"/>
        <c:crossBetween val="midCat"/>
      </c:valAx>
      <c:valAx>
        <c:axId val="-17211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071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d/l=0.3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Semi_Energy</c:v>
          </c:tx>
          <c:xVal>
            <c:numRef>
              <c:f>Sheet3!$A$4:$A$9</c:f>
              <c:numCache>
                <c:formatCode>General</c:formatCode>
                <c:ptCount val="6"/>
                <c:pt idx="0">
                  <c:v>0</c:v>
                </c:pt>
                <c:pt idx="1">
                  <c:v>4.0280979530000002E-4</c:v>
                </c:pt>
                <c:pt idx="2">
                  <c:v>6.0421469295000006E-4</c:v>
                </c:pt>
                <c:pt idx="3">
                  <c:v>8.0561959060000004E-4</c:v>
                </c:pt>
                <c:pt idx="4">
                  <c:v>1.0070244882500001E-3</c:v>
                </c:pt>
                <c:pt idx="5">
                  <c:v>1.2084293859000001E-3</c:v>
                </c:pt>
              </c:numCache>
            </c:numRef>
          </c:xVal>
          <c:yVal>
            <c:numRef>
              <c:f>Sheet3!$B$4:$B$9</c:f>
              <c:numCache>
                <c:formatCode>General</c:formatCode>
                <c:ptCount val="6"/>
                <c:pt idx="0">
                  <c:v>0</c:v>
                </c:pt>
                <c:pt idx="1">
                  <c:v>0.104562709367</c:v>
                </c:pt>
                <c:pt idx="2">
                  <c:v>0.12615330364999999</c:v>
                </c:pt>
                <c:pt idx="3">
                  <c:v>0.147743898022</c:v>
                </c:pt>
                <c:pt idx="4">
                  <c:v>0.169334492305</c:v>
                </c:pt>
                <c:pt idx="5">
                  <c:v>0.190925086588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xVal>
            <c:numRef>
              <c:f>Sheet3!$C$4:$C$9</c:f>
              <c:numCache>
                <c:formatCode>General</c:formatCode>
                <c:ptCount val="6"/>
                <c:pt idx="0">
                  <c:v>0</c:v>
                </c:pt>
                <c:pt idx="1">
                  <c:v>3.8669740348799998E-4</c:v>
                </c:pt>
                <c:pt idx="2">
                  <c:v>5.8004610523200006E-4</c:v>
                </c:pt>
                <c:pt idx="3">
                  <c:v>7.7339480697599997E-4</c:v>
                </c:pt>
                <c:pt idx="4">
                  <c:v>9.667435087200001E-4</c:v>
                </c:pt>
                <c:pt idx="5">
                  <c:v>1.2205136797590001E-3</c:v>
                </c:pt>
              </c:numCache>
            </c:numRef>
          </c:xVal>
          <c:yVal>
            <c:numRef>
              <c:f>Sheet3!$D$4:$D$9</c:f>
              <c:numCache>
                <c:formatCode>General</c:formatCode>
                <c:ptCount val="6"/>
                <c:pt idx="0">
                  <c:v>0</c:v>
                </c:pt>
                <c:pt idx="1">
                  <c:v>8.5999999999999993E-2</c:v>
                </c:pt>
                <c:pt idx="2">
                  <c:v>0.1046309847296</c:v>
                </c:pt>
                <c:pt idx="3">
                  <c:v>0.12326196945919998</c:v>
                </c:pt>
                <c:pt idx="4">
                  <c:v>0.14189295418879999</c:v>
                </c:pt>
                <c:pt idx="5">
                  <c:v>0.16634612164639997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102288"/>
        <c:axId val="-172109904"/>
      </c:scatterChart>
      <c:valAx>
        <c:axId val="-172102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09904"/>
        <c:crosses val="autoZero"/>
        <c:crossBetween val="midCat"/>
      </c:valAx>
      <c:valAx>
        <c:axId val="-17210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022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d/l=0.4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Semi_Energy</c:v>
          </c:tx>
          <c:xVal>
            <c:numRef>
              <c:f>Sheet4!$A$4:$A$9</c:f>
              <c:numCache>
                <c:formatCode>General</c:formatCode>
                <c:ptCount val="6"/>
                <c:pt idx="0">
                  <c:v>0</c:v>
                </c:pt>
                <c:pt idx="1">
                  <c:v>4.0280979510000001E-4</c:v>
                </c:pt>
                <c:pt idx="2">
                  <c:v>6.0421469265000002E-4</c:v>
                </c:pt>
                <c:pt idx="3">
                  <c:v>8.0561959020000002E-4</c:v>
                </c:pt>
                <c:pt idx="4">
                  <c:v>1.0070244877500001E-3</c:v>
                </c:pt>
                <c:pt idx="5">
                  <c:v>1.2084293853E-3</c:v>
                </c:pt>
              </c:numCache>
            </c:numRef>
          </c:xVal>
          <c:yVal>
            <c:numRef>
              <c:f>Sheet4!$B$4:$B$9</c:f>
              <c:numCache>
                <c:formatCode>General</c:formatCode>
                <c:ptCount val="6"/>
                <c:pt idx="0">
                  <c:v>0</c:v>
                </c:pt>
                <c:pt idx="1">
                  <c:v>8.2240333139999997E-2</c:v>
                </c:pt>
                <c:pt idx="2">
                  <c:v>9.9221699359999999E-2</c:v>
                </c:pt>
                <c:pt idx="3">
                  <c:v>0.11620306558</c:v>
                </c:pt>
                <c:pt idx="4">
                  <c:v>0.13318443173</c:v>
                </c:pt>
                <c:pt idx="5">
                  <c:v>0.15016579787999998</c:v>
                </c:pt>
              </c:numCache>
            </c:numRef>
          </c:yVal>
          <c:smooth val="0"/>
        </c:ser>
        <c:ser>
          <c:idx val="1"/>
          <c:order val="1"/>
          <c:tx>
            <c:v>ABAQUS</c:v>
          </c:tx>
          <c:xVal>
            <c:numRef>
              <c:f>Sheet4!$C$4:$C$9</c:f>
              <c:numCache>
                <c:formatCode>General</c:formatCode>
                <c:ptCount val="6"/>
                <c:pt idx="0">
                  <c:v>0</c:v>
                </c:pt>
                <c:pt idx="1">
                  <c:v>3.8669740329599998E-4</c:v>
                </c:pt>
                <c:pt idx="2">
                  <c:v>5.8004610494399996E-4</c:v>
                </c:pt>
                <c:pt idx="3">
                  <c:v>7.7339480659199995E-4</c:v>
                </c:pt>
                <c:pt idx="4">
                  <c:v>9.6674350824000005E-4</c:v>
                </c:pt>
                <c:pt idx="5">
                  <c:v>1.220513679153E-3</c:v>
                </c:pt>
              </c:numCache>
            </c:numRef>
          </c:xVal>
          <c:yVal>
            <c:numRef>
              <c:f>Sheet4!$D$4:$D$9</c:f>
              <c:numCache>
                <c:formatCode>General</c:formatCode>
                <c:ptCount val="6"/>
                <c:pt idx="0">
                  <c:v>0</c:v>
                </c:pt>
                <c:pt idx="1">
                  <c:v>7.0000000000000007E-2</c:v>
                </c:pt>
                <c:pt idx="2">
                  <c:v>8.3973238489600005E-2</c:v>
                </c:pt>
                <c:pt idx="3">
                  <c:v>9.7946476979200003E-2</c:v>
                </c:pt>
                <c:pt idx="4">
                  <c:v>0.11308415200960001</c:v>
                </c:pt>
                <c:pt idx="5">
                  <c:v>0.1314240275272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103920"/>
        <c:axId val="-172110448"/>
      </c:scatterChart>
      <c:valAx>
        <c:axId val="-17210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10448"/>
        <c:crosses val="autoZero"/>
        <c:crossBetween val="midCat"/>
      </c:valAx>
      <c:valAx>
        <c:axId val="-17211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1039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8CC-290B-452B-A8AB-EB0F60FDE02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31"/>
            <a:ext cx="8860632" cy="4525963"/>
          </a:xfrm>
        </p:spPr>
        <p:txBody>
          <a:bodyPr>
            <a:normAutofit/>
          </a:bodyPr>
          <a:lstStyle>
            <a:lvl1pPr algn="r" rtl="1">
              <a:defRPr sz="28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algn="r" rtl="1">
              <a:defRPr sz="24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algn="r" rtl="1">
              <a:defRPr sz="24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algn="r" rtl="1"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60632" cy="1143000"/>
          </a:xfrm>
        </p:spPr>
        <p:txBody>
          <a:bodyPr rtlCol="0"/>
          <a:lstStyle>
            <a:lvl1pPr algn="r" rtl="1">
              <a:defRPr baseline="0">
                <a:cs typeface="B Nazanin" panose="00000400000000000000" pitchFamily="2" charset="-78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image" Target="../media/image78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6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9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1.png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8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حل کمانش و پس از کمانش صفحه سوراخدار به روش شبه انرژی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مهدی بستان شیرین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آذر95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491"/>
            <a:ext cx="275563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8"/>
            <a:ext cx="8065294" cy="3641543"/>
          </a:xfrm>
        </p:spPr>
        <p:txBody>
          <a:bodyPr>
            <a:normAutofit/>
          </a:bodyPr>
          <a:lstStyle/>
          <a:p>
            <a:r>
              <a:rPr lang="fa-IR" dirty="0" smtClean="0"/>
              <a:t>کارهای انجام شده توسط ازهری </a:t>
            </a:r>
          </a:p>
          <a:p>
            <a:pPr lvl="1"/>
            <a:r>
              <a:rPr lang="fa-IR" dirty="0" smtClean="0"/>
              <a:t>استفاده از اصل کار مجازی برای کمانش ورق های سوراخ دار با تغییرات ناگهانی در ضخامت ورق</a:t>
            </a:r>
          </a:p>
          <a:p>
            <a:pPr lvl="1"/>
            <a:r>
              <a:rPr lang="fa-IR" dirty="0" smtClean="0"/>
              <a:t>تحلیل فراکمانش مقاطع تشکیل شده از ورق های فلزی با ضخامت متغیر با روش نوارمحدود</a:t>
            </a:r>
          </a:p>
          <a:p>
            <a:pPr lvl="1"/>
            <a:r>
              <a:rPr lang="fa-IR" dirty="0" smtClean="0"/>
              <a:t>کمانش صفحه مستطیلی تحت بارهای میانی داخل صفحه </a:t>
            </a:r>
          </a:p>
          <a:p>
            <a:pPr lvl="1"/>
            <a:r>
              <a:rPr lang="fa-IR" dirty="0" smtClean="0"/>
              <a:t>بررسی اثر ناهمگن بودن مواد (مانند مواد </a:t>
            </a:r>
            <a:r>
              <a:rPr lang="en-US" dirty="0" smtClean="0"/>
              <a:t>FGM</a:t>
            </a:r>
            <a:r>
              <a:rPr lang="fa-IR" dirty="0" smtClean="0"/>
              <a:t>) برروی رفتار کمانش با استفاده از </a:t>
            </a:r>
            <a:r>
              <a:rPr lang="en-US" dirty="0" smtClean="0"/>
              <a:t>FSM</a:t>
            </a:r>
            <a:endParaRPr lang="fa-IR" dirty="0" smtClean="0"/>
          </a:p>
          <a:p>
            <a:pPr lvl="1"/>
            <a:r>
              <a:rPr lang="fa-IR" dirty="0" smtClean="0"/>
              <a:t>بررسی مواد کامپوزیت </a:t>
            </a:r>
            <a:r>
              <a:rPr lang="en-US" dirty="0" smtClean="0"/>
              <a:t>FRP</a:t>
            </a:r>
            <a:r>
              <a:rPr lang="fa-IR" dirty="0" smtClean="0"/>
              <a:t> با روش نوارمحدود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10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3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راسموسن و همکارانش</a:t>
            </a:r>
          </a:p>
          <a:p>
            <a:r>
              <a:rPr lang="fa-IR" dirty="0" smtClean="0"/>
              <a:t>روش نوار محدود ایزوپارامتریک اسپیلاین </a:t>
            </a:r>
          </a:p>
          <a:p>
            <a:r>
              <a:rPr lang="fa-IR" dirty="0" smtClean="0"/>
              <a:t>سازه های جدار نازک سوراخ دار</a:t>
            </a:r>
          </a:p>
          <a:p>
            <a:r>
              <a:rPr lang="fa-IR" dirty="0" smtClean="0"/>
              <a:t>اثرات غیرخطی بودن هندسه سازه و ماده را لحاظ کرده اند</a:t>
            </a:r>
          </a:p>
          <a:p>
            <a:r>
              <a:rPr lang="fa-IR" dirty="0" smtClean="0"/>
              <a:t>در تحلیل فراکمانش، فقط روش حل الگوریتم توضیح داده شده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85834"/>
            <a:ext cx="69999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4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7492" y="2146938"/>
            <a:ext cx="8065294" cy="3412943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اویسی و همکارانش 2014</a:t>
            </a:r>
          </a:p>
          <a:p>
            <a:r>
              <a:rPr lang="fa-IR" dirty="0" smtClean="0"/>
              <a:t>کمانش ورق های ضخیم و رفتار فراکمانشی </a:t>
            </a:r>
          </a:p>
          <a:p>
            <a:r>
              <a:rPr lang="fa-IR" dirty="0" smtClean="0"/>
              <a:t>ورق بدون سوراخ</a:t>
            </a:r>
          </a:p>
          <a:p>
            <a:r>
              <a:rPr lang="fa-IR" dirty="0" smtClean="0"/>
              <a:t>روش نوارمحدود نیمه انرژی</a:t>
            </a:r>
          </a:p>
          <a:p>
            <a:r>
              <a:rPr lang="fa-IR" dirty="0" smtClean="0"/>
              <a:t>تئوری تغییرشکل برشی مرتبه اول+ معادلات سازگاری</a:t>
            </a:r>
            <a:r>
              <a:rPr lang="en-US" dirty="0" smtClean="0"/>
              <a:t>Von-Karman </a:t>
            </a:r>
            <a:r>
              <a:rPr lang="fa-IR" dirty="0" smtClean="0"/>
              <a:t> </a:t>
            </a:r>
          </a:p>
          <a:p>
            <a:r>
              <a:rPr lang="fa-IR" dirty="0" smtClean="0"/>
              <a:t>فرض: فرم تغییرشکل یافته بعد ازکمانش برابر ترکیبی از مدهای کمانش به دست آمده می باشد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" y="4816307"/>
            <a:ext cx="3888750" cy="20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242" y="5151100"/>
            <a:ext cx="2265529" cy="16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مرور کارهای گذشته - کمانش ورق های </a:t>
            </a:r>
            <a:r>
              <a:rPr lang="fa-IR" dirty="0" smtClean="0"/>
              <a:t>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هرمن 1982</a:t>
            </a:r>
          </a:p>
          <a:p>
            <a:pPr lvl="1"/>
            <a:r>
              <a:rPr lang="fa-IR" dirty="0" smtClean="0"/>
              <a:t>برسی </a:t>
            </a:r>
            <a:r>
              <a:rPr lang="ar-SA" dirty="0" smtClean="0"/>
              <a:t>رفتار </a:t>
            </a:r>
            <a:r>
              <a:rPr lang="ar-SA" dirty="0"/>
              <a:t>كمانش و پس از کمانش صفحات </a:t>
            </a:r>
            <a:r>
              <a:rPr lang="ar-SA" dirty="0" smtClean="0"/>
              <a:t>مستطیلی</a:t>
            </a:r>
            <a:endParaRPr lang="fa-IR" dirty="0" smtClean="0"/>
          </a:p>
          <a:p>
            <a:pPr lvl="1"/>
            <a:r>
              <a:rPr lang="ar-SA" dirty="0" smtClean="0"/>
              <a:t>جنس </a:t>
            </a:r>
            <a:r>
              <a:rPr lang="ar-SA" dirty="0"/>
              <a:t>گرافیت-اپوکسی با گشودگی دایروی </a:t>
            </a:r>
            <a:r>
              <a:rPr lang="ar-SA" dirty="0" smtClean="0"/>
              <a:t>مرکزی</a:t>
            </a:r>
            <a:endParaRPr lang="fa-IR" dirty="0" smtClean="0"/>
          </a:p>
          <a:p>
            <a:pPr lvl="1"/>
            <a:r>
              <a:rPr lang="ar-SA" dirty="0" smtClean="0"/>
              <a:t>با نسبت‌های</a:t>
            </a:r>
            <a:r>
              <a:rPr lang="en-US" dirty="0" smtClean="0"/>
              <a:t>d/b=0 , 0.45</a:t>
            </a:r>
          </a:p>
          <a:p>
            <a:pPr lvl="1"/>
            <a:r>
              <a:rPr lang="ar-SA" dirty="0"/>
              <a:t>آناليز شش نمونه صفحه باروش المان محدود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13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8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مرور کارهای گذشته - کمانش ورق های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نمث و </a:t>
            </a:r>
            <a:r>
              <a:rPr lang="ar-SA" dirty="0" smtClean="0"/>
              <a:t>همكاران</a:t>
            </a:r>
            <a:r>
              <a:rPr lang="fa-IR" dirty="0" smtClean="0"/>
              <a:t>، 1983</a:t>
            </a:r>
          </a:p>
          <a:p>
            <a:pPr lvl="1"/>
            <a:r>
              <a:rPr lang="ar-SA" dirty="0"/>
              <a:t>آناليز تقريبي از كمانش يك صفحه مستطيلي تحت بارگذاری </a:t>
            </a:r>
            <a:r>
              <a:rPr lang="ar-SA" dirty="0" smtClean="0"/>
              <a:t>فشاری</a:t>
            </a:r>
            <a:endParaRPr lang="fa-IR" dirty="0" smtClean="0"/>
          </a:p>
          <a:p>
            <a:pPr lvl="2"/>
            <a:r>
              <a:rPr lang="ar-SA" dirty="0" smtClean="0"/>
              <a:t>ارتوتروپ</a:t>
            </a:r>
            <a:r>
              <a:rPr lang="ar-SA" dirty="0"/>
              <a:t>، شبه ایزوتروپ و شبه ارتوتروپ </a:t>
            </a:r>
            <a:endParaRPr lang="fa-IR" dirty="0" smtClean="0"/>
          </a:p>
          <a:p>
            <a:pPr lvl="2"/>
            <a:r>
              <a:rPr lang="fa-IR" dirty="0" smtClean="0"/>
              <a:t>دا</a:t>
            </a:r>
            <a:r>
              <a:rPr lang="ar-SA" dirty="0" smtClean="0"/>
              <a:t>راي </a:t>
            </a:r>
            <a:r>
              <a:rPr lang="ar-SA" dirty="0"/>
              <a:t>يك گشودگي مركزي‌ </a:t>
            </a:r>
            <a:endParaRPr lang="fa-IR" dirty="0"/>
          </a:p>
          <a:p>
            <a:pPr lvl="2"/>
            <a:r>
              <a:rPr lang="ar-SA" dirty="0"/>
              <a:t>روش تغييراتي کانتروویچ 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مرور کارهای گذشته - کمانش ورق های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مارشال و همکاران، 1984</a:t>
            </a:r>
          </a:p>
          <a:p>
            <a:pPr lvl="1"/>
            <a:r>
              <a:rPr lang="ar-SA" dirty="0"/>
              <a:t>رفتار كمانش صفحه مستطيلي ارتوتروپ </a:t>
            </a:r>
            <a:r>
              <a:rPr lang="fa-IR" dirty="0" smtClean="0"/>
              <a:t>با سوراخ</a:t>
            </a:r>
            <a:r>
              <a:rPr lang="ar-SA" dirty="0" smtClean="0"/>
              <a:t> </a:t>
            </a:r>
            <a:r>
              <a:rPr lang="ar-SA" dirty="0"/>
              <a:t>دایروی </a:t>
            </a:r>
            <a:r>
              <a:rPr lang="ar-SA" dirty="0" smtClean="0"/>
              <a:t>مرکزی</a:t>
            </a:r>
            <a:endParaRPr lang="fa-IR" dirty="0" smtClean="0"/>
          </a:p>
          <a:p>
            <a:pPr lvl="1"/>
            <a:r>
              <a:rPr lang="fa-IR" dirty="0" smtClean="0"/>
              <a:t>روش عددی ریلی-ریتز</a:t>
            </a:r>
          </a:p>
          <a:p>
            <a:pPr lvl="1"/>
            <a:r>
              <a:rPr lang="fa-IR" dirty="0" smtClean="0"/>
              <a:t>روش تجربی</a:t>
            </a:r>
          </a:p>
          <a:p>
            <a:pPr lvl="1"/>
            <a:r>
              <a:rPr lang="fa-IR" dirty="0" smtClean="0"/>
              <a:t>دقت بالا برای </a:t>
            </a:r>
            <a:r>
              <a:rPr lang="en-US" dirty="0" smtClean="0"/>
              <a:t>d/b&lt;0.05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مرور کارهای گذشته - کمانش ورق های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5"/>
            <a:ext cx="8065294" cy="3442530"/>
          </a:xfrm>
        </p:spPr>
        <p:txBody>
          <a:bodyPr>
            <a:normAutofit/>
          </a:bodyPr>
          <a:lstStyle/>
          <a:p>
            <a:r>
              <a:rPr lang="fa-IR" dirty="0" smtClean="0"/>
              <a:t>لارسون و همکاران، 1987</a:t>
            </a:r>
          </a:p>
          <a:p>
            <a:pPr lvl="1"/>
            <a:r>
              <a:rPr lang="fa-IR" dirty="0" smtClean="0"/>
              <a:t>بررسی رفتار </a:t>
            </a:r>
            <a:r>
              <a:rPr lang="fa-IR" dirty="0"/>
              <a:t>کمانش و پس از کمانش صفحات </a:t>
            </a:r>
            <a:r>
              <a:rPr lang="fa-IR" dirty="0" smtClean="0"/>
              <a:t>ارتوتروپ</a:t>
            </a:r>
          </a:p>
          <a:p>
            <a:pPr lvl="1"/>
            <a:r>
              <a:rPr lang="fa-IR" dirty="0" smtClean="0"/>
              <a:t>گشودگی </a:t>
            </a:r>
            <a:r>
              <a:rPr lang="fa-IR" dirty="0"/>
              <a:t>دایروی </a:t>
            </a:r>
            <a:endParaRPr lang="fa-IR" dirty="0" smtClean="0"/>
          </a:p>
          <a:p>
            <a:pPr lvl="1"/>
            <a:r>
              <a:rPr lang="fa-IR" dirty="0" smtClean="0"/>
              <a:t>تحت </a:t>
            </a:r>
            <a:r>
              <a:rPr lang="fa-IR" dirty="0"/>
              <a:t>بارگذاری تک محوره و دو </a:t>
            </a:r>
            <a:r>
              <a:rPr lang="fa-IR" dirty="0" smtClean="0"/>
              <a:t>محوری</a:t>
            </a:r>
          </a:p>
          <a:p>
            <a:pPr lvl="1"/>
            <a:r>
              <a:rPr lang="fa-IR" dirty="0" smtClean="0"/>
              <a:t>شرایط </a:t>
            </a:r>
            <a:r>
              <a:rPr lang="fa-IR" dirty="0"/>
              <a:t>مرزی گیردار و </a:t>
            </a:r>
            <a:r>
              <a:rPr lang="fa-IR" dirty="0" smtClean="0"/>
              <a:t>ساده</a:t>
            </a:r>
          </a:p>
          <a:p>
            <a:pPr lvl="1"/>
            <a:r>
              <a:rPr lang="fa-IR" dirty="0" smtClean="0"/>
              <a:t>روش تحلیل = المان محدود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01100"/>
            <a:ext cx="2895834" cy="28894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7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مرور کارهای گذشته - کمانش ورق های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اویسی و همکاران، 2005</a:t>
            </a:r>
          </a:p>
          <a:p>
            <a:pPr lvl="1"/>
            <a:r>
              <a:rPr lang="fa-IR" dirty="0" smtClean="0"/>
              <a:t>توسعه روش نوار محدود</a:t>
            </a:r>
          </a:p>
          <a:p>
            <a:pPr lvl="1"/>
            <a:r>
              <a:rPr lang="fa-IR" dirty="0" smtClean="0"/>
              <a:t>استفاده از روش </a:t>
            </a:r>
            <a:r>
              <a:rPr lang="fa-IR" dirty="0"/>
              <a:t>نیمه انرژی </a:t>
            </a:r>
            <a:r>
              <a:rPr lang="fa-IR" dirty="0" smtClean="0"/>
              <a:t>در </a:t>
            </a:r>
            <a:r>
              <a:rPr lang="fa-IR" dirty="0"/>
              <a:t>روش </a:t>
            </a:r>
            <a:r>
              <a:rPr lang="fa-IR" dirty="0" smtClean="0"/>
              <a:t>نوارمحدود</a:t>
            </a:r>
          </a:p>
          <a:p>
            <a:pPr lvl="1"/>
            <a:r>
              <a:rPr lang="fa-IR" dirty="0" smtClean="0"/>
              <a:t>استفاده از توابع اسپیلاین در تخمین میدان جابجایی</a:t>
            </a:r>
          </a:p>
          <a:p>
            <a:pPr lvl="1"/>
            <a:r>
              <a:rPr lang="fa-IR" dirty="0" smtClean="0"/>
              <a:t>روش سریع با همگرایی قطعی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3352800"/>
            <a:ext cx="3567113" cy="34531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5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61208"/>
            <a:ext cx="8065294" cy="3043714"/>
          </a:xfrm>
        </p:spPr>
        <p:txBody>
          <a:bodyPr/>
          <a:lstStyle/>
          <a:p>
            <a:r>
              <a:rPr lang="fa-IR" dirty="0"/>
              <a:t>روش </a:t>
            </a:r>
            <a:r>
              <a:rPr lang="fa-IR" dirty="0" smtClean="0"/>
              <a:t>نیمه </a:t>
            </a:r>
            <a:r>
              <a:rPr lang="fa-IR" dirty="0"/>
              <a:t>انرژی برای بررسی مسایل فراکمانش مفید می باشد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45063" y="2781426"/>
            <a:ext cx="7737479" cy="3063042"/>
            <a:chOff x="574276" y="2265525"/>
            <a:chExt cx="10316638" cy="4084056"/>
          </a:xfrm>
        </p:grpSpPr>
        <p:sp>
          <p:nvSpPr>
            <p:cNvPr id="24" name="Rectangle 23"/>
            <p:cNvSpPr/>
            <p:nvPr/>
          </p:nvSpPr>
          <p:spPr>
            <a:xfrm>
              <a:off x="1296537" y="2265527"/>
              <a:ext cx="3002508" cy="859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تابع تنش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44614" y="2265525"/>
              <a:ext cx="3646300" cy="859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میدان جابجایی خارج از صفحه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9046" y="3862315"/>
              <a:ext cx="2945568" cy="853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سازگاری وون کارمن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27" name="Elbow Connector 26"/>
            <p:cNvCxnSpPr>
              <a:stCxn id="24" idx="2"/>
              <a:endCxn id="26" idx="0"/>
            </p:cNvCxnSpPr>
            <p:nvPr/>
          </p:nvCxnSpPr>
          <p:spPr>
            <a:xfrm rot="16200000" flipH="1">
              <a:off x="3916321" y="2006805"/>
              <a:ext cx="736979" cy="297403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5771830" y="3125334"/>
              <a:ext cx="3290377" cy="36848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74380" y="3862314"/>
              <a:ext cx="2945568" cy="853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میدان تنش، انرژی پتانسیل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4276" y="5496560"/>
              <a:ext cx="2945568" cy="853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کمینه کردن انرژی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99046" y="5496560"/>
              <a:ext cx="2945568" cy="853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محاسبه دامنه میدان جابجایی و مدهای کمانش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32" name="Straight Arrow Connector 31"/>
            <p:cNvCxnSpPr>
              <a:stCxn id="26" idx="1"/>
              <a:endCxn id="29" idx="3"/>
            </p:cNvCxnSpPr>
            <p:nvPr/>
          </p:nvCxnSpPr>
          <p:spPr>
            <a:xfrm flipH="1" flipV="1">
              <a:off x="3519948" y="4288825"/>
              <a:ext cx="77909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9" idx="2"/>
              <a:endCxn id="30" idx="0"/>
            </p:cNvCxnSpPr>
            <p:nvPr/>
          </p:nvCxnSpPr>
          <p:spPr>
            <a:xfrm flipH="1">
              <a:off x="2047060" y="4715335"/>
              <a:ext cx="104" cy="7812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1" idx="1"/>
            </p:cNvCxnSpPr>
            <p:nvPr/>
          </p:nvCxnSpPr>
          <p:spPr>
            <a:xfrm>
              <a:off x="3519844" y="5923070"/>
              <a:ext cx="77920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2" y="2146937"/>
            <a:ext cx="8204297" cy="3490443"/>
          </a:xfrm>
        </p:spPr>
        <p:txBody>
          <a:bodyPr>
            <a:normAutofit/>
          </a:bodyPr>
          <a:lstStyle/>
          <a:p>
            <a:r>
              <a:rPr lang="fa-IR" dirty="0" smtClean="0"/>
              <a:t>ابعاد ورق </a:t>
            </a:r>
            <a:r>
              <a:rPr lang="en-US" dirty="0" smtClean="0"/>
              <a:t>a*b</a:t>
            </a:r>
          </a:p>
          <a:p>
            <a:r>
              <a:rPr lang="fa-IR" dirty="0" smtClean="0"/>
              <a:t>شرایط تکیه گاهی : همه لبه ها تکیه گاه ساده</a:t>
            </a:r>
          </a:p>
          <a:p>
            <a:r>
              <a:rPr lang="fa-IR" dirty="0" smtClean="0"/>
              <a:t>شرایط مرزی:</a:t>
            </a:r>
          </a:p>
          <a:p>
            <a:endParaRPr lang="fa-IR" dirty="0" smtClean="0"/>
          </a:p>
          <a:p>
            <a:endParaRPr lang="fa-I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" y="3294859"/>
            <a:ext cx="4269168" cy="32766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69912" y="4079413"/>
          <a:ext cx="4038217" cy="124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3162300" imgH="965200" progId="Equation.3">
                  <p:embed/>
                </p:oleObj>
              </mc:Choice>
              <mc:Fallback>
                <p:oleObj name="Equation" r:id="rId4" imgW="3162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912" y="4079413"/>
                        <a:ext cx="4038217" cy="1240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19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5"/>
            <a:ext cx="8065294" cy="3810146"/>
          </a:xfrm>
        </p:spPr>
        <p:txBody>
          <a:bodyPr>
            <a:normAutofit/>
          </a:bodyPr>
          <a:lstStyle/>
          <a:p>
            <a:r>
              <a:rPr lang="fa-IR" dirty="0" smtClean="0"/>
              <a:t>مرور کارهای گذشته</a:t>
            </a:r>
          </a:p>
          <a:p>
            <a:pPr lvl="1"/>
            <a:r>
              <a:rPr lang="fa-IR" dirty="0" smtClean="0"/>
              <a:t>کمانش ورق فلزی</a:t>
            </a:r>
          </a:p>
          <a:p>
            <a:pPr lvl="1"/>
            <a:r>
              <a:rPr lang="fa-IR" dirty="0" smtClean="0"/>
              <a:t>کمانش ورق کامپوزیتی</a:t>
            </a:r>
          </a:p>
          <a:p>
            <a:r>
              <a:rPr lang="fa-IR" dirty="0" smtClean="0"/>
              <a:t>روش نیمه انرژی در ورق توپر</a:t>
            </a:r>
          </a:p>
          <a:p>
            <a:r>
              <a:rPr lang="fa-IR" dirty="0" smtClean="0"/>
              <a:t>روش گسسته سازی و نیمه انرژی </a:t>
            </a:r>
          </a:p>
          <a:p>
            <a:pPr lvl="1"/>
            <a:r>
              <a:rPr lang="fa-IR" dirty="0" smtClean="0"/>
              <a:t>صفحه سوراخ دار همسانگرد</a:t>
            </a:r>
            <a:endParaRPr lang="en-US" dirty="0" smtClean="0"/>
          </a:p>
          <a:p>
            <a:pPr lvl="1"/>
            <a:r>
              <a:rPr lang="fa-IR" dirty="0" smtClean="0"/>
              <a:t>صفحه کامپوزیتی</a:t>
            </a:r>
          </a:p>
          <a:p>
            <a:r>
              <a:rPr lang="fa-IR" dirty="0" smtClean="0"/>
              <a:t>نتیجه گیری و پیشنهادات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284" y="2146935"/>
            <a:ext cx="5348504" cy="3554458"/>
          </a:xfrm>
        </p:spPr>
        <p:txBody>
          <a:bodyPr>
            <a:normAutofit/>
          </a:bodyPr>
          <a:lstStyle/>
          <a:p>
            <a:r>
              <a:rPr lang="fa-IR" dirty="0" smtClean="0"/>
              <a:t>سازگاری وون کارمن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میدان جابجایی خارج از صفحه</a:t>
            </a:r>
          </a:p>
          <a:p>
            <a:pPr lvl="1"/>
            <a:r>
              <a:rPr lang="en-US" dirty="0" smtClean="0"/>
              <a:t>A</a:t>
            </a:r>
            <a:r>
              <a:rPr lang="fa-IR" dirty="0" smtClean="0"/>
              <a:t> </a:t>
            </a:r>
            <a:r>
              <a:rPr lang="ar-SA" dirty="0" smtClean="0"/>
              <a:t>دامنه </a:t>
            </a:r>
            <a:r>
              <a:rPr lang="ar-SA" dirty="0"/>
              <a:t>میدان </a:t>
            </a:r>
            <a:r>
              <a:rPr lang="ar-SA" dirty="0" smtClean="0"/>
              <a:t>جابجایی</a:t>
            </a:r>
            <a:endParaRPr lang="fa-IR" dirty="0" smtClean="0"/>
          </a:p>
          <a:p>
            <a:pPr lvl="1"/>
            <a:r>
              <a:rPr lang="en-US" dirty="0" smtClean="0"/>
              <a:t>f(y)</a:t>
            </a:r>
            <a:r>
              <a:rPr lang="fa-IR" dirty="0" smtClean="0"/>
              <a:t> </a:t>
            </a:r>
            <a:r>
              <a:rPr lang="ar-SA" dirty="0" smtClean="0"/>
              <a:t>تابعی </a:t>
            </a:r>
            <a:r>
              <a:rPr lang="ar-SA" dirty="0"/>
              <a:t>دلخواه می باشد که شرایط مرزی در جهت </a:t>
            </a:r>
            <a:r>
              <a:rPr lang="en-US" dirty="0"/>
              <a:t>y</a:t>
            </a:r>
            <a:r>
              <a:rPr lang="ar-SA" dirty="0"/>
              <a:t> را ارضا نماید</a:t>
            </a:r>
            <a:endParaRPr lang="fa-IR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68491" y="2146934"/>
          <a:ext cx="4707089" cy="136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943100" imgH="558800" progId="Equation.3">
                  <p:embed/>
                </p:oleObj>
              </mc:Choice>
              <mc:Fallback>
                <p:oleObj name="Equation" r:id="rId3" imgW="1943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91" y="2146934"/>
                        <a:ext cx="4707089" cy="1361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68489" y="3712987"/>
          <a:ext cx="3175602" cy="108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89" y="3712987"/>
                        <a:ext cx="3175602" cy="108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20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7"/>
            <a:ext cx="8065294" cy="3853815"/>
          </a:xfrm>
        </p:spPr>
        <p:txBody>
          <a:bodyPr>
            <a:normAutofit/>
          </a:bodyPr>
          <a:lstStyle/>
          <a:p>
            <a:r>
              <a:rPr lang="fa-IR" dirty="0" smtClean="0"/>
              <a:t>جایگذاری میدان جابجایی در سازگاری:</a:t>
            </a:r>
          </a:p>
          <a:p>
            <a:endParaRPr lang="fa-IR" dirty="0"/>
          </a:p>
          <a:p>
            <a:r>
              <a:rPr lang="fa-IR" dirty="0" smtClean="0"/>
              <a:t>فرم تابع تنش نیز مطابق سمت راست معادله بالا می باشد: </a:t>
            </a:r>
          </a:p>
          <a:p>
            <a:endParaRPr lang="fa-IR" dirty="0"/>
          </a:p>
          <a:p>
            <a:r>
              <a:rPr lang="fa-IR" dirty="0" smtClean="0"/>
              <a:t>جایگذاری </a:t>
            </a:r>
            <a:r>
              <a:rPr lang="en-US" dirty="0" smtClean="0"/>
              <a:t>F</a:t>
            </a:r>
            <a:r>
              <a:rPr lang="fa-IR" dirty="0" smtClean="0"/>
              <a:t> در سمت چپ معادله سازگاری: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00871"/>
              </p:ext>
            </p:extLst>
          </p:nvPr>
        </p:nvGraphicFramePr>
        <p:xfrm>
          <a:off x="190500" y="2468097"/>
          <a:ext cx="4466262" cy="61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3378200" imgH="469900" progId="Equation.3">
                  <p:embed/>
                </p:oleObj>
              </mc:Choice>
              <mc:Fallback>
                <p:oleObj name="Equation" r:id="rId3" imgW="337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468097"/>
                        <a:ext cx="4466262" cy="616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41200"/>
              </p:ext>
            </p:extLst>
          </p:nvPr>
        </p:nvGraphicFramePr>
        <p:xfrm>
          <a:off x="381000" y="4428726"/>
          <a:ext cx="3524571" cy="80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1917700" imgH="431800" progId="Equation.3">
                  <p:embed/>
                </p:oleObj>
              </mc:Choice>
              <mc:Fallback>
                <p:oleObj name="Equation" r:id="rId5" imgW="191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28726"/>
                        <a:ext cx="3524571" cy="806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392955"/>
              </p:ext>
            </p:extLst>
          </p:nvPr>
        </p:nvGraphicFramePr>
        <p:xfrm>
          <a:off x="483678" y="5419912"/>
          <a:ext cx="8318687" cy="82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4686300" imgH="469900" progId="Equation.3">
                  <p:embed/>
                </p:oleObj>
              </mc:Choice>
              <mc:Fallback>
                <p:oleObj name="Equation" r:id="rId7" imgW="468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78" y="5419912"/>
                        <a:ext cx="8318687" cy="828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7"/>
            <a:ext cx="8065294" cy="3853815"/>
          </a:xfrm>
        </p:spPr>
        <p:txBody>
          <a:bodyPr>
            <a:normAutofit/>
          </a:bodyPr>
          <a:lstStyle/>
          <a:p>
            <a:r>
              <a:rPr lang="fa-IR" dirty="0" smtClean="0"/>
              <a:t>به دلیل استفاده از توابع مثلثاتی، معادله اخر قابل تفکیک می باشد:</a:t>
            </a:r>
          </a:p>
          <a:p>
            <a:pPr lvl="2"/>
            <a:r>
              <a:rPr lang="fa-IR" dirty="0"/>
              <a:t>(1)</a:t>
            </a:r>
          </a:p>
          <a:p>
            <a:pPr lvl="2"/>
            <a:endParaRPr lang="fa-IR" dirty="0" smtClean="0"/>
          </a:p>
          <a:p>
            <a:pPr lvl="2"/>
            <a:endParaRPr lang="fa-IR" dirty="0"/>
          </a:p>
          <a:p>
            <a:pPr lvl="2"/>
            <a:r>
              <a:rPr lang="fa-IR" dirty="0"/>
              <a:t>(2)</a:t>
            </a:r>
          </a:p>
          <a:p>
            <a:pPr marL="0" lvl="2" indent="0">
              <a:buNone/>
            </a:pPr>
            <a:endParaRPr lang="fa-I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1012" y="2618054"/>
          <a:ext cx="3313701" cy="67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2286000" imgH="469900" progId="Equation.3">
                  <p:embed/>
                </p:oleObj>
              </mc:Choice>
              <mc:Fallback>
                <p:oleObj name="Equation" r:id="rId3" imgW="228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2" y="2618054"/>
                        <a:ext cx="3313701" cy="676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80064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1012" y="3538080"/>
          <a:ext cx="4585639" cy="65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3263900" imgH="469900" progId="Equation.3">
                  <p:embed/>
                </p:oleObj>
              </mc:Choice>
              <mc:Fallback>
                <p:oleObj name="Equation" r:id="rId5" imgW="3263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2" y="3538080"/>
                        <a:ext cx="4585639" cy="65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" y="4760812"/>
          <a:ext cx="4653725" cy="59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7" imgW="3683000" imgH="482600" progId="Equation.3">
                  <p:embed/>
                </p:oleObj>
              </mc:Choice>
              <mc:Fallback>
                <p:oleObj name="Equation" r:id="rId7" imgW="368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760812"/>
                        <a:ext cx="4653725" cy="599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1955045" y="4299857"/>
            <a:ext cx="330413" cy="48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 rot="16200000">
            <a:off x="4733445" y="4794329"/>
            <a:ext cx="330413" cy="48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5184605" y="4686905"/>
          <a:ext cx="4006372" cy="6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9" imgW="2870200" imgH="469900" progId="Equation.3">
                  <p:embed/>
                </p:oleObj>
              </mc:Choice>
              <mc:Fallback>
                <p:oleObj name="Equation" r:id="rId9" imgW="2870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605" y="4686905"/>
                        <a:ext cx="4006372" cy="65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276727" y="5439540"/>
          <a:ext cx="1415032" cy="57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1" imgW="1129810" imgH="469696" progId="Equation.3">
                  <p:embed/>
                </p:oleObj>
              </mc:Choice>
              <mc:Fallback>
                <p:oleObj name="Equation" r:id="rId11" imgW="1129810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727" y="5439540"/>
                        <a:ext cx="1415032" cy="577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حل معادله (1):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حل معادله (2)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92920" y="2040250"/>
          <a:ext cx="3363709" cy="8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2032000" imgH="495300" progId="Equation.3">
                  <p:embed/>
                </p:oleObj>
              </mc:Choice>
              <mc:Fallback>
                <p:oleObj name="Equation" r:id="rId3" imgW="2032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0" y="2040250"/>
                        <a:ext cx="3363709" cy="82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" y="4453577"/>
          <a:ext cx="7319181" cy="64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4457700" imgH="393700" progId="Equation.3">
                  <p:embed/>
                </p:oleObj>
              </mc:Choice>
              <mc:Fallback>
                <p:oleObj name="Equation" r:id="rId5" imgW="4457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453577"/>
                        <a:ext cx="7319181" cy="641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0239" y="5274765"/>
          <a:ext cx="2149523" cy="42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1130300" imgH="228600" progId="Equation.3">
                  <p:embed/>
                </p:oleObj>
              </mc:Choice>
              <mc:Fallback>
                <p:oleObj name="Equation" r:id="rId7" imgW="113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" y="5274765"/>
                        <a:ext cx="2149523" cy="429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23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6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8"/>
            <a:ext cx="8065294" cy="3641543"/>
          </a:xfrm>
        </p:spPr>
        <p:txBody>
          <a:bodyPr>
            <a:normAutofit/>
          </a:bodyPr>
          <a:lstStyle/>
          <a:p>
            <a:r>
              <a:rPr lang="fa-IR" dirty="0" smtClean="0"/>
              <a:t>اعمال شرایط مرزی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5898" y="2040250"/>
          <a:ext cx="5740433" cy="13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5537200" imgH="1320800" progId="Equation.3">
                  <p:embed/>
                </p:oleObj>
              </mc:Choice>
              <mc:Fallback>
                <p:oleObj name="Equation" r:id="rId3" imgW="55372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98" y="2040250"/>
                        <a:ext cx="5740433" cy="138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5898" y="3324173"/>
          <a:ext cx="5030063" cy="138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3556000" imgH="965200" progId="Equation.3">
                  <p:embed/>
                </p:oleObj>
              </mc:Choice>
              <mc:Fallback>
                <p:oleObj name="Equation" r:id="rId5" imgW="35560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98" y="3324173"/>
                        <a:ext cx="5030063" cy="1388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4009" y="5002758"/>
          <a:ext cx="3425534" cy="107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7" imgW="2133600" imgH="673100" progId="Equation.DSMT4">
                  <p:embed/>
                </p:oleObj>
              </mc:Choice>
              <mc:Fallback>
                <p:oleObj r:id="rId7" imgW="21336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09" y="5002758"/>
                        <a:ext cx="3425534" cy="1075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6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انرژی پتانسیل: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7492" y="2464275"/>
          <a:ext cx="1760562" cy="44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3" imgW="914400" imgH="228600" progId="Equation.DSMT4">
                  <p:embed/>
                </p:oleObj>
              </mc:Choice>
              <mc:Fallback>
                <p:oleObj r:id="rId3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" y="2464275"/>
                        <a:ext cx="1760562" cy="440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92918" y="3221754"/>
          <a:ext cx="6534756" cy="88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5" imgW="4165600" imgH="558800" progId="Equation.DSMT4">
                  <p:embed/>
                </p:oleObj>
              </mc:Choice>
              <mc:Fallback>
                <p:oleObj r:id="rId5" imgW="4165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" y="3221754"/>
                        <a:ext cx="6534756" cy="880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387774" y="4797339"/>
          <a:ext cx="5256308" cy="97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7" imgW="3556000" imgH="660400" progId="Equation.DSMT4">
                  <p:embed/>
                </p:oleObj>
              </mc:Choice>
              <mc:Fallback>
                <p:oleObj r:id="rId7" imgW="35560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774" y="4797339"/>
                        <a:ext cx="5256308" cy="972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3733340" y="4190158"/>
            <a:ext cx="522027" cy="607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5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7492" y="2146938"/>
            <a:ext cx="8065294" cy="3412943"/>
          </a:xfrm>
        </p:spPr>
        <p:txBody>
          <a:bodyPr>
            <a:normAutofit/>
          </a:bodyPr>
          <a:lstStyle/>
          <a:p>
            <a:r>
              <a:rPr lang="fa-IR" dirty="0" smtClean="0"/>
              <a:t>انرژی پتانسیل(ادامه):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4385" y="2883945"/>
          <a:ext cx="6150730" cy="72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3" imgW="3302000" imgH="393700" progId="Equation.DSMT4">
                  <p:embed/>
                </p:oleObj>
              </mc:Choice>
              <mc:Fallback>
                <p:oleObj r:id="rId3" imgW="3302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85" y="2883945"/>
                        <a:ext cx="6150730" cy="726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5189" y="4685448"/>
          <a:ext cx="8654027" cy="79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5" imgW="5778500" imgH="533400" progId="Equation.DSMT4">
                  <p:embed/>
                </p:oleObj>
              </mc:Choice>
              <mc:Fallback>
                <p:oleObj r:id="rId5" imgW="57785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9" y="4685448"/>
                        <a:ext cx="8654027" cy="798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3459708" y="3610688"/>
            <a:ext cx="501556" cy="99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5"/>
            <a:ext cx="8065294" cy="3500030"/>
          </a:xfrm>
        </p:spPr>
        <p:txBody>
          <a:bodyPr>
            <a:normAutofit/>
          </a:bodyPr>
          <a:lstStyle/>
          <a:p>
            <a:r>
              <a:rPr lang="fa-IR" dirty="0" smtClean="0"/>
              <a:t>کمینه کردن انرژی پتانسیل: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9198" y="2720169"/>
          <a:ext cx="4417151" cy="104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2094591" imgH="495085" progId="Equation.DSMT4">
                  <p:embed/>
                </p:oleObj>
              </mc:Choice>
              <mc:Fallback>
                <p:oleObj r:id="rId3" imgW="2094591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98" y="2720169"/>
                        <a:ext cx="4417151" cy="1044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99196" y="4444145"/>
          <a:ext cx="7033472" cy="81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5" imgW="4584700" imgH="533400" progId="Equation.DSMT4">
                  <p:embed/>
                </p:oleObj>
              </mc:Choice>
              <mc:Fallback>
                <p:oleObj r:id="rId5" imgW="4584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96" y="4444145"/>
                        <a:ext cx="7033472" cy="818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5"/>
            <a:ext cx="8065294" cy="3630658"/>
          </a:xfrm>
        </p:spPr>
        <p:txBody>
          <a:bodyPr>
            <a:normAutofit/>
          </a:bodyPr>
          <a:lstStyle/>
          <a:p>
            <a:pPr lvl="0"/>
            <a:r>
              <a:rPr lang="fa-IR" dirty="0" smtClean="0"/>
              <a:t>کمینه کردن انرژی پتانسیل(ادامه)</a:t>
            </a:r>
          </a:p>
          <a:p>
            <a:pPr lvl="0"/>
            <a:endParaRPr lang="fa-IR" dirty="0"/>
          </a:p>
          <a:p>
            <a:pPr lvl="0"/>
            <a:endParaRPr lang="fa-IR" dirty="0" smtClean="0"/>
          </a:p>
          <a:p>
            <a:pPr lvl="0"/>
            <a:endParaRPr lang="en-US" dirty="0" smtClean="0"/>
          </a:p>
          <a:p>
            <a:pPr lvl="0"/>
            <a:endParaRPr lang="fa-IR" dirty="0"/>
          </a:p>
          <a:p>
            <a:pPr lvl="0"/>
            <a:r>
              <a:rPr lang="fa-IR" dirty="0" smtClean="0"/>
              <a:t>با درنظرگرفتن انرژی پتانسیل غشایی، دامنه جابجایی خارج از صفحه با جابجایی فشاری انتهای ورق وابسته شده است</a:t>
            </a:r>
          </a:p>
          <a:p>
            <a:pPr lvl="0"/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11980"/>
              </p:ext>
            </p:extLst>
          </p:nvPr>
        </p:nvGraphicFramePr>
        <p:xfrm>
          <a:off x="507492" y="2590800"/>
          <a:ext cx="654843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4191000" imgH="1219200" progId="Equation.DSMT4">
                  <p:embed/>
                </p:oleObj>
              </mc:Choice>
              <mc:Fallback>
                <p:oleObj r:id="rId3" imgW="4191000" imgH="121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" y="2590800"/>
                        <a:ext cx="6548436" cy="190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7"/>
            <a:ext cx="8065294" cy="3598001"/>
          </a:xfrm>
        </p:spPr>
        <p:txBody>
          <a:bodyPr>
            <a:normAutofit/>
          </a:bodyPr>
          <a:lstStyle/>
          <a:p>
            <a:pPr lvl="0"/>
            <a:r>
              <a:rPr lang="fa-IR" dirty="0" smtClean="0"/>
              <a:t>بی بعد سازی ها: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160" y="2490623"/>
          <a:ext cx="1422779" cy="132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3" imgW="926698" imgH="863225" progId="Equation.DSMT4">
                  <p:embed/>
                </p:oleObj>
              </mc:Choice>
              <mc:Fallback>
                <p:oleObj r:id="rId3" imgW="926698" imgH="863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60" y="2490623"/>
                        <a:ext cx="1422779" cy="1320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88158" y="4349248"/>
          <a:ext cx="4198390" cy="85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5" imgW="2286000" imgH="469900" progId="Equation.DSMT4">
                  <p:embed/>
                </p:oleObj>
              </mc:Choice>
              <mc:Fallback>
                <p:oleObj r:id="rId5" imgW="2286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58" y="4349248"/>
                        <a:ext cx="4198390" cy="857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29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06" y="2146935"/>
            <a:ext cx="8065294" cy="3695160"/>
          </a:xfrm>
        </p:spPr>
        <p:txBody>
          <a:bodyPr/>
          <a:lstStyle/>
          <a:p>
            <a:r>
              <a:rPr lang="fa-IR" dirty="0" smtClean="0"/>
              <a:t>چو و نارایانان[9] در سال1984  </a:t>
            </a:r>
          </a:p>
          <a:p>
            <a:r>
              <a:rPr lang="fa-IR" dirty="0" smtClean="0"/>
              <a:t>اثر اندازه و محل سوراخ برروی ظرفیت کمانش ورق </a:t>
            </a:r>
          </a:p>
          <a:p>
            <a:r>
              <a:rPr lang="fa-IR" dirty="0" smtClean="0"/>
              <a:t>شرایط تکیه گاهی ساده و گیردار</a:t>
            </a:r>
          </a:p>
          <a:p>
            <a:r>
              <a:rPr lang="fa-IR" dirty="0" smtClean="0"/>
              <a:t>سوراخ دایره و مستطیل</a:t>
            </a:r>
          </a:p>
          <a:p>
            <a:r>
              <a:rPr lang="fa-IR" dirty="0" smtClean="0"/>
              <a:t>موقعیت طولی سوراخ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2209800" cy="223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532586"/>
            <a:ext cx="3535062" cy="216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08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شرط وقوع کمانش (جابجایی بی بعد بحرانی)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18214"/>
              </p:ext>
            </p:extLst>
          </p:nvPr>
        </p:nvGraphicFramePr>
        <p:xfrm>
          <a:off x="304799" y="1481330"/>
          <a:ext cx="5936985" cy="141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3" imgW="3835400" imgH="914400" progId="Equation.DSMT4">
                  <p:embed/>
                </p:oleObj>
              </mc:Choice>
              <mc:Fallback>
                <p:oleObj r:id="rId3" imgW="3835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1481330"/>
                        <a:ext cx="5936985" cy="14142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07494" y="4490966"/>
          <a:ext cx="4295155" cy="80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5" imgW="2489200" imgH="469900" progId="Equation.DSMT4">
                  <p:embed/>
                </p:oleObj>
              </mc:Choice>
              <mc:Fallback>
                <p:oleObj r:id="rId5" imgW="248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4" y="4490966"/>
                        <a:ext cx="4295155" cy="806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30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9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تنش بی بعد بحرانی: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نیروی بی بعد: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757330"/>
              </p:ext>
            </p:extLst>
          </p:nvPr>
        </p:nvGraphicFramePr>
        <p:xfrm>
          <a:off x="512254" y="2057400"/>
          <a:ext cx="528211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3" imgW="3441700" imgH="889000" progId="Equation.DSMT4">
                  <p:embed/>
                </p:oleObj>
              </mc:Choice>
              <mc:Fallback>
                <p:oleObj r:id="rId3" imgW="34417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54" y="2057400"/>
                        <a:ext cx="5282118" cy="1371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07492" y="4490968"/>
          <a:ext cx="4832872" cy="95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5" imgW="2514600" imgH="495300" progId="Equation.DSMT4">
                  <p:embed/>
                </p:oleObj>
              </mc:Choice>
              <mc:Fallback>
                <p:oleObj r:id="rId5" imgW="2514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" y="4490968"/>
                        <a:ext cx="4832872" cy="951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8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1" y="2146935"/>
            <a:ext cx="8449956" cy="3613274"/>
          </a:xfrm>
        </p:spPr>
        <p:txBody>
          <a:bodyPr>
            <a:normAutofit/>
          </a:bodyPr>
          <a:lstStyle/>
          <a:p>
            <a:r>
              <a:rPr lang="fa-IR" dirty="0" smtClean="0"/>
              <a:t>شیب تغییرات نیرو بر حسب جابجایی:</a:t>
            </a:r>
          </a:p>
          <a:p>
            <a:endParaRPr lang="fa-IR" dirty="0" smtClean="0"/>
          </a:p>
          <a:p>
            <a:endParaRPr lang="fa-IR" dirty="0"/>
          </a:p>
          <a:p>
            <a:r>
              <a:rPr lang="fa-IR" dirty="0"/>
              <a:t>همانطور که ملاحظه می شود، </a:t>
            </a:r>
            <a:r>
              <a:rPr lang="fa-IR" dirty="0" smtClean="0"/>
              <a:t>رابطه     با     خطی </a:t>
            </a:r>
            <a:r>
              <a:rPr lang="fa-IR" dirty="0"/>
              <a:t>می باشد. تا قبل از </a:t>
            </a:r>
            <a:r>
              <a:rPr lang="fa-IR" dirty="0" smtClean="0"/>
              <a:t>کمانش(          ) می </a:t>
            </a:r>
            <a:r>
              <a:rPr lang="fa-IR" dirty="0"/>
              <a:t>باشد. بعد از کمانش شیب خط از 1 کوچکتر می شود که همان انتظار کاهش سختی ورق را نمایش می دهد</a:t>
            </a:r>
            <a:endParaRPr lang="fa-IR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26143"/>
              </p:ext>
            </p:extLst>
          </p:nvPr>
        </p:nvGraphicFramePr>
        <p:xfrm>
          <a:off x="185737" y="1901453"/>
          <a:ext cx="3941402" cy="145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r:id="rId3" imgW="2641600" imgH="965200" progId="Equation.DSMT4">
                  <p:embed/>
                </p:oleObj>
              </mc:Choice>
              <mc:Fallback>
                <p:oleObj r:id="rId3" imgW="26416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" y="1901453"/>
                        <a:ext cx="3941402" cy="14513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69815"/>
              </p:ext>
            </p:extLst>
          </p:nvPr>
        </p:nvGraphicFramePr>
        <p:xfrm>
          <a:off x="3873136" y="3534409"/>
          <a:ext cx="508006" cy="48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5" imgW="203112" imgH="190417" progId="Equation.DSMT4">
                  <p:embed/>
                </p:oleObj>
              </mc:Choice>
              <mc:Fallback>
                <p:oleObj r:id="rId5" imgW="203112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136" y="3534409"/>
                        <a:ext cx="508006" cy="4838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05498"/>
              </p:ext>
            </p:extLst>
          </p:nvPr>
        </p:nvGraphicFramePr>
        <p:xfrm>
          <a:off x="3338512" y="3577273"/>
          <a:ext cx="425785" cy="40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7" imgW="215713" imgH="203024" progId="Equation.DSMT4">
                  <p:embed/>
                </p:oleObj>
              </mc:Choice>
              <mc:Fallback>
                <p:oleObj r:id="rId7" imgW="215713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2" y="3577273"/>
                        <a:ext cx="425785" cy="4064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45770"/>
              </p:ext>
            </p:extLst>
          </p:nvPr>
        </p:nvGraphicFramePr>
        <p:xfrm>
          <a:off x="6324599" y="4007516"/>
          <a:ext cx="889231" cy="4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9" imgW="393359" imgH="177646" progId="Equation.DSMT4">
                  <p:embed/>
                </p:oleObj>
              </mc:Choice>
              <mc:Fallback>
                <p:oleObj r:id="rId9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4007516"/>
                        <a:ext cx="889231" cy="4120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ورق مربعی(</a:t>
            </a:r>
            <a:r>
              <a:rPr lang="en-US" dirty="0" smtClean="0"/>
              <a:t>a=b</a:t>
            </a:r>
            <a:r>
              <a:rPr lang="fa-IR" dirty="0" smtClean="0"/>
              <a:t>)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7493" y="2398082"/>
          <a:ext cx="2620370" cy="42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3" imgW="1218671" imgH="203112" progId="Equation.DSMT4">
                  <p:embed/>
                </p:oleObj>
              </mc:Choice>
              <mc:Fallback>
                <p:oleObj r:id="rId3" imgW="121867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3" y="2398082"/>
                        <a:ext cx="2620370" cy="429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07494" y="3044407"/>
          <a:ext cx="1480577" cy="7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r:id="rId5" imgW="838200" imgH="419100" progId="Equation.DSMT4">
                  <p:embed/>
                </p:oleObj>
              </mc:Choice>
              <mc:Fallback>
                <p:oleObj r:id="rId5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4" y="3044407"/>
                        <a:ext cx="1480577" cy="74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92920" y="4075708"/>
          <a:ext cx="4192721" cy="147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r:id="rId7" imgW="3721100" imgH="1320800" progId="Equation.DSMT4">
                  <p:embed/>
                </p:oleObj>
              </mc:Choice>
              <mc:Fallback>
                <p:oleObj r:id="rId7" imgW="3721100" imgH="132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0" y="4075708"/>
                        <a:ext cx="4192721" cy="1479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479275" y="4448228"/>
          <a:ext cx="1237530" cy="110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r:id="rId9" imgW="901309" imgH="812447" progId="Equation.DSMT4">
                  <p:embed/>
                </p:oleObj>
              </mc:Choice>
              <mc:Fallback>
                <p:oleObj r:id="rId9" imgW="901309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275" y="4448228"/>
                        <a:ext cx="1237530" cy="1107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5189564" y="4777570"/>
            <a:ext cx="1074761" cy="3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33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1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ورق توپر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201363"/>
            <a:ext cx="8065294" cy="3423830"/>
          </a:xfrm>
        </p:spPr>
        <p:txBody>
          <a:bodyPr>
            <a:normAutofit/>
          </a:bodyPr>
          <a:lstStyle/>
          <a:p>
            <a:r>
              <a:rPr lang="fa-IR" dirty="0" smtClean="0"/>
              <a:t>ورق مربعی: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14750"/>
              </p:ext>
            </p:extLst>
          </p:nvPr>
        </p:nvGraphicFramePr>
        <p:xfrm>
          <a:off x="492921" y="2771350"/>
          <a:ext cx="3306967" cy="10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3" imgW="2641600" imgH="825500" progId="Equation.DSMT4">
                  <p:embed/>
                </p:oleObj>
              </mc:Choice>
              <mc:Fallback>
                <p:oleObj r:id="rId3" imgW="26416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1" y="2771350"/>
                        <a:ext cx="3306967" cy="103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17425"/>
              </p:ext>
            </p:extLst>
          </p:nvPr>
        </p:nvGraphicFramePr>
        <p:xfrm>
          <a:off x="492920" y="3958583"/>
          <a:ext cx="2344461" cy="137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5" imgW="1422400" imgH="838200" progId="Equation.DSMT4">
                  <p:embed/>
                </p:oleObj>
              </mc:Choice>
              <mc:Fallback>
                <p:oleObj r:id="rId5" imgW="1422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0" y="3958583"/>
                        <a:ext cx="2344461" cy="1375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3825003" y="3105135"/>
          <a:ext cx="4929665" cy="273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</a:t>
            </a:r>
            <a:r>
              <a:rPr lang="fa-IR" dirty="0" smtClean="0"/>
              <a:t>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مراحل پیاده سازی روش نیمه انرژی و گسسته </a:t>
            </a:r>
            <a:r>
              <a:rPr lang="fa-IR" dirty="0" smtClean="0"/>
              <a:t>سازی</a:t>
            </a:r>
          </a:p>
          <a:p>
            <a:pPr lvl="1"/>
            <a:r>
              <a:rPr lang="fa-IR" sz="1800" dirty="0"/>
              <a:t> تفکیک ورق به نواحی مستطیل شکل با شرایط مرزی معین</a:t>
            </a:r>
          </a:p>
          <a:p>
            <a:pPr lvl="1"/>
            <a:r>
              <a:rPr lang="fa-IR" sz="1800" dirty="0"/>
              <a:t>حدس میدان جابجایی </a:t>
            </a:r>
            <a:r>
              <a:rPr lang="en-US" sz="1800" dirty="0"/>
              <a:t>W</a:t>
            </a:r>
            <a:r>
              <a:rPr lang="fa-IR" sz="1800" dirty="0"/>
              <a:t> در هرناحیه</a:t>
            </a:r>
          </a:p>
          <a:p>
            <a:pPr lvl="1"/>
            <a:r>
              <a:rPr lang="fa-IR" sz="1800" dirty="0"/>
              <a:t>استفاده از سازگاری وون کارمن، در تعیین فرم تابع تنش</a:t>
            </a:r>
          </a:p>
          <a:p>
            <a:pPr lvl="1"/>
            <a:r>
              <a:rPr lang="fa-IR" sz="1800" dirty="0"/>
              <a:t>حل معادله سازگاری در هر ناحیه و تعیین کامل میدان تنش و جابجایی</a:t>
            </a:r>
          </a:p>
          <a:p>
            <a:pPr lvl="1"/>
            <a:r>
              <a:rPr lang="fa-IR" sz="1800" dirty="0"/>
              <a:t>محاسبه انرژی پتانسیل هر ناحیه و جمع آن ها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804" y="3581400"/>
            <a:ext cx="5948100" cy="282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7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3776" y="1069363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گسسته سازی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2297" y="961617"/>
            <a:ext cx="1875571" cy="900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حدس خیز در هر ناحیه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9611" y="2311254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شرایط مرزی در نواحی مشترک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47009" y="1069363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یکی از توابع هارمونیک باید باشد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24130" y="2615189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حدس تابع تنش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36772" y="2615189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سازگاری وون کارمن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4130" y="4161016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تعیین تابع تنش از حل معادلات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4751" y="5047660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انرژی پتانسیل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45561" y="5047660"/>
            <a:ext cx="1709381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کمینه کردن انرژی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369" y="5047660"/>
            <a:ext cx="1870738" cy="681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دامنه خیز بعد از کمانش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cxnSp>
        <p:nvCxnSpPr>
          <p:cNvPr id="17" name="Straight Arrow Connector 16"/>
          <p:cNvCxnSpPr>
            <a:stCxn id="4" idx="6"/>
            <a:endCxn id="5" idx="2"/>
          </p:cNvCxnSpPr>
          <p:nvPr/>
        </p:nvCxnSpPr>
        <p:spPr>
          <a:xfrm>
            <a:off x="1873157" y="1410282"/>
            <a:ext cx="499141" cy="18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45452" y="1408462"/>
            <a:ext cx="499141" cy="18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>
          <a:xfrm flipH="1">
            <a:off x="5591460" y="1751203"/>
            <a:ext cx="10238" cy="86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7" idx="0"/>
          </p:cNvCxnSpPr>
          <p:nvPr/>
        </p:nvCxnSpPr>
        <p:spPr>
          <a:xfrm>
            <a:off x="1018464" y="1751204"/>
            <a:ext cx="795836" cy="5600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0"/>
            <a:endCxn id="5" idx="3"/>
          </p:cNvCxnSpPr>
          <p:nvPr/>
        </p:nvCxnSpPr>
        <p:spPr>
          <a:xfrm flipV="1">
            <a:off x="1814301" y="1730642"/>
            <a:ext cx="832667" cy="5806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9" idx="2"/>
          </p:cNvCxnSpPr>
          <p:nvPr/>
        </p:nvCxnSpPr>
        <p:spPr>
          <a:xfrm>
            <a:off x="6446153" y="2956109"/>
            <a:ext cx="6779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2" idx="0"/>
          </p:cNvCxnSpPr>
          <p:nvPr/>
        </p:nvCxnSpPr>
        <p:spPr>
          <a:xfrm>
            <a:off x="7978818" y="3297030"/>
            <a:ext cx="0" cy="8639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4"/>
            <a:endCxn id="12" idx="1"/>
          </p:cNvCxnSpPr>
          <p:nvPr/>
        </p:nvCxnSpPr>
        <p:spPr>
          <a:xfrm>
            <a:off x="5591460" y="3297032"/>
            <a:ext cx="1783000" cy="963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2" idx="4"/>
            <a:endCxn id="13" idx="6"/>
          </p:cNvCxnSpPr>
          <p:nvPr/>
        </p:nvCxnSpPr>
        <p:spPr>
          <a:xfrm rot="5400000">
            <a:off x="7278615" y="4688374"/>
            <a:ext cx="545723" cy="85468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" idx="2"/>
            <a:endCxn id="14" idx="6"/>
          </p:cNvCxnSpPr>
          <p:nvPr/>
        </p:nvCxnSpPr>
        <p:spPr>
          <a:xfrm flipH="1">
            <a:off x="4554942" y="5388580"/>
            <a:ext cx="85980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2"/>
            <a:endCxn id="15" idx="6"/>
          </p:cNvCxnSpPr>
          <p:nvPr/>
        </p:nvCxnSpPr>
        <p:spPr>
          <a:xfrm flipH="1">
            <a:off x="2147108" y="5388580"/>
            <a:ext cx="69845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4"/>
            <a:endCxn id="15" idx="0"/>
          </p:cNvCxnSpPr>
          <p:nvPr/>
        </p:nvCxnSpPr>
        <p:spPr>
          <a:xfrm flipH="1">
            <a:off x="1211738" y="2993095"/>
            <a:ext cx="602562" cy="2054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0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بی بعد سازی مختصات</a:t>
            </a:r>
          </a:p>
          <a:p>
            <a:endParaRPr lang="fa-IR" dirty="0"/>
          </a:p>
          <a:p>
            <a:r>
              <a:rPr lang="fa-IR" dirty="0" smtClean="0"/>
              <a:t>میدان های جابجایی </a:t>
            </a:r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7102" y="2179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4352" y="2318385"/>
          <a:ext cx="2720715" cy="270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Bitmap Image" r:id="rId3" imgW="4210638" imgH="4229690" progId="Paint.Picture">
                  <p:embed/>
                </p:oleObj>
              </mc:Choice>
              <mc:Fallback>
                <p:oleObj name="Bitmap Image" r:id="rId3" imgW="4210638" imgH="4229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2" y="2318385"/>
                        <a:ext cx="2720715" cy="270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21308" y="2331795"/>
            <a:ext cx="127391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721310" y="2453150"/>
          <a:ext cx="945631" cy="69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5" imgW="583947" imgH="431613" progId="Equation.3">
                  <p:embed/>
                </p:oleObj>
              </mc:Choice>
              <mc:Fallback>
                <p:oleObj name="Equation" r:id="rId5" imgW="5839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310" y="2453150"/>
                        <a:ext cx="945631" cy="697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721307" y="4397695"/>
          <a:ext cx="5106082" cy="89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4000500" imgH="698500" progId="Equation.3">
                  <p:embed/>
                </p:oleObj>
              </mc:Choice>
              <mc:Fallback>
                <p:oleObj name="Equation" r:id="rId7" imgW="40005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307" y="4397695"/>
                        <a:ext cx="5106082" cy="899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00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ناحیه اول</a:t>
            </a:r>
          </a:p>
          <a:p>
            <a:pPr lvl="1"/>
            <a:r>
              <a:rPr lang="fa-IR" dirty="0" smtClean="0"/>
              <a:t>تابع تنش</a:t>
            </a:r>
          </a:p>
          <a:p>
            <a:pPr lvl="1"/>
            <a:endParaRPr lang="fa-IR" dirty="0"/>
          </a:p>
          <a:p>
            <a:pPr lvl="1"/>
            <a:r>
              <a:rPr lang="fa-IR" dirty="0" smtClean="0"/>
              <a:t>حل معادله سازگاری وون کارمن</a:t>
            </a:r>
          </a:p>
          <a:p>
            <a:pPr lvl="1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4350" y="2914656"/>
          <a:ext cx="3256092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1815312" imgH="215806" progId="Equation.3">
                  <p:embed/>
                </p:oleObj>
              </mc:Choice>
              <mc:Fallback>
                <p:oleObj name="Equation" r:id="rId3" imgW="181531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914656"/>
                        <a:ext cx="3256092" cy="375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4352" y="4397215"/>
          <a:ext cx="6026901" cy="90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5" imgW="4406900" imgH="660400" progId="Equation.3">
                  <p:embed/>
                </p:oleObj>
              </mc:Choice>
              <mc:Fallback>
                <p:oleObj name="Equation" r:id="rId5" imgW="4406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2" y="4397215"/>
                        <a:ext cx="6026901" cy="900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11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ناحیه دوم</a:t>
            </a:r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ناحیه سوم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4352" y="2371952"/>
          <a:ext cx="6768581" cy="137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3" imgW="4470400" imgH="901700" progId="Equation.3">
                  <p:embed/>
                </p:oleObj>
              </mc:Choice>
              <mc:Fallback>
                <p:oleObj name="Equation" r:id="rId3" imgW="44704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2" y="2371952"/>
                        <a:ext cx="6768581" cy="1371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2918" y="4299919"/>
          <a:ext cx="2895686" cy="36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5" imgW="1816100" imgH="228600" progId="Equation.3">
                  <p:embed/>
                </p:oleObj>
              </mc:Choice>
              <mc:Fallback>
                <p:oleObj name="Equation" r:id="rId5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" y="4299919"/>
                        <a:ext cx="2895686" cy="363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2918" y="4576377"/>
            <a:ext cx="9763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92920" y="4697732"/>
          <a:ext cx="7075097" cy="104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7" imgW="4432300" imgH="660400" progId="Equation.3">
                  <p:embed/>
                </p:oleObj>
              </mc:Choice>
              <mc:Fallback>
                <p:oleObj name="Equation" r:id="rId7" imgW="4432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0" y="4697732"/>
                        <a:ext cx="7075097" cy="1049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39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2" y="2146937"/>
            <a:ext cx="8204297" cy="3490443"/>
          </a:xfrm>
        </p:spPr>
        <p:txBody>
          <a:bodyPr>
            <a:normAutofit/>
          </a:bodyPr>
          <a:lstStyle/>
          <a:p>
            <a:r>
              <a:rPr lang="fa-IR" dirty="0"/>
              <a:t> </a:t>
            </a:r>
            <a:r>
              <a:rPr lang="fa-IR" dirty="0" smtClean="0"/>
              <a:t>نظمی و همکارانش 2001</a:t>
            </a:r>
          </a:p>
          <a:p>
            <a:r>
              <a:rPr lang="fa-IR" dirty="0" smtClean="0"/>
              <a:t>اثر جابجایی محل سوراخ در جهت عرضی</a:t>
            </a:r>
          </a:p>
          <a:p>
            <a:r>
              <a:rPr lang="fa-IR" dirty="0" smtClean="0"/>
              <a:t>تحلیل المان محدود</a:t>
            </a:r>
          </a:p>
          <a:p>
            <a:r>
              <a:rPr lang="fa-IR" dirty="0" smtClean="0"/>
              <a:t> رفتار کمانش الاستیک ورق سوراخ دار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0943"/>
            <a:ext cx="4038600" cy="311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4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اعمال شرایط مرزی: 18شرط مرزی لازم </a:t>
            </a:r>
            <a:endParaRPr lang="en-US" dirty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265278" y="2755441"/>
          <a:ext cx="2188535" cy="57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3" imgW="1524000" imgH="393700" progId="Equation.3">
                  <p:embed/>
                </p:oleObj>
              </mc:Choice>
              <mc:Fallback>
                <p:oleObj name="Equation" r:id="rId3" imgW="1524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8" y="2755441"/>
                        <a:ext cx="2188535" cy="574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246458" y="3509815"/>
          <a:ext cx="2243395" cy="58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5" imgW="1524000" imgH="393700" progId="Equation.3">
                  <p:embed/>
                </p:oleObj>
              </mc:Choice>
              <mc:Fallback>
                <p:oleObj name="Equation" r:id="rId5" imgW="1524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58" y="3509815"/>
                        <a:ext cx="2243395" cy="588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39329" y="4441022"/>
          <a:ext cx="1366813" cy="37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7" imgW="850531" imgH="241195" progId="Equation.3">
                  <p:embed/>
                </p:oleObj>
              </mc:Choice>
              <mc:Fallback>
                <p:oleObj name="Equation" r:id="rId7" imgW="85053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29" y="4441022"/>
                        <a:ext cx="1366813" cy="379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21468" y="4888327"/>
          <a:ext cx="1423354" cy="40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9" imgW="838200" imgH="241300" progId="Equation.3">
                  <p:embed/>
                </p:oleObj>
              </mc:Choice>
              <mc:Fallback>
                <p:oleObj name="Equation" r:id="rId9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" y="4888327"/>
                        <a:ext cx="1423354" cy="409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3043238" y="276543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447973" y="2903241"/>
          <a:ext cx="2452369" cy="60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11" imgW="1625600" imgH="393700" progId="Equation.3">
                  <p:embed/>
                </p:oleObj>
              </mc:Choice>
              <mc:Fallback>
                <p:oleObj name="Equation" r:id="rId11" imgW="1625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73" y="2903241"/>
                        <a:ext cx="2452369" cy="605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3450018" y="3614518"/>
          <a:ext cx="2399140" cy="57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13" imgW="1663700" imgH="393700" progId="Equation.3">
                  <p:embed/>
                </p:oleObj>
              </mc:Choice>
              <mc:Fallback>
                <p:oleObj name="Equation" r:id="rId13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018" y="3614518"/>
                        <a:ext cx="2399140" cy="579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3447971" y="4372804"/>
          <a:ext cx="1558650" cy="4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15" imgW="838200" imgH="241300" progId="Equation.3">
                  <p:embed/>
                </p:oleObj>
              </mc:Choice>
              <mc:Fallback>
                <p:oleObj name="Equation" r:id="rId15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71" y="4372804"/>
                        <a:ext cx="1558650" cy="44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3493922" y="4980315"/>
          <a:ext cx="1466748" cy="40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17" imgW="863225" imgH="241195" progId="Equation.3">
                  <p:embed/>
                </p:oleObj>
              </mc:Choice>
              <mc:Fallback>
                <p:oleObj name="Equation" r:id="rId17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922" y="4980315"/>
                        <a:ext cx="1466748" cy="407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313529"/>
              </p:ext>
            </p:extLst>
          </p:nvPr>
        </p:nvGraphicFramePr>
        <p:xfrm>
          <a:off x="6730585" y="2903241"/>
          <a:ext cx="1625770" cy="71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19" imgW="914400" imgH="393700" progId="Equation.3">
                  <p:embed/>
                </p:oleObj>
              </mc:Choice>
              <mc:Fallback>
                <p:oleObj name="Equation" r:id="rId19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585" y="2903241"/>
                        <a:ext cx="1625770" cy="71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44096"/>
              </p:ext>
            </p:extLst>
          </p:nvPr>
        </p:nvGraphicFramePr>
        <p:xfrm>
          <a:off x="6614603" y="3614515"/>
          <a:ext cx="1503181" cy="65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21" imgW="914400" imgH="393700" progId="Equation.3">
                  <p:embed/>
                </p:oleObj>
              </mc:Choice>
              <mc:Fallback>
                <p:oleObj name="Equation" r:id="rId21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603" y="3614515"/>
                        <a:ext cx="1503181" cy="657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40</a:t>
            </a:fld>
            <a:r>
              <a:rPr lang="en-US" smtClean="0"/>
              <a:t>/60</a:t>
            </a: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91" y="4441022"/>
            <a:ext cx="2262045" cy="6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31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8665" y="2773303"/>
          <a:ext cx="1259045" cy="55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5" y="2773303"/>
                        <a:ext cx="1259045" cy="556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87079" y="3420051"/>
          <a:ext cx="1342215" cy="62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5" imgW="850531" imgH="393529" progId="Equation.3">
                  <p:embed/>
                </p:oleObj>
              </mc:Choice>
              <mc:Fallback>
                <p:oleObj name="Equation" r:id="rId5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9" y="3420051"/>
                        <a:ext cx="1342215" cy="626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87077" y="4432750"/>
          <a:ext cx="1451444" cy="35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7" imgW="863225" imgH="215806" progId="Equation.3">
                  <p:embed/>
                </p:oleObj>
              </mc:Choice>
              <mc:Fallback>
                <p:oleObj name="Equation" r:id="rId7" imgW="86322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7" y="4432750"/>
                        <a:ext cx="1451444" cy="354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065947" y="4228382"/>
          <a:ext cx="2132630" cy="62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9" imgW="1358310" imgH="393529" progId="Equation.3">
                  <p:embed/>
                </p:oleObj>
              </mc:Choice>
              <mc:Fallback>
                <p:oleObj name="Equation" r:id="rId9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947" y="4228382"/>
                        <a:ext cx="2132630" cy="626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224714" y="2827066"/>
          <a:ext cx="1529334" cy="4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1" imgW="863225" imgH="241195" progId="Equation.3">
                  <p:embed/>
                </p:oleObj>
              </mc:Choice>
              <mc:Fallback>
                <p:oleObj name="Equation" r:id="rId11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714" y="2827066"/>
                        <a:ext cx="1529334" cy="424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176868" y="3343868"/>
          <a:ext cx="1392343" cy="60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3" imgW="914400" imgH="393700" progId="Equation.3">
                  <p:embed/>
                </p:oleObj>
              </mc:Choice>
              <mc:Fallback>
                <p:oleObj name="Equation" r:id="rId13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868" y="3343868"/>
                        <a:ext cx="1392343" cy="60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42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انرژی پتانسیل کل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92920" y="2925660"/>
          <a:ext cx="21050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1295400" imgH="342900" progId="Equation.3">
                  <p:embed/>
                </p:oleObj>
              </mc:Choice>
              <mc:Fallback>
                <p:oleObj name="Equation" r:id="rId3" imgW="1295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20" y="2925660"/>
                        <a:ext cx="210502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2918" y="3586668"/>
          <a:ext cx="7071790" cy="171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4394200" imgH="1066800" progId="Equation.3">
                  <p:embed/>
                </p:oleObj>
              </mc:Choice>
              <mc:Fallback>
                <p:oleObj name="Equation" r:id="rId5" imgW="43942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" y="3586668"/>
                        <a:ext cx="7071790" cy="1710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729413" y="4746885"/>
          <a:ext cx="1222772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7" imgW="748975" imgH="431613" progId="Equation.3">
                  <p:embed/>
                </p:oleObj>
              </mc:Choice>
              <mc:Fallback>
                <p:oleObj name="Equation" r:id="rId7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4746885"/>
                        <a:ext cx="1222772" cy="696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76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کمینه کردن انرژی پتانسیل، تغییرات دامنه بر حسب جابجایی انتهای ورق را می دهد</a:t>
            </a:r>
          </a:p>
          <a:p>
            <a:r>
              <a:rPr lang="fa-IR" dirty="0" smtClean="0"/>
              <a:t>با جایگذاری دامنه به دست آمده، نیروی لازم جهت جابجایی به دست می آید.</a:t>
            </a:r>
          </a:p>
          <a:p>
            <a:endParaRPr lang="fa-IR" dirty="0"/>
          </a:p>
          <a:p>
            <a:r>
              <a:rPr lang="fa-IR" dirty="0" smtClean="0"/>
              <a:t>روابط ذکر شده در قالب یک کد نرم افزاری در محیط </a:t>
            </a:r>
            <a:r>
              <a:rPr lang="en-US" dirty="0" smtClean="0"/>
              <a:t>Maple</a:t>
            </a:r>
            <a:r>
              <a:rPr lang="fa-IR" dirty="0" smtClean="0"/>
              <a:t> تهیه شده است.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سوراخدار، ایزوتروپ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21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</a:t>
            </a:r>
            <a:r>
              <a:rPr lang="fa-IR" dirty="0" smtClean="0"/>
              <a:t>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روابط تعمیم یافته هوک  در لمینیت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2146936"/>
            <a:ext cx="2738438" cy="233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45932" y="2824836"/>
          <a:ext cx="3682203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4" imgW="2959100" imgH="2209800" progId="Equation.3">
                  <p:embed/>
                </p:oleObj>
              </mc:Choice>
              <mc:Fallback>
                <p:oleObj name="Equation" r:id="rId4" imgW="2959100" imgH="220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932" y="2824836"/>
                        <a:ext cx="3682203" cy="2764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0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رابطه بین تنش و گشتاور برآیند با انحنا و کرنش صفحه میانی</a:t>
            </a:r>
          </a:p>
          <a:p>
            <a:pPr lvl="1"/>
            <a:r>
              <a:rPr lang="fa-IR" dirty="0" smtClean="0"/>
              <a:t>لیمینیت با </a:t>
            </a:r>
            <a:r>
              <a:rPr lang="en-US" dirty="0" smtClean="0"/>
              <a:t>n</a:t>
            </a:r>
            <a:r>
              <a:rPr lang="fa-IR" dirty="0" smtClean="0"/>
              <a:t> لایه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129962" y="3273728"/>
          <a:ext cx="2393118" cy="89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1307532" imgH="482391" progId="Equation.3">
                  <p:embed/>
                </p:oleObj>
              </mc:Choice>
              <mc:Fallback>
                <p:oleObj name="Equation" r:id="rId3" imgW="130753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962" y="3273728"/>
                        <a:ext cx="2393118" cy="890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850731" y="3793317"/>
          <a:ext cx="2486027" cy="216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1549400" imgH="1346200" progId="Equation.3">
                  <p:embed/>
                </p:oleObj>
              </mc:Choice>
              <mc:Fallback>
                <p:oleObj name="Equation" r:id="rId5" imgW="15494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731" y="3793317"/>
                        <a:ext cx="2486027" cy="2163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142161" y="2805354"/>
            <a:ext cx="2622470" cy="26274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62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رابطه سازگاری وون-کارمن در یک لمینیت با آرایش متقارن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en-US" dirty="0" smtClean="0"/>
              <a:t>F</a:t>
            </a:r>
            <a:r>
              <a:rPr lang="fa-IR" dirty="0" smtClean="0"/>
              <a:t>، تابع میدان تنش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4351" y="2918698"/>
          <a:ext cx="7872842" cy="98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4076700" imgH="508000" progId="Equation.3">
                  <p:embed/>
                </p:oleObj>
              </mc:Choice>
              <mc:Fallback>
                <p:oleObj name="Equation" r:id="rId3" imgW="4076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2918698"/>
                        <a:ext cx="7872842" cy="981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88168" y="4706640"/>
          <a:ext cx="3983832" cy="68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5" imgW="2590560" imgH="444240" progId="Equation.3">
                  <p:embed/>
                </p:oleObj>
              </mc:Choice>
              <mc:Fallback>
                <p:oleObj name="Equation" r:id="rId5" imgW="259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" y="4706640"/>
                        <a:ext cx="3983832" cy="683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33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بسط روابط در ناحیه اول</a:t>
            </a:r>
          </a:p>
          <a:p>
            <a:pPr lvl="1"/>
            <a:r>
              <a:rPr lang="fa-IR" dirty="0" smtClean="0"/>
              <a:t>تابع تنش حدس زده شده:</a:t>
            </a:r>
          </a:p>
          <a:p>
            <a:pPr lvl="1"/>
            <a:r>
              <a:rPr lang="fa-IR" dirty="0" smtClean="0"/>
              <a:t>دستگاه معادله دیفرانسیل ایجاد شده: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72012" y="2923318"/>
          <a:ext cx="2971943" cy="34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3" imgW="1815312" imgH="215806" progId="Equation.3">
                  <p:embed/>
                </p:oleObj>
              </mc:Choice>
              <mc:Fallback>
                <p:oleObj name="Equation" r:id="rId3" imgW="181531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012" y="2923318"/>
                        <a:ext cx="2971943" cy="342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196705" y="3933109"/>
          <a:ext cx="6428627" cy="165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5" imgW="3733800" imgH="990600" progId="Equation.3">
                  <p:embed/>
                </p:oleObj>
              </mc:Choice>
              <mc:Fallback>
                <p:oleObj name="Equation" r:id="rId5" imgW="37338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705" y="3933109"/>
                        <a:ext cx="6428627" cy="1656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40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حل دستگاه معادلات ایجاد شده:</a:t>
            </a:r>
          </a:p>
          <a:p>
            <a:pPr lvl="1"/>
            <a:r>
              <a:rPr lang="fa-IR" dirty="0" smtClean="0"/>
              <a:t>حل معادله اول</a:t>
            </a:r>
          </a:p>
          <a:p>
            <a:pPr lvl="1"/>
            <a:endParaRPr lang="fa-IR" dirty="0"/>
          </a:p>
          <a:p>
            <a:pPr lvl="1"/>
            <a:r>
              <a:rPr lang="fa-IR" dirty="0" smtClean="0"/>
              <a:t>حل معادله دوم به علامت دلتا بستگی دارد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21509" y="2704579"/>
          <a:ext cx="3081433" cy="77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3" imgW="1930400" imgH="482600" progId="Equation.3">
                  <p:embed/>
                </p:oleObj>
              </mc:Choice>
              <mc:Fallback>
                <p:oleObj name="Equation" r:id="rId3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9" y="2704579"/>
                        <a:ext cx="3081433" cy="774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21509" y="4166003"/>
          <a:ext cx="3081433" cy="42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5" imgW="1651000" imgH="241300" progId="Equation.3">
                  <p:embed/>
                </p:oleObj>
              </mc:Choice>
              <mc:Fallback>
                <p:oleObj name="Equation" r:id="rId5" imgW="165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9" y="4166003"/>
                        <a:ext cx="3081433" cy="42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75272" y="4599724"/>
          <a:ext cx="4593186" cy="127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7" imgW="4216400" imgH="1193800" progId="Equation.3">
                  <p:embed/>
                </p:oleObj>
              </mc:Choice>
              <mc:Fallback>
                <p:oleObj name="Equation" r:id="rId7" imgW="42164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272" y="4599724"/>
                        <a:ext cx="4593186" cy="1278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0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نیمه انرژی - ورق سوراخدار 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4"/>
            <a:ext cx="8065294" cy="3872865"/>
          </a:xfrm>
        </p:spPr>
        <p:txBody>
          <a:bodyPr>
            <a:normAutofit/>
          </a:bodyPr>
          <a:lstStyle/>
          <a:p>
            <a:r>
              <a:rPr lang="fa-IR" dirty="0" smtClean="0"/>
              <a:t>در نواحی دوم و سوم نیزروابط مشابه ایجاد خواهد شد</a:t>
            </a:r>
          </a:p>
          <a:p>
            <a:r>
              <a:rPr lang="fa-IR" dirty="0" smtClean="0"/>
              <a:t>با اعمال شرایط مرزی مطابق صفحه ایزوتروپ، ثوابت ایجاد شده حل می گردند</a:t>
            </a:r>
          </a:p>
          <a:p>
            <a:r>
              <a:rPr lang="fa-IR" dirty="0" smtClean="0"/>
              <a:t>انرژی پتانسیل در یک ورق کامپوزیتی:</a:t>
            </a:r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کمینه کردن انرژی پتانسیل کل، دامنه جابجایی نواحی را به دست می آورد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4350" y="3956613"/>
          <a:ext cx="6191690" cy="95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3" imgW="2959100" imgH="457200" progId="Equation.3">
                  <p:embed/>
                </p:oleObj>
              </mc:Choice>
              <mc:Fallback>
                <p:oleObj name="Equation" r:id="rId3" imgW="2959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956613"/>
                        <a:ext cx="6191690" cy="955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49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829" y="2146935"/>
            <a:ext cx="4174958" cy="3554458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نظمی و همکارانش 2004</a:t>
            </a:r>
          </a:p>
          <a:p>
            <a:r>
              <a:rPr lang="fa-IR" dirty="0" smtClean="0"/>
              <a:t>کمانش الاستو-پلاستیک ورق سوراخ دار</a:t>
            </a:r>
          </a:p>
          <a:p>
            <a:r>
              <a:rPr lang="fa-IR" dirty="0" smtClean="0"/>
              <a:t>تحلیل المان محدود</a:t>
            </a:r>
          </a:p>
          <a:p>
            <a:r>
              <a:rPr lang="fa-IR" dirty="0" smtClean="0"/>
              <a:t>اثر جابجایی محل سوراخ</a:t>
            </a:r>
          </a:p>
          <a:p>
            <a:r>
              <a:rPr lang="fa-IR" dirty="0" smtClean="0"/>
              <a:t>اثر ضریب لاغری</a:t>
            </a:r>
          </a:p>
          <a:p>
            <a:r>
              <a:rPr lang="fa-IR" dirty="0" smtClean="0"/>
              <a:t> برای اعتبارسنجی مدل المان محدود، نتایج سوراخ در مرکز ورق با دیگر مطالعات مقایسه شده است.</a:t>
            </a:r>
            <a:endParaRPr lang="en-US" dirty="0" smtClean="0"/>
          </a:p>
          <a:p>
            <a:endParaRPr lang="fa-IR" dirty="0" smtClean="0"/>
          </a:p>
          <a:p>
            <a:endParaRPr lang="fa-I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41" y="2127885"/>
            <a:ext cx="4154600" cy="34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59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1"/>
            <a:ext cx="8860632" cy="4940494"/>
          </a:xfrm>
        </p:spPr>
        <p:txBody>
          <a:bodyPr/>
          <a:lstStyle/>
          <a:p>
            <a:pPr marL="109728" indent="0" algn="ctr">
              <a:buNone/>
            </a:pPr>
            <a:r>
              <a:rPr lang="fa-IR" sz="5400" b="1" dirty="0" smtClean="0"/>
              <a:t>اعتبارسنجی نتایج </a:t>
            </a:r>
            <a:endParaRPr lang="en-US" sz="5400" b="1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fa-IR" dirty="0" smtClean="0"/>
          </a:p>
          <a:p>
            <a:pPr marL="109728" indent="0" algn="ctr">
              <a:buNone/>
            </a:pPr>
            <a:r>
              <a:rPr lang="fa-IR" sz="4800" b="1" dirty="0" smtClean="0"/>
              <a:t>مدلسازی در نرم افزار </a:t>
            </a:r>
            <a:r>
              <a:rPr lang="en-US" sz="4800" b="1" dirty="0" smtClean="0"/>
              <a:t>ABAQUS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33568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نتایج – ورق سوراخ دار، ایزوتروپ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25104" y="2525173"/>
          <a:ext cx="3608374" cy="128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3" imgW="2514600" imgH="889000" progId="Equation.3">
                  <p:embed/>
                </p:oleObj>
              </mc:Choice>
              <mc:Fallback>
                <p:oleObj name="Equation" r:id="rId3" imgW="2514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104" y="2525173"/>
                        <a:ext cx="3608374" cy="1289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100" dirty="0"/>
              <a:t>مشخصات ورق بررسی شده</a:t>
            </a:r>
            <a:endParaRPr lang="en-US" sz="2100" dirty="0"/>
          </a:p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4757"/>
              </p:ext>
            </p:extLst>
          </p:nvPr>
        </p:nvGraphicFramePr>
        <p:xfrm>
          <a:off x="4724401" y="2082237"/>
          <a:ext cx="3848102" cy="369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Bitmap Image" r:id="rId5" imgW="4048690" imgH="3914286" progId="Paint.Picture">
                  <p:embed/>
                </p:oleObj>
              </mc:Choice>
              <mc:Fallback>
                <p:oleObj name="Bitmap Image" r:id="rId5" imgW="4048690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082237"/>
                        <a:ext cx="3848102" cy="369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13032" cy="288203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9368305"/>
              </p:ext>
            </p:extLst>
          </p:nvPr>
        </p:nvGraphicFramePr>
        <p:xfrm>
          <a:off x="1295400" y="3917756"/>
          <a:ext cx="6312694" cy="293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ایزوتروپ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اعتبارسنجی با تحلیل المان محدود</a:t>
            </a:r>
          </a:p>
          <a:p>
            <a:pPr lvl="1"/>
            <a:r>
              <a:rPr lang="fa-IR" dirty="0" smtClean="0"/>
              <a:t>مدلسازی در </a:t>
            </a:r>
            <a:r>
              <a:rPr lang="en-US" dirty="0" smtClean="0"/>
              <a:t>ABAQUS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95" y="3213046"/>
            <a:ext cx="2224327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" y="2265738"/>
            <a:ext cx="4639865" cy="3323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53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ایزوتروپ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8" y="2314057"/>
            <a:ext cx="8954526" cy="33397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54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88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ایزوتروپ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5836181"/>
              </p:ext>
            </p:extLst>
          </p:nvPr>
        </p:nvGraphicFramePr>
        <p:xfrm>
          <a:off x="157162" y="1389063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6874472"/>
              </p:ext>
            </p:extLst>
          </p:nvPr>
        </p:nvGraphicFramePr>
        <p:xfrm>
          <a:off x="4564854" y="1676400"/>
          <a:ext cx="4579146" cy="244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3179993"/>
              </p:ext>
            </p:extLst>
          </p:nvPr>
        </p:nvGraphicFramePr>
        <p:xfrm>
          <a:off x="2628424" y="4198011"/>
          <a:ext cx="4686776" cy="265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55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</a:t>
            </a:r>
            <a:r>
              <a:rPr lang="fa-IR" dirty="0" smtClean="0"/>
              <a:t>کامپوزیتی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5"/>
            <a:ext cx="8065294" cy="3442530"/>
          </a:xfrm>
        </p:spPr>
        <p:txBody>
          <a:bodyPr>
            <a:normAutofit/>
          </a:bodyPr>
          <a:lstStyle/>
          <a:p>
            <a:r>
              <a:rPr lang="fa-IR" dirty="0" smtClean="0"/>
              <a:t>ابعاد ورق</a:t>
            </a:r>
            <a:r>
              <a:rPr lang="en-US" dirty="0" smtClean="0"/>
              <a:t>:</a:t>
            </a:r>
          </a:p>
          <a:p>
            <a:r>
              <a:rPr lang="fa-IR" dirty="0" smtClean="0"/>
              <a:t>تعداد لایه ها = 4</a:t>
            </a:r>
          </a:p>
          <a:p>
            <a:r>
              <a:rPr lang="fa-IR" dirty="0" smtClean="0"/>
              <a:t>ضخامت لایه ها = </a:t>
            </a:r>
            <a:r>
              <a:rPr lang="en-US" dirty="0" smtClean="0"/>
              <a:t>0.25mm</a:t>
            </a:r>
            <a:endParaRPr lang="fa-IR" dirty="0" smtClean="0"/>
          </a:p>
          <a:p>
            <a:r>
              <a:rPr lang="fa-IR" dirty="0" smtClean="0"/>
              <a:t>آرایش لایه ها=</a:t>
            </a:r>
          </a:p>
          <a:p>
            <a:r>
              <a:rPr lang="fa-IR" dirty="0" smtClean="0"/>
              <a:t>مشخصات ماده: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207796" y="2320220"/>
          <a:ext cx="1734783" cy="43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796" y="2320220"/>
                        <a:ext cx="1734783" cy="433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996004"/>
              </p:ext>
            </p:extLst>
          </p:nvPr>
        </p:nvGraphicFramePr>
        <p:xfrm>
          <a:off x="5578023" y="3683137"/>
          <a:ext cx="878682" cy="45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5" imgW="418918" imgH="215806" progId="Equation.3">
                  <p:embed/>
                </p:oleObj>
              </mc:Choice>
              <mc:Fallback>
                <p:oleObj name="Equation" r:id="rId5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023" y="3683137"/>
                        <a:ext cx="878682" cy="459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578023" y="4809386"/>
          <a:ext cx="1044237" cy="70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7" imgW="634725" imgH="431613" progId="Equation.3">
                  <p:embed/>
                </p:oleObj>
              </mc:Choice>
              <mc:Fallback>
                <p:oleObj name="Equation" r:id="rId7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023" y="4809386"/>
                        <a:ext cx="1044237" cy="701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417471" y="4913575"/>
          <a:ext cx="1486283" cy="59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9" imgW="1066800" imgH="431800" progId="Equation.3">
                  <p:embed/>
                </p:oleObj>
              </mc:Choice>
              <mc:Fallback>
                <p:oleObj name="Equation" r:id="rId9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471" y="4913575"/>
                        <a:ext cx="1486283" cy="597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" y="7187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07495" y="5019276"/>
          <a:ext cx="2250281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11" imgW="1333500" imgH="228600" progId="Equation.3">
                  <p:embed/>
                </p:oleObj>
              </mc:Choice>
              <mc:Fallback>
                <p:oleObj name="Equation" r:id="rId11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5" y="5019276"/>
                        <a:ext cx="2250281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76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کامپوزیتی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33" y="2161470"/>
            <a:ext cx="8040269" cy="31358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5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– ورق سوراخ دار، کامپوزیتی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93708891"/>
              </p:ext>
            </p:extLst>
          </p:nvPr>
        </p:nvGraphicFramePr>
        <p:xfrm>
          <a:off x="123824" y="1828800"/>
          <a:ext cx="429577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5116146"/>
              </p:ext>
            </p:extLst>
          </p:nvPr>
        </p:nvGraphicFramePr>
        <p:xfrm>
          <a:off x="4556047" y="1905000"/>
          <a:ext cx="4423647" cy="227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94447997"/>
              </p:ext>
            </p:extLst>
          </p:nvPr>
        </p:nvGraphicFramePr>
        <p:xfrm>
          <a:off x="147636" y="4038600"/>
          <a:ext cx="4271963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01419690"/>
              </p:ext>
            </p:extLst>
          </p:nvPr>
        </p:nvGraphicFramePr>
        <p:xfrm>
          <a:off x="4546520" y="3955259"/>
          <a:ext cx="4466511" cy="214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9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836180"/>
            <a:ext cx="8065294" cy="3753287"/>
          </a:xfrm>
        </p:spPr>
        <p:txBody>
          <a:bodyPr>
            <a:normAutofit/>
          </a:bodyPr>
          <a:lstStyle/>
          <a:p>
            <a:r>
              <a:rPr lang="fa-IR" dirty="0" smtClean="0"/>
              <a:t>استفاده از انرژی به همراه گسسته سازی قابل پیاده سازی است.</a:t>
            </a:r>
          </a:p>
          <a:p>
            <a:r>
              <a:rPr lang="fa-IR" dirty="0" smtClean="0"/>
              <a:t>همگرایی روش حل ارایه شده، قطعی می باشد.</a:t>
            </a:r>
          </a:p>
          <a:p>
            <a:r>
              <a:rPr lang="fa-IR" dirty="0" smtClean="0"/>
              <a:t>سرعت حل آن بسیار بالا می باشد.</a:t>
            </a:r>
          </a:p>
          <a:p>
            <a:r>
              <a:rPr lang="fa-IR" dirty="0" smtClean="0"/>
              <a:t>مطابق انتظار، با افزایش قطر سوراخ، ظرفیت کمانش کاهش می یابد.</a:t>
            </a:r>
          </a:p>
          <a:p>
            <a:r>
              <a:rPr lang="fa-IR" dirty="0" smtClean="0"/>
              <a:t>با افزایش قطر سوراخ، دقت روش کاهش می یابد.</a:t>
            </a:r>
          </a:p>
          <a:p>
            <a:r>
              <a:rPr lang="fa-IR" dirty="0"/>
              <a:t>روش ارایه شده، برای مواد ایزوتروپ و کامپوزیت قابل استفاده است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59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146937"/>
            <a:ext cx="8065294" cy="3853815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کامور و پایک 2009</a:t>
            </a:r>
          </a:p>
          <a:p>
            <a:r>
              <a:rPr lang="fa-IR" dirty="0" smtClean="0"/>
              <a:t>کمانش ورق ترک دار </a:t>
            </a:r>
          </a:p>
          <a:p>
            <a:r>
              <a:rPr lang="fa-IR" dirty="0" smtClean="0"/>
              <a:t>میدان جابجایی ورق = توابع مثلثاتی </a:t>
            </a:r>
          </a:p>
          <a:p>
            <a:r>
              <a:rPr lang="fa-IR" dirty="0" smtClean="0"/>
              <a:t>نوع بارگذاری درنظر گرفته شده = فشاری تک محوره، دو محوره و برش صفحه ای </a:t>
            </a:r>
          </a:p>
          <a:p>
            <a:r>
              <a:rPr lang="fa-IR" dirty="0" smtClean="0"/>
              <a:t>انواع ترک ها = ترک های داخل و یا مرزی </a:t>
            </a:r>
          </a:p>
          <a:p>
            <a:r>
              <a:rPr lang="fa-IR" dirty="0" smtClean="0"/>
              <a:t>ورق به چندین ناحیه تقسیم شده</a:t>
            </a:r>
          </a:p>
          <a:p>
            <a:r>
              <a:rPr lang="fa-IR" dirty="0" smtClean="0"/>
              <a:t>در هر ناحیه، معادلات حاکم، با استفاده از توابع مثلثاتی درنظرگرفته شده برای میدان جابجایی، حل می شوند</a:t>
            </a:r>
          </a:p>
          <a:p>
            <a:r>
              <a:rPr lang="fa-IR" dirty="0" smtClean="0"/>
              <a:t> برای اعتبارسنجی نتایج خود از روش المان محدود استفاده کرده اند.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5" y="1568225"/>
            <a:ext cx="3519619" cy="20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6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5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پیشنهادات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افزایش تعداد ناحیه ها و کوچکتر کردن اندازه آن ها</a:t>
            </a:r>
          </a:p>
          <a:p>
            <a:pPr lvl="0"/>
            <a:r>
              <a:rPr lang="fa-IR" dirty="0"/>
              <a:t>بررسی تابع های دیگر برای تخمین میدان جابجایی خارج از صفحه</a:t>
            </a:r>
            <a:endParaRPr lang="en-US" dirty="0"/>
          </a:p>
          <a:p>
            <a:pPr lvl="0"/>
            <a:r>
              <a:rPr lang="fa-IR" dirty="0" smtClean="0"/>
              <a:t>ترکیب روش </a:t>
            </a:r>
            <a:r>
              <a:rPr lang="fa-IR" dirty="0"/>
              <a:t>نیمه </a:t>
            </a:r>
            <a:r>
              <a:rPr lang="fa-IR" dirty="0" smtClean="0"/>
              <a:t>انرژی </a:t>
            </a:r>
            <a:r>
              <a:rPr lang="fa-IR" dirty="0"/>
              <a:t>با نوارمحدود </a:t>
            </a:r>
            <a:endParaRPr lang="fa-IR" dirty="0" smtClean="0"/>
          </a:p>
          <a:p>
            <a:pPr lvl="0"/>
            <a:r>
              <a:rPr lang="fa-IR" dirty="0" smtClean="0"/>
              <a:t>بررسی </a:t>
            </a:r>
            <a:r>
              <a:rPr lang="fa-IR" dirty="0"/>
              <a:t>دیدگاه استفاده از مختصات </a:t>
            </a:r>
            <a:r>
              <a:rPr lang="fa-IR" dirty="0" smtClean="0"/>
              <a:t>قطبی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60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42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15" y="1143000"/>
            <a:ext cx="8065294" cy="5715000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</a:pPr>
            <a:r>
              <a:rPr lang="en-US" sz="1600" dirty="0" smtClean="0"/>
              <a:t>[1] </a:t>
            </a:r>
            <a:r>
              <a:rPr lang="en-US" sz="1600" dirty="0"/>
              <a:t>Kumai T. "Elastic stability of the square plate with a central circular hole under edge thrust". Reports of Research Institute for Applied Mechanics. Vol. I, No.2, 1952.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[2] Chow F.Y., Narayanan, R. “Buckling of plates containing openings”. 7th international Specialty Conference on Cold-Formed Steel Structures. 1984.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[3] El-</a:t>
            </a:r>
            <a:r>
              <a:rPr lang="en-US" sz="1600" dirty="0" err="1"/>
              <a:t>Sawy</a:t>
            </a:r>
            <a:r>
              <a:rPr lang="en-US" sz="1600" dirty="0"/>
              <a:t> K., </a:t>
            </a:r>
            <a:r>
              <a:rPr lang="en-US" sz="1600" dirty="0" err="1"/>
              <a:t>Nazmy</a:t>
            </a:r>
            <a:r>
              <a:rPr lang="en-US" sz="1600" dirty="0"/>
              <a:t> A.S. “Effect of aspect ratio on the elastic buckling of </a:t>
            </a:r>
            <a:r>
              <a:rPr lang="en-US" sz="1600" dirty="0" err="1"/>
              <a:t>uniaxially</a:t>
            </a:r>
            <a:r>
              <a:rPr lang="en-US" sz="1600" dirty="0"/>
              <a:t> loaded plates with eccentric holes”. Thin-Walled Structures. Vol. 39, 2001, pp983-998.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[4] El-</a:t>
            </a:r>
            <a:r>
              <a:rPr lang="en-US" sz="1600" dirty="0" err="1"/>
              <a:t>Sawy</a:t>
            </a:r>
            <a:r>
              <a:rPr lang="en-US" sz="1600" dirty="0"/>
              <a:t> K., </a:t>
            </a:r>
            <a:r>
              <a:rPr lang="en-US" sz="1600" dirty="0" err="1"/>
              <a:t>Nazmy</a:t>
            </a:r>
            <a:r>
              <a:rPr lang="en-US" sz="1600" dirty="0"/>
              <a:t> A.S. “Elasto-plastic buckling of perforated plates under uniaxial compression”. Thin-Walled Structures. Vol. 42, 2004, pp.1083-1101.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[5] Kumar Y. V., Paik J., “Buckling analysis of cracked plates using hierarchical trigonometric functions”. Thin-Walled Structures. Vol. 42, 2004, pp.687-700.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[6] Wang G., Sun H., </a:t>
            </a:r>
            <a:r>
              <a:rPr lang="en-US" sz="1600" dirty="0" err="1"/>
              <a:t>Peng</a:t>
            </a:r>
            <a:r>
              <a:rPr lang="en-US" sz="1600" dirty="0"/>
              <a:t> H., </a:t>
            </a:r>
            <a:r>
              <a:rPr lang="en-US" sz="1600" dirty="0" err="1"/>
              <a:t>Uemori</a:t>
            </a:r>
            <a:r>
              <a:rPr lang="en-US" sz="1600" dirty="0"/>
              <a:t> R. “Buckling and ultimate strength of plates with openings”. Ships and Offshore Structures. Vol. 4, 2009.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[7] Amani M., </a:t>
            </a:r>
            <a:r>
              <a:rPr lang="en-US" sz="1600" dirty="0" err="1"/>
              <a:t>Edlund</a:t>
            </a:r>
            <a:r>
              <a:rPr lang="en-US" sz="1600" dirty="0"/>
              <a:t> B.L.O., </a:t>
            </a:r>
            <a:r>
              <a:rPr lang="en-US" sz="1600" dirty="0" err="1"/>
              <a:t>Alinia</a:t>
            </a:r>
            <a:r>
              <a:rPr lang="en-US" sz="1600" dirty="0"/>
              <a:t> M.M. “Buckling and </a:t>
            </a:r>
            <a:r>
              <a:rPr lang="en-US" sz="1600" dirty="0" err="1"/>
              <a:t>postbuckling</a:t>
            </a:r>
            <a:r>
              <a:rPr lang="en-US" sz="1600" dirty="0"/>
              <a:t> behavior of unstiffened slender curved plates under uniform shear”. Thin-Walled Structures. Vol. 49, 2011, pp.1071-1031.</a:t>
            </a:r>
          </a:p>
          <a:p>
            <a:pPr algn="l" rtl="0">
              <a:spcBef>
                <a:spcPts val="0"/>
              </a:spcBef>
            </a:pPr>
            <a:r>
              <a:rPr lang="fa-IR" sz="1600" dirty="0"/>
              <a:t>[8] جنتی ا.، ازهری م. " کمانش موضعي صفحات ارتوتروپيک بر روي انواع تکيه گاه داخلي الاستيک به روش نوار محدود اسپلاين". مهندسی عمران و محیط زیست امیرکبیر، دوره 41، صفحه83-93.</a:t>
            </a:r>
            <a:endParaRPr lang="en-US" sz="1600" dirty="0"/>
          </a:p>
          <a:p>
            <a:pPr algn="l" rtl="0">
              <a:spcBef>
                <a:spcPts val="0"/>
              </a:spcBef>
            </a:pPr>
            <a:r>
              <a:rPr lang="en-US" sz="1600" dirty="0"/>
              <a:t>[9] </a:t>
            </a:r>
            <a:r>
              <a:rPr lang="en-US" sz="1600" dirty="0" err="1"/>
              <a:t>Janati</a:t>
            </a:r>
            <a:r>
              <a:rPr lang="en-US" sz="1600" dirty="0"/>
              <a:t>  I., </a:t>
            </a:r>
            <a:r>
              <a:rPr lang="en-US" sz="1600" dirty="0" err="1"/>
              <a:t>Azhari</a:t>
            </a:r>
            <a:r>
              <a:rPr lang="en-US" sz="1600" dirty="0"/>
              <a:t> M. “Local buckling of orthotropic plates under intermediate elastic supports using the spline finite strip method”. Journal of Amir-</a:t>
            </a:r>
            <a:r>
              <a:rPr lang="en-US" sz="1600" dirty="0" err="1"/>
              <a:t>Kabir</a:t>
            </a:r>
            <a:r>
              <a:rPr lang="en-US" sz="1600" dirty="0"/>
              <a:t>, Vol. 41, No. 1. 2009, pp. 83-93.</a:t>
            </a:r>
          </a:p>
          <a:p>
            <a:pPr algn="l" rtl="0">
              <a:spcBef>
                <a:spcPts val="0"/>
              </a:spcBef>
            </a:pPr>
            <a:r>
              <a:rPr lang="en-US" sz="1600" dirty="0"/>
              <a:t>[10] </a:t>
            </a:r>
            <a:r>
              <a:rPr lang="en-US" sz="1600" dirty="0" err="1"/>
              <a:t>Azhari</a:t>
            </a:r>
            <a:r>
              <a:rPr lang="en-US" sz="1600" dirty="0"/>
              <a:t> M., </a:t>
            </a:r>
            <a:r>
              <a:rPr lang="en-US" sz="1600" dirty="0" err="1"/>
              <a:t>Shahidi</a:t>
            </a:r>
            <a:r>
              <a:rPr lang="en-US" sz="1600" dirty="0"/>
              <a:t> A.R., </a:t>
            </a:r>
            <a:r>
              <a:rPr lang="en-US" sz="1600" dirty="0" err="1"/>
              <a:t>Saadatpour</a:t>
            </a:r>
            <a:r>
              <a:rPr lang="en-US" sz="1600" dirty="0"/>
              <a:t> M.M. “Local and post local buckling of stepped and perforated thin plates”. Applied Mathematical Modelling, Vol. 29, 2005, pp.633-652</a:t>
            </a:r>
            <a:r>
              <a:rPr lang="en-US" sz="10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61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3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 تشکر از توجه شما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005-3A33-4856-9115-5FE22A368A64}" type="slidenum">
              <a:rPr lang="en-US" smtClean="0"/>
              <a:pPr/>
              <a:t>62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8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وانگ و همکارانش2009</a:t>
            </a:r>
          </a:p>
          <a:p>
            <a:r>
              <a:rPr lang="fa-IR" dirty="0" smtClean="0"/>
              <a:t>تحلیل های المان محدود خطی و غیرخطی</a:t>
            </a:r>
          </a:p>
          <a:p>
            <a:r>
              <a:rPr lang="fa-IR" dirty="0" smtClean="0"/>
              <a:t>اثر اندازه ورق، شکل و اندازه سوراخ</a:t>
            </a:r>
          </a:p>
          <a:p>
            <a:r>
              <a:rPr lang="fa-IR" dirty="0" smtClean="0"/>
              <a:t>یک فرمول ساده برای طراحی سازه ارایه کرده اند</a:t>
            </a:r>
          </a:p>
          <a:p>
            <a:pPr lvl="2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055" y="3429000"/>
            <a:ext cx="60154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7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3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ادلاند و همکاران2011</a:t>
            </a:r>
          </a:p>
          <a:p>
            <a:r>
              <a:rPr lang="fa-IR" dirty="0" smtClean="0"/>
              <a:t>رفتار کمانش و فراکمانش ورق های خمیده بدون سوراخ</a:t>
            </a:r>
          </a:p>
          <a:p>
            <a:r>
              <a:rPr lang="fa-IR" dirty="0" smtClean="0"/>
              <a:t>تحلیل های المان محدود</a:t>
            </a:r>
          </a:p>
          <a:p>
            <a:r>
              <a:rPr lang="fa-IR" dirty="0" smtClean="0"/>
              <a:t>بارهای برشی داخلی</a:t>
            </a:r>
          </a:p>
          <a:p>
            <a:r>
              <a:rPr lang="fa-IR" dirty="0" smtClean="0"/>
              <a:t>اثر پارامترهای خم برروی مدهای کمانش و ظرفیت کمانش ورق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896786"/>
            <a:ext cx="2214902" cy="49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8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کارهای گذشته - کمانش ورق های فلزی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کساییان و ازهری2004</a:t>
            </a:r>
          </a:p>
          <a:p>
            <a:r>
              <a:rPr lang="fa-IR" dirty="0" smtClean="0"/>
              <a:t>کمانش موضعی غیر الاستیک ورق خمیده</a:t>
            </a:r>
          </a:p>
          <a:p>
            <a:r>
              <a:rPr lang="fa-IR" dirty="0" smtClean="0"/>
              <a:t>روش نوار محدود</a:t>
            </a:r>
          </a:p>
          <a:p>
            <a:r>
              <a:rPr lang="fa-IR" dirty="0" smtClean="0"/>
              <a:t>اثر تغییرات ضخامت در ظرفیت کمانش ورق خمیده را اعمال کرده اند.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45216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70E-942D-4046-A058-B5D3ADFC0A62}" type="slidenum">
              <a:rPr lang="en-US" smtClean="0"/>
              <a:pPr/>
              <a:t>9</a:t>
            </a:fld>
            <a:r>
              <a:rPr lang="en-US" smtClean="0"/>
              <a:t>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4134</TotalTime>
  <Words>2083</Words>
  <Application>Microsoft Office PowerPoint</Application>
  <PresentationFormat>On-screen Show (4:3)</PresentationFormat>
  <Paragraphs>368</Paragraphs>
  <Slides>62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B Nazanin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Equation.DSMT4</vt:lpstr>
      <vt:lpstr>Equation</vt:lpstr>
      <vt:lpstr>Bitmap Image</vt:lpstr>
      <vt:lpstr>            حل کمانش و پس از کمانش صفحه سوراخدار به روش شبه انرژی   مهدی بستان شیرین آذر95     </vt:lpstr>
      <vt:lpstr>فهرست مطالب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فلزی</vt:lpstr>
      <vt:lpstr>مرور کارهای گذشته - کمانش ورق های کامپوزیتی</vt:lpstr>
      <vt:lpstr>مرور کارهای گذشته - کمانش ورق های کامپوزیتی</vt:lpstr>
      <vt:lpstr>مرور کارهای گذشته - کمانش ورق های کامپوزیتی</vt:lpstr>
      <vt:lpstr>مرور کارهای گذشته - کمانش ورق های کامپوزیتی</vt:lpstr>
      <vt:lpstr>مرور کارهای گذشته - کمانش ورق های کامپوزیتی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ورق توپر</vt:lpstr>
      <vt:lpstr>روش نیمه انرژی - ورق سوراخدار، ایزوتروپ</vt:lpstr>
      <vt:lpstr>PowerPoint Presentation</vt:lpstr>
      <vt:lpstr>روش نیمه انرژی - ورق سوراخدار، ایزوتروپ</vt:lpstr>
      <vt:lpstr>روش نیمه انرژی - ورق سوراخدار، ایزوتروپ</vt:lpstr>
      <vt:lpstr>روش نیمه انرژی - ورق سوراخدار، ایزوتروپ</vt:lpstr>
      <vt:lpstr>روش نیمه انرژی - ورق سوراخدار، ایزوتروپ</vt:lpstr>
      <vt:lpstr>روش نیمه انرژی - ورق سوراخدار، ایزوتروپ</vt:lpstr>
      <vt:lpstr>روش نیمه انرژی - ورق سوراخدار، ایزوتروپ</vt:lpstr>
      <vt:lpstr>روش نیمه انرژی - ورق سوراخدار، ایزوتروپ</vt:lpstr>
      <vt:lpstr>روش نیمه انرژی - ورق سوراخدار کامپوزیتی</vt:lpstr>
      <vt:lpstr>روش نیمه انرژی - ورق سوراخدار کامپوزیتی</vt:lpstr>
      <vt:lpstr>روش نیمه انرژی - ورق سوراخدار کامپوزیتی</vt:lpstr>
      <vt:lpstr>روش نیمه انرژی - ورق سوراخدار کامپوزیتی</vt:lpstr>
      <vt:lpstr>روش نیمه انرژی - ورق سوراخدار کامپوزیتی</vt:lpstr>
      <vt:lpstr>روش نیمه انرژی - ورق سوراخدار کامپوزیتی</vt:lpstr>
      <vt:lpstr>PowerPoint Presentation</vt:lpstr>
      <vt:lpstr>نتایج – ورق سوراخ دار، ایزوتروپ</vt:lpstr>
      <vt:lpstr>نتایج – ورق سوراخ دار، ایزوتروپ</vt:lpstr>
      <vt:lpstr>نتایج – ورق سوراخ دار، ایزوتروپ</vt:lpstr>
      <vt:lpstr>نتایج – ورق سوراخ دار، ایزوتروپ</vt:lpstr>
      <vt:lpstr>نتایج – ورق سوراخ دار، ایزوتروپ</vt:lpstr>
      <vt:lpstr>نتایج – ورق سوراخ دار، کامپوزیتی</vt:lpstr>
      <vt:lpstr>نتایج – ورق سوراخ دار، کامپوزیتی</vt:lpstr>
      <vt:lpstr>نتایج – ورق سوراخ دار، کامپوزیتی</vt:lpstr>
      <vt:lpstr>نتیجه گیری</vt:lpstr>
      <vt:lpstr>پیشنهادات</vt:lpstr>
      <vt:lpstr>مراجع</vt:lpstr>
      <vt:lpstr>با تشکر از توجه شما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Admin</cp:lastModifiedBy>
  <cp:revision>195</cp:revision>
  <dcterms:created xsi:type="dcterms:W3CDTF">2006-08-16T00:00:00Z</dcterms:created>
  <dcterms:modified xsi:type="dcterms:W3CDTF">2017-06-24T19:21:28Z</dcterms:modified>
</cp:coreProperties>
</file>