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366" r:id="rId2"/>
    <p:sldId id="354" r:id="rId3"/>
    <p:sldId id="355" r:id="rId4"/>
    <p:sldId id="356" r:id="rId5"/>
    <p:sldId id="367" r:id="rId6"/>
    <p:sldId id="368" r:id="rId7"/>
    <p:sldId id="369" r:id="rId8"/>
    <p:sldId id="371" r:id="rId9"/>
    <p:sldId id="370" r:id="rId10"/>
    <p:sldId id="362" r:id="rId11"/>
    <p:sldId id="3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6/24/2017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2828-A262-4019-9E8C-C387D0E754F1}" type="datetime1">
              <a:rPr lang="en-US" smtClean="0"/>
              <a:pPr/>
              <a:t>6/24/2017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20C4D-0180-40D2-A856-4ABE5A1A069E}" type="datetime1">
              <a:rPr lang="en-US" smtClean="0"/>
              <a:pPr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B8DA-E986-49A0-9432-B1D2119FAF59}" type="datetime1">
              <a:rPr lang="en-US" smtClean="0"/>
              <a:pPr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0C608-5F6B-4B63-877E-475840BA68C2}" type="datetime1">
              <a:rPr lang="en-US" smtClean="0"/>
              <a:pPr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79F-5204-42F1-94E5-7F35567538DB}" type="datetime1">
              <a:rPr lang="en-US" smtClean="0"/>
              <a:pPr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84C4D-0FBA-4EA7-840D-D98AE8E20134}" type="datetime1">
              <a:rPr lang="en-US" smtClean="0"/>
              <a:pPr/>
              <a:t>6/24/2017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F6381-DD72-4ACD-886C-E080E4E4AD4F}" type="datetime1">
              <a:rPr lang="en-US" smtClean="0"/>
              <a:pPr/>
              <a:t>6/24/2017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9902C-ABFA-4ACC-87B3-54E6B0DABEEE}" type="datetime1">
              <a:rPr lang="en-US" smtClean="0"/>
              <a:pPr/>
              <a:t>6/24/2017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14FA-93E7-482C-BBFB-C57F051F7D55}" type="datetime1">
              <a:rPr lang="en-US" smtClean="0"/>
              <a:pPr/>
              <a:t>6/24/2017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A29ED0-9E00-4234-B909-B4C6398DC9B8}" type="datetime1">
              <a:rPr lang="en-US" smtClean="0"/>
              <a:pPr/>
              <a:t>6/24/2017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DA143-6F93-4B61-AAB2-2B7F4200FF92}" type="datetime1">
              <a:rPr lang="en-US" smtClean="0"/>
              <a:pPr/>
              <a:t>6/24/2017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E5582-F76C-4628-A6AF-58AD8FC97BDD}" type="datetime1">
              <a:rPr lang="en-US" smtClean="0"/>
              <a:pPr/>
              <a:t>6/24/2017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4500" y="1570038"/>
            <a:ext cx="8229600" cy="4906962"/>
          </a:xfrm>
        </p:spPr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پايداري ديناميکي ارتعاشات تير متصل به چاه غيرخطي انرژي تحت تحريک بار هارمونيک خارجي</a:t>
            </a: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 </a:t>
            </a:r>
            <a:b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sz="22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22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100" dirty="0">
                <a:solidFill>
                  <a:srgbClr val="008000"/>
                </a:solidFill>
                <a:cs typeface="B Titr" panose="00000700000000000000" pitchFamily="2" charset="-78"/>
              </a:rPr>
              <a:t>شرکت نرم</a:t>
            </a:r>
            <a:r>
              <a:rPr lang="fa-IR" sz="100" dirty="0">
                <a:solidFill>
                  <a:srgbClr val="008000"/>
                </a:solidFill>
                <a:cs typeface="B Titr" panose="00000700000000000000" pitchFamily="2" charset="-78"/>
              </a:rPr>
              <a:t> </a:t>
            </a:r>
            <a:r>
              <a:rPr lang="fa-IR" sz="3100" dirty="0">
                <a:solidFill>
                  <a:srgbClr val="008000"/>
                </a:solidFill>
                <a:cs typeface="B Titr" panose="00000700000000000000" pitchFamily="2" charset="-78"/>
              </a:rPr>
              <a:t>افزاري نجم</a:t>
            </a: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/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خرداد 96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MarketCode.ir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01515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22168"/>
            <a:ext cx="2755631" cy="1146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419600"/>
          </a:xfrm>
        </p:spPr>
        <p:txBody>
          <a:bodyPr>
            <a:noAutofit/>
          </a:bodyPr>
          <a:lstStyle/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1- نحوه استخراج شرايط رخداد ناپايداري انشعاب زين اسبي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2- نحوه </a:t>
            </a:r>
            <a:r>
              <a:rPr lang="fa-IR" sz="2400" b="1" dirty="0">
                <a:cs typeface="B Titr" panose="00000700000000000000" pitchFamily="2" charset="-78"/>
              </a:rPr>
              <a:t>اکتساب </a:t>
            </a:r>
            <a:r>
              <a:rPr lang="fa-IR" sz="2400" b="1" dirty="0" smtClean="0">
                <a:cs typeface="B Titr" panose="00000700000000000000" pitchFamily="2" charset="-78"/>
              </a:rPr>
              <a:t>مرزهاي رخداد انشعابات هاپ عام در سيستم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3- محاسبه دامنه حالت ماندگار در روش متوسط گيري مختلط شونده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4- حل معادلات سيستم با روش عددي رانگ کوتاي مرتبه چهارم 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5- استخراج نمودارهاي پاسخ فرکانسي و پوانکاره در مقاطع مختلف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6- نحوه محاسبه ناپايداري هاي مختلف در فضاهاي پارامتري گوناگون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7- نحوه محاسبه پاسخ</a:t>
            </a:r>
            <a:r>
              <a:rPr lang="fa-IR" sz="100" b="1" dirty="0" smtClean="0">
                <a:cs typeface="B Titr" panose="00000700000000000000" pitchFamily="2" charset="-78"/>
              </a:rPr>
              <a:t> </a:t>
            </a:r>
            <a:r>
              <a:rPr lang="fa-IR" sz="2400" b="1" dirty="0" smtClean="0">
                <a:cs typeface="B Titr" panose="00000700000000000000" pitchFamily="2" charset="-78"/>
              </a:rPr>
              <a:t>هاي مختلف ديناميکي مانند پاسخ مدوله قوي و ضيعف</a:t>
            </a:r>
            <a:endParaRPr 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این کد خواهید آموخت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3327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4800599"/>
          </a:xfrm>
        </p:spPr>
        <p:txBody>
          <a:bodyPr>
            <a:noAutofit/>
          </a:bodyPr>
          <a:lstStyle/>
          <a:p>
            <a:pPr algn="r" rtl="1">
              <a:lnSpc>
                <a:spcPct val="200000"/>
              </a:lnSpc>
            </a:pPr>
            <a:r>
              <a:rPr lang="fa-IR" sz="2300" b="1" dirty="0">
                <a:latin typeface="Times New Roman" panose="02020603050405020304" pitchFamily="18" charset="0"/>
                <a:cs typeface="B Titr" panose="00000700000000000000" pitchFamily="2" charset="-78"/>
              </a:rPr>
              <a:t>1- </a:t>
            </a:r>
            <a:r>
              <a:rPr lang="fa-IR" sz="23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 </a:t>
            </a:r>
            <a:r>
              <a:rPr lang="fa-IR" sz="2300" b="1" dirty="0">
                <a:latin typeface="Times New Roman" panose="02020603050405020304" pitchFamily="18" charset="0"/>
                <a:cs typeface="B Titr" panose="00000700000000000000" pitchFamily="2" charset="-78"/>
              </a:rPr>
              <a:t>این مجموعه کد در نرم افزار </a:t>
            </a:r>
            <a:r>
              <a:rPr lang="en-US" sz="2300" b="1" dirty="0">
                <a:latin typeface="Times New Roman" panose="02020603050405020304" pitchFamily="18" charset="0"/>
                <a:cs typeface="B Titr" panose="00000700000000000000" pitchFamily="2" charset="-78"/>
              </a:rPr>
              <a:t>MATLAB </a:t>
            </a:r>
            <a:r>
              <a:rPr lang="fa-IR" sz="23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نسخه‌ی </a:t>
            </a:r>
            <a:r>
              <a:rPr lang="en-US" sz="23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2012b</a:t>
            </a:r>
            <a:r>
              <a:rPr lang="fa-IR" sz="23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نوشته </a:t>
            </a:r>
            <a:r>
              <a:rPr lang="fa-IR" sz="2300" b="1" dirty="0">
                <a:latin typeface="Times New Roman" panose="02020603050405020304" pitchFamily="18" charset="0"/>
                <a:cs typeface="B Titr" panose="00000700000000000000" pitchFamily="2" charset="-78"/>
              </a:rPr>
              <a:t>شده است و در این نسخه و نسخه‌های بالاتر قابل اجرا می‌باشد.</a:t>
            </a:r>
          </a:p>
          <a:p>
            <a:pPr algn="r" rtl="1">
              <a:lnSpc>
                <a:spcPct val="200000"/>
              </a:lnSpc>
            </a:pPr>
            <a:r>
              <a:rPr lang="fa-IR" sz="2300" b="1" dirty="0">
                <a:latin typeface="Times New Roman" panose="02020603050405020304" pitchFamily="18" charset="0"/>
                <a:cs typeface="B Titr" panose="00000700000000000000" pitchFamily="2" charset="-78"/>
              </a:rPr>
              <a:t>2- این مجموعه کد در نرم افزار </a:t>
            </a:r>
            <a:r>
              <a:rPr lang="en-US" sz="23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MAPLE </a:t>
            </a:r>
            <a:r>
              <a:rPr lang="fa-IR" sz="23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نسخه‌ی  17 نوشته </a:t>
            </a:r>
            <a:r>
              <a:rPr lang="fa-IR" sz="2300" b="1" dirty="0">
                <a:latin typeface="Times New Roman" panose="02020603050405020304" pitchFamily="18" charset="0"/>
                <a:cs typeface="B Titr" panose="00000700000000000000" pitchFamily="2" charset="-78"/>
              </a:rPr>
              <a:t>شده است و در این نسخه و نسخه‌های بالاتر قابل اجرا می‌باشد.</a:t>
            </a:r>
          </a:p>
          <a:p>
            <a:pPr algn="r" rtl="1">
              <a:lnSpc>
                <a:spcPct val="200000"/>
              </a:lnSpc>
            </a:pPr>
            <a:r>
              <a:rPr lang="fa-IR" sz="23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3- آشنایی با مفاهيم ارتعاشات غيرخطي مانند انشعابات در سيستم هاي پيوسته</a:t>
            </a:r>
            <a:endParaRPr lang="fa-IR" sz="2300" b="1" dirty="0" smtClean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3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4- آشنایی اوليه برنامه نويسي با زبان هاي ميپل و متلب</a:t>
            </a:r>
            <a:endParaRPr lang="en-US" sz="2300" b="1" dirty="0" smtClean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نکات و الزامات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6242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91200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200" dirty="0" smtClean="0">
                <a:cs typeface="B Titr" panose="00000700000000000000" pitchFamily="2" charset="-78"/>
              </a:rPr>
              <a:t>حذف </a:t>
            </a:r>
            <a:r>
              <a:rPr lang="fa-IR" sz="2200" dirty="0">
                <a:cs typeface="B Titr" panose="00000700000000000000" pitchFamily="2" charset="-78"/>
              </a:rPr>
              <a:t>ارتعاشات ناخواسته </a:t>
            </a:r>
            <a:r>
              <a:rPr lang="fa-IR" sz="2200" dirty="0" smtClean="0">
                <a:cs typeface="B Titr" panose="00000700000000000000" pitchFamily="2" charset="-78"/>
              </a:rPr>
              <a:t>سازه</a:t>
            </a:r>
            <a:r>
              <a:rPr lang="fa-IR" sz="100" dirty="0" smtClean="0">
                <a:cs typeface="B Titr" panose="00000700000000000000" pitchFamily="2" charset="-78"/>
              </a:rPr>
              <a:t> </a:t>
            </a:r>
            <a:r>
              <a:rPr lang="fa-IR" sz="2200" dirty="0" smtClean="0">
                <a:cs typeface="B Titr" panose="00000700000000000000" pitchFamily="2" charset="-78"/>
              </a:rPr>
              <a:t>هاي </a:t>
            </a:r>
            <a:r>
              <a:rPr lang="fa-IR" sz="2200" dirty="0">
                <a:cs typeface="B Titr" panose="00000700000000000000" pitchFamily="2" charset="-78"/>
              </a:rPr>
              <a:t>مهندسي، موضوع شمار زيادي از </a:t>
            </a:r>
            <a:r>
              <a:rPr lang="fa-IR" sz="2200" dirty="0" smtClean="0">
                <a:cs typeface="B Titr" panose="00000700000000000000" pitchFamily="2" charset="-78"/>
              </a:rPr>
              <a:t>مقالات مي‌باشد. يکي </a:t>
            </a:r>
            <a:r>
              <a:rPr lang="fa-IR" sz="2200" dirty="0">
                <a:cs typeface="B Titr" panose="00000700000000000000" pitchFamily="2" charset="-78"/>
              </a:rPr>
              <a:t>از جديدترين </a:t>
            </a:r>
            <a:r>
              <a:rPr lang="fa-IR" sz="2200" dirty="0" smtClean="0">
                <a:cs typeface="B Titr" panose="00000700000000000000" pitchFamily="2" charset="-78"/>
              </a:rPr>
              <a:t>جاذب</a:t>
            </a:r>
            <a:r>
              <a:rPr lang="fa-IR" sz="100" dirty="0" smtClean="0">
                <a:cs typeface="B Titr" panose="00000700000000000000" pitchFamily="2" charset="-78"/>
              </a:rPr>
              <a:t> </a:t>
            </a:r>
            <a:r>
              <a:rPr lang="fa-IR" sz="2200" dirty="0" smtClean="0">
                <a:cs typeface="B Titr" panose="00000700000000000000" pitchFamily="2" charset="-78"/>
              </a:rPr>
              <a:t>هاي </a:t>
            </a:r>
            <a:r>
              <a:rPr lang="fa-IR" sz="2200" dirty="0">
                <a:cs typeface="B Titr" panose="00000700000000000000" pitchFamily="2" charset="-78"/>
              </a:rPr>
              <a:t>غيرفعال </a:t>
            </a:r>
            <a:r>
              <a:rPr lang="fa-IR" sz="2200" dirty="0" smtClean="0">
                <a:cs typeface="B Titr" panose="00000700000000000000" pitchFamily="2" charset="-78"/>
              </a:rPr>
              <a:t>ارتعاشاتي </a:t>
            </a:r>
            <a:r>
              <a:rPr lang="fa-IR" sz="2200" dirty="0">
                <a:cs typeface="B Titr" panose="00000700000000000000" pitchFamily="2" charset="-78"/>
              </a:rPr>
              <a:t>چاه غيرخطي انرژي </a:t>
            </a:r>
            <a:r>
              <a:rPr lang="fa-IR" sz="2200" dirty="0" smtClean="0">
                <a:cs typeface="B Titr" panose="00000700000000000000" pitchFamily="2" charset="-78"/>
              </a:rPr>
              <a:t>است</a:t>
            </a:r>
            <a:r>
              <a:rPr lang="fa-IR" sz="2200" dirty="0">
                <a:cs typeface="B Titr" panose="00000700000000000000" pitchFamily="2" charset="-78"/>
              </a:rPr>
              <a:t>. اين جاذب </a:t>
            </a:r>
            <a:r>
              <a:rPr lang="fa-IR" sz="2200" dirty="0" smtClean="0">
                <a:cs typeface="B Titr" panose="00000700000000000000" pitchFamily="2" charset="-78"/>
              </a:rPr>
              <a:t>که </a:t>
            </a:r>
            <a:r>
              <a:rPr lang="fa-IR" sz="2200" dirty="0">
                <a:cs typeface="B Titr" panose="00000700000000000000" pitchFamily="2" charset="-78"/>
              </a:rPr>
              <a:t>به صورت عددي، تحليلي و آزمايشگاهي بر روي </a:t>
            </a:r>
            <a:r>
              <a:rPr lang="fa-IR" sz="2200" dirty="0" smtClean="0">
                <a:cs typeface="B Titr" panose="00000700000000000000" pitchFamily="2" charset="-78"/>
              </a:rPr>
              <a:t>سيستم</a:t>
            </a:r>
            <a:r>
              <a:rPr lang="fa-IR" sz="100" dirty="0" smtClean="0">
                <a:cs typeface="B Titr" panose="00000700000000000000" pitchFamily="2" charset="-78"/>
              </a:rPr>
              <a:t> </a:t>
            </a:r>
            <a:r>
              <a:rPr lang="fa-IR" sz="2200" dirty="0" smtClean="0">
                <a:cs typeface="B Titr" panose="00000700000000000000" pitchFamily="2" charset="-78"/>
              </a:rPr>
              <a:t>هاي </a:t>
            </a:r>
            <a:r>
              <a:rPr lang="fa-IR" sz="2200" dirty="0">
                <a:cs typeface="B Titr" panose="00000700000000000000" pitchFamily="2" charset="-78"/>
              </a:rPr>
              <a:t>مختلف بررسي و تست شده است، قادر است انرژي را از سيستم اوليه تحت </a:t>
            </a:r>
            <a:r>
              <a:rPr lang="fa-IR" sz="2200" dirty="0" smtClean="0">
                <a:cs typeface="B Titr" panose="00000700000000000000" pitchFamily="2" charset="-78"/>
              </a:rPr>
              <a:t>بارگذاري هاي </a:t>
            </a:r>
            <a:r>
              <a:rPr lang="fa-IR" sz="2200" dirty="0">
                <a:cs typeface="B Titr" panose="00000700000000000000" pitchFamily="2" charset="-78"/>
              </a:rPr>
              <a:t>متفاوت خارجي به‌صورت يک‌طرفه، غيرفعال و در گستره وسيعي از فرکانس‌هاي تحريک جذب و دفع نمايد. در اين گزارش پايداري ديناميکي يک تير متصل به چاه غيرخطي انرژي </a:t>
            </a:r>
            <a:r>
              <a:rPr lang="fa-IR" sz="2200" dirty="0" smtClean="0">
                <a:cs typeface="B Titr" panose="00000700000000000000" pitchFamily="2" charset="-78"/>
              </a:rPr>
              <a:t>تحت </a:t>
            </a:r>
            <a:r>
              <a:rPr lang="fa-IR" sz="2200" dirty="0">
                <a:cs typeface="B Titr" panose="00000700000000000000" pitchFamily="2" charset="-78"/>
              </a:rPr>
              <a:t>تحريک هارمونيک خارجي </a:t>
            </a:r>
            <a:r>
              <a:rPr lang="fa-IR" sz="2200" dirty="0" smtClean="0">
                <a:cs typeface="B Titr" panose="00000700000000000000" pitchFamily="2" charset="-78"/>
              </a:rPr>
              <a:t>مورد بررسي مي</a:t>
            </a:r>
            <a:r>
              <a:rPr lang="fa-IR" sz="100" dirty="0" smtClean="0">
                <a:cs typeface="B Titr" panose="00000700000000000000" pitchFamily="2" charset="-78"/>
              </a:rPr>
              <a:t> </a:t>
            </a:r>
            <a:r>
              <a:rPr lang="fa-IR" sz="2200" dirty="0" smtClean="0">
                <a:cs typeface="B Titr" panose="00000700000000000000" pitchFamily="2" charset="-78"/>
              </a:rPr>
              <a:t>شود. ابتدا </a:t>
            </a:r>
            <a:r>
              <a:rPr lang="fa-IR" sz="2200" dirty="0">
                <a:cs typeface="B Titr" panose="00000700000000000000" pitchFamily="2" charset="-78"/>
              </a:rPr>
              <a:t>معادلات </a:t>
            </a:r>
            <a:r>
              <a:rPr lang="fa-IR" sz="2200" dirty="0" smtClean="0">
                <a:cs typeface="B Titr" panose="00000700000000000000" pitchFamily="2" charset="-78"/>
              </a:rPr>
              <a:t>ديناميکي </a:t>
            </a:r>
            <a:r>
              <a:rPr lang="fa-IR" sz="2200" dirty="0">
                <a:cs typeface="B Titr" panose="00000700000000000000" pitchFamily="2" charset="-78"/>
              </a:rPr>
              <a:t>تير اويلر برنولي و </a:t>
            </a:r>
            <a:r>
              <a:rPr lang="fa-IR" sz="2200" dirty="0" smtClean="0">
                <a:cs typeface="B Titr" panose="00000700000000000000" pitchFamily="2" charset="-78"/>
              </a:rPr>
              <a:t>جاذب </a:t>
            </a:r>
            <a:r>
              <a:rPr lang="fa-IR" sz="2200" dirty="0">
                <a:cs typeface="B Titr" panose="00000700000000000000" pitchFamily="2" charset="-78"/>
              </a:rPr>
              <a:t>را در فضاي زمان و مکان به روش گالرکين از هم گسسته شده و کدهاي نوشته شده در نرم‌افزار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MAPLE</a:t>
            </a:r>
            <a:r>
              <a:rPr lang="fa-IR" sz="2200" dirty="0" smtClean="0">
                <a:cs typeface="B Titr" panose="00000700000000000000" pitchFamily="2" charset="-78"/>
              </a:rPr>
              <a:t>، </a:t>
            </a:r>
            <a:r>
              <a:rPr lang="fa-IR" sz="2200" dirty="0">
                <a:cs typeface="B Titr" panose="00000700000000000000" pitchFamily="2" charset="-78"/>
              </a:rPr>
              <a:t>با روش متوسط</a:t>
            </a:r>
            <a:r>
              <a:rPr lang="fa-IR" sz="100" dirty="0">
                <a:cs typeface="B Titr" panose="00000700000000000000" pitchFamily="2" charset="-78"/>
              </a:rPr>
              <a:t> </a:t>
            </a:r>
            <a:r>
              <a:rPr lang="fa-IR" sz="2200" dirty="0">
                <a:cs typeface="B Titr" panose="00000700000000000000" pitchFamily="2" charset="-78"/>
              </a:rPr>
              <a:t>گيري مختلط شونده، دامنه حالت ماندگار سيستم </a:t>
            </a:r>
            <a:r>
              <a:rPr lang="fa-IR" sz="2200" dirty="0" smtClean="0">
                <a:cs typeface="B Titr" panose="00000700000000000000" pitchFamily="2" charset="-78"/>
              </a:rPr>
              <a:t>را همراه </a:t>
            </a:r>
            <a:r>
              <a:rPr lang="fa-IR" sz="2200" dirty="0">
                <a:cs typeface="B Titr" panose="00000700000000000000" pitchFamily="2" charset="-78"/>
              </a:rPr>
              <a:t>با مرزهاي رخداد انشعابات زين اسبي و هاپ عام استخراج </a:t>
            </a:r>
            <a:r>
              <a:rPr lang="fa-IR" sz="2200" dirty="0" smtClean="0">
                <a:cs typeface="B Titr" panose="00000700000000000000" pitchFamily="2" charset="-78"/>
              </a:rPr>
              <a:t>مي</a:t>
            </a:r>
            <a:r>
              <a:rPr lang="fa-IR" sz="100" dirty="0" smtClean="0">
                <a:cs typeface="B Titr" panose="00000700000000000000" pitchFamily="2" charset="-78"/>
              </a:rPr>
              <a:t> </a:t>
            </a:r>
            <a:r>
              <a:rPr lang="fa-IR" sz="2200" dirty="0" smtClean="0">
                <a:cs typeface="B Titr" panose="00000700000000000000" pitchFamily="2" charset="-78"/>
              </a:rPr>
              <a:t>کند.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9478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457200"/>
            <a:ext cx="8229600" cy="6019800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100" dirty="0" smtClean="0">
                <a:cs typeface="B Titr" panose="00000700000000000000" pitchFamily="2" charset="-78"/>
              </a:rPr>
              <a:t>در </a:t>
            </a:r>
            <a:r>
              <a:rPr lang="fa-IR" sz="2100" dirty="0">
                <a:cs typeface="B Titr" panose="00000700000000000000" pitchFamily="2" charset="-78"/>
              </a:rPr>
              <a:t>کدهايي </a:t>
            </a:r>
            <a:r>
              <a:rPr lang="fa-IR" sz="2100" dirty="0" smtClean="0">
                <a:cs typeface="B Titr" panose="00000700000000000000" pitchFamily="2" charset="-78"/>
              </a:rPr>
              <a:t>جداگانه نيز در </a:t>
            </a:r>
            <a:r>
              <a:rPr lang="fa-IR" sz="2100" dirty="0">
                <a:cs typeface="B Titr" panose="00000700000000000000" pitchFamily="2" charset="-78"/>
              </a:rPr>
              <a:t>نرم‌افزار </a:t>
            </a:r>
            <a:r>
              <a:rPr lang="en-US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MATLAB</a:t>
            </a:r>
            <a:r>
              <a:rPr lang="fa-I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2100" dirty="0" smtClean="0">
                <a:cs typeface="B Titr" panose="00000700000000000000" pitchFamily="2" charset="-78"/>
              </a:rPr>
              <a:t>نمودارهاي </a:t>
            </a:r>
            <a:r>
              <a:rPr lang="fa-IR" sz="2100" dirty="0">
                <a:cs typeface="B Titr" panose="00000700000000000000" pitchFamily="2" charset="-78"/>
              </a:rPr>
              <a:t>مختلفي مانند پاسخ فرکانسي و پاسخ</a:t>
            </a:r>
            <a:r>
              <a:rPr lang="fa-IR" sz="100" dirty="0">
                <a:cs typeface="B Titr" panose="00000700000000000000" pitchFamily="2" charset="-78"/>
              </a:rPr>
              <a:t>-</a:t>
            </a:r>
            <a:r>
              <a:rPr lang="fa-IR" sz="2100" dirty="0">
                <a:cs typeface="B Titr" panose="00000700000000000000" pitchFamily="2" charset="-78"/>
              </a:rPr>
              <a:t>دامنه رسم مي</a:t>
            </a:r>
            <a:r>
              <a:rPr lang="fa-IR" sz="100" dirty="0">
                <a:cs typeface="B Titr" panose="00000700000000000000" pitchFamily="2" charset="-78"/>
              </a:rPr>
              <a:t>¬</a:t>
            </a:r>
            <a:r>
              <a:rPr lang="fa-IR" sz="2100" dirty="0">
                <a:cs typeface="B Titr" panose="00000700000000000000" pitchFamily="2" charset="-78"/>
              </a:rPr>
              <a:t>شوند و همچنين با روش رانگ کوتاي مرتبه چهارم به صورت عددي نيز حل مي</a:t>
            </a:r>
            <a:r>
              <a:rPr lang="fa-IR" sz="100" dirty="0">
                <a:cs typeface="B Titr" panose="00000700000000000000" pitchFamily="2" charset="-78"/>
              </a:rPr>
              <a:t>¬</a:t>
            </a:r>
            <a:r>
              <a:rPr lang="fa-IR" sz="2100" dirty="0">
                <a:cs typeface="B Titr" panose="00000700000000000000" pitchFamily="2" charset="-78"/>
              </a:rPr>
              <a:t>شوند و نتايج استخراج شده در دياگرام</a:t>
            </a:r>
            <a:r>
              <a:rPr lang="fa-IR" sz="100" dirty="0">
                <a:cs typeface="B Titr" panose="00000700000000000000" pitchFamily="2" charset="-78"/>
              </a:rPr>
              <a:t>¬</a:t>
            </a:r>
            <a:r>
              <a:rPr lang="fa-IR" sz="2100" dirty="0">
                <a:cs typeface="B Titr" panose="00000700000000000000" pitchFamily="2" charset="-78"/>
              </a:rPr>
              <a:t>هاي متفاوتي مانند نمودار پوانکاره، دياگرام فاز و طيف فرکانس ارائه خواهند </a:t>
            </a:r>
            <a:r>
              <a:rPr lang="fa-IR" sz="2100" dirty="0" smtClean="0">
                <a:cs typeface="B Titr" panose="00000700000000000000" pitchFamily="2" charset="-78"/>
              </a:rPr>
              <a:t>شد.</a:t>
            </a:r>
          </a:p>
          <a:p>
            <a:pPr algn="just" rtl="1">
              <a:lnSpc>
                <a:spcPct val="150000"/>
              </a:lnSpc>
            </a:pPr>
            <a:r>
              <a:rPr lang="fa-IR" sz="2100" dirty="0">
                <a:cs typeface="B Titr" panose="00000700000000000000" pitchFamily="2" charset="-78"/>
              </a:rPr>
              <a:t>در اين مستند </a:t>
            </a:r>
            <a:r>
              <a:rPr lang="fa-IR" sz="2100" dirty="0" smtClean="0">
                <a:cs typeface="B Titr" panose="00000700000000000000" pitchFamily="2" charset="-78"/>
              </a:rPr>
              <a:t>نحوه </a:t>
            </a:r>
            <a:r>
              <a:rPr lang="fa-IR" sz="2100" dirty="0">
                <a:cs typeface="B Titr" panose="00000700000000000000" pitchFamily="2" charset="-78"/>
              </a:rPr>
              <a:t>فراخواني و کار با کدهاي هر دو نرم‌افزار توضيح داده خواهند شد و </a:t>
            </a:r>
            <a:r>
              <a:rPr lang="fa-IR" sz="2100" dirty="0" smtClean="0">
                <a:cs typeface="B Titr" panose="00000700000000000000" pitchFamily="2" charset="-78"/>
              </a:rPr>
              <a:t>تمامي </a:t>
            </a:r>
            <a:r>
              <a:rPr lang="fa-IR" sz="2100" dirty="0">
                <a:cs typeface="B Titr" panose="00000700000000000000" pitchFamily="2" charset="-78"/>
              </a:rPr>
              <a:t>خطوط کدهاي هر دو نرم‌افزار به تفصيل توضيح داده خواهند شد و </a:t>
            </a:r>
            <a:r>
              <a:rPr lang="fa-IR" sz="2100" dirty="0" smtClean="0">
                <a:cs typeface="B Titr" panose="00000700000000000000" pitchFamily="2" charset="-78"/>
              </a:rPr>
              <a:t>نتايج </a:t>
            </a:r>
            <a:r>
              <a:rPr lang="fa-IR" sz="2100" dirty="0">
                <a:cs typeface="B Titr" panose="00000700000000000000" pitchFamily="2" charset="-78"/>
              </a:rPr>
              <a:t>حاصل از تحليل </a:t>
            </a:r>
            <a:r>
              <a:rPr lang="fa-IR" sz="2100" dirty="0" smtClean="0">
                <a:cs typeface="B Titr" panose="00000700000000000000" pitchFamily="2" charset="-78"/>
              </a:rPr>
              <a:t>دو </a:t>
            </a:r>
            <a:r>
              <a:rPr lang="fa-IR" sz="2100" dirty="0">
                <a:cs typeface="B Titr" panose="00000700000000000000" pitchFamily="2" charset="-78"/>
              </a:rPr>
              <a:t>روش متفاوت به کار رفته در نرم‌افزارهاي ميپل و متلب باهم و همچنين با نتايج موجود در مراجع معتبر ديگر مقايسه و صحه سازی </a:t>
            </a:r>
            <a:r>
              <a:rPr lang="fa-IR" sz="2100" dirty="0" smtClean="0">
                <a:cs typeface="B Titr" panose="00000700000000000000" pitchFamily="2" charset="-78"/>
              </a:rPr>
              <a:t>مي</a:t>
            </a:r>
            <a:r>
              <a:rPr lang="fa-IR" sz="100" dirty="0" smtClean="0">
                <a:cs typeface="B Titr" panose="00000700000000000000" pitchFamily="2" charset="-78"/>
              </a:rPr>
              <a:t> </a:t>
            </a:r>
            <a:r>
              <a:rPr lang="fa-IR" sz="2100" dirty="0" smtClean="0">
                <a:cs typeface="B Titr" panose="00000700000000000000" pitchFamily="2" charset="-78"/>
              </a:rPr>
              <a:t>شوند</a:t>
            </a:r>
            <a:r>
              <a:rPr lang="fa-IR" sz="2100" dirty="0">
                <a:cs typeface="B Titr" panose="00000700000000000000" pitchFamily="2" charset="-78"/>
              </a:rPr>
              <a:t>. براي آشنايي بيشتر با مباحث ديناميک غيرخطي و روش</a:t>
            </a:r>
            <a:r>
              <a:rPr lang="fa-IR" sz="100" dirty="0">
                <a:cs typeface="B Titr" panose="00000700000000000000" pitchFamily="2" charset="-78"/>
              </a:rPr>
              <a:t>¬</a:t>
            </a:r>
            <a:r>
              <a:rPr lang="fa-IR" sz="2100" dirty="0">
                <a:cs typeface="B Titr" panose="00000700000000000000" pitchFamily="2" charset="-78"/>
              </a:rPr>
              <a:t>هاي به کار برده شده در </a:t>
            </a:r>
            <a:r>
              <a:rPr lang="fa-IR" sz="2100" dirty="0" smtClean="0">
                <a:cs typeface="B Titr" panose="00000700000000000000" pitchFamily="2" charset="-78"/>
              </a:rPr>
              <a:t>انتهاي اين </a:t>
            </a:r>
            <a:r>
              <a:rPr lang="fa-IR" sz="2100" dirty="0">
                <a:cs typeface="B Titr" panose="00000700000000000000" pitchFamily="2" charset="-78"/>
              </a:rPr>
              <a:t>گزارش نيز توضيحات مختصر علمي نيز آورده شده است.</a:t>
            </a:r>
            <a:endParaRPr lang="fa-IR" sz="2100" dirty="0" smtClean="0">
              <a:cs typeface="B Titr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100" dirty="0" smtClean="0">
                <a:solidFill>
                  <a:srgbClr val="00B05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مقالات مستخرج از اين كد، يك مقاله </a:t>
            </a:r>
            <a:r>
              <a:rPr lang="en-US" sz="2100" dirty="0" smtClean="0">
                <a:solidFill>
                  <a:srgbClr val="00B05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ISI</a:t>
            </a:r>
            <a:r>
              <a:rPr lang="fa-IR" sz="2100" dirty="0" smtClean="0">
                <a:solidFill>
                  <a:srgbClr val="00B05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 چاپ شده و يک مقاله علمي پژوهشي چاپ شده و يک مقاله علمي ترويجي چاپ شده و سه مقاله </a:t>
            </a:r>
            <a:r>
              <a:rPr lang="en-US" sz="2100" dirty="0" smtClean="0">
                <a:solidFill>
                  <a:srgbClr val="00B05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ISI</a:t>
            </a:r>
            <a:r>
              <a:rPr lang="fa-IR" sz="2100" dirty="0" smtClean="0">
                <a:solidFill>
                  <a:srgbClr val="00B05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 تحت داوري بوده است.</a:t>
            </a:r>
            <a:endParaRPr lang="en-US" sz="2100" dirty="0">
              <a:solidFill>
                <a:srgbClr val="00B050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494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حل عددي معادلات کوپله غيرخطي در پاسخ مدوله قوي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9" t="2371" r="7282" b="1508"/>
          <a:stretch/>
        </p:blipFill>
        <p:spPr bwMode="auto">
          <a:xfrm>
            <a:off x="1234440" y="1752600"/>
            <a:ext cx="3200400" cy="2560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5" t="1940" r="6957" b="2370"/>
          <a:stretch/>
        </p:blipFill>
        <p:spPr bwMode="auto">
          <a:xfrm>
            <a:off x="5105400" y="1759974"/>
            <a:ext cx="3108960" cy="2560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5" t="2157" r="7690" b="1591"/>
          <a:stretch/>
        </p:blipFill>
        <p:spPr bwMode="auto">
          <a:xfrm>
            <a:off x="1325880" y="4330126"/>
            <a:ext cx="3108960" cy="2560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9" t="2155" r="7443" b="1077"/>
          <a:stretch/>
        </p:blipFill>
        <p:spPr bwMode="auto">
          <a:xfrm>
            <a:off x="5105400" y="4243603"/>
            <a:ext cx="3108960" cy="2560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915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حل عددي معادلات کوپله غيرخطي در پاسخ مدوله ضعيف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9" name="Picture 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0" t="1509" r="7233"/>
          <a:stretch/>
        </p:blipFill>
        <p:spPr bwMode="auto">
          <a:xfrm>
            <a:off x="5105400" y="1769806"/>
            <a:ext cx="3108960" cy="2560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2" t="1939" r="7443" b="1723"/>
          <a:stretch/>
        </p:blipFill>
        <p:spPr bwMode="auto">
          <a:xfrm>
            <a:off x="1362751" y="1906966"/>
            <a:ext cx="3108960" cy="2560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7" t="1723" r="8090" b="1723"/>
          <a:stretch/>
        </p:blipFill>
        <p:spPr bwMode="auto">
          <a:xfrm>
            <a:off x="1370125" y="4243603"/>
            <a:ext cx="3108960" cy="2560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5" r="6149" b="1724"/>
          <a:stretch/>
        </p:blipFill>
        <p:spPr bwMode="auto">
          <a:xfrm>
            <a:off x="5105400" y="4243603"/>
            <a:ext cx="3108960" cy="2560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0861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حل تحليلي براي يافتن مرزهاي رخداد انشعابات زين اسبي و هاپ عام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8" name="Picture 7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5" t="1806" r="4604" b="7028"/>
          <a:stretch/>
        </p:blipFill>
        <p:spPr bwMode="auto">
          <a:xfrm>
            <a:off x="396240" y="1760220"/>
            <a:ext cx="3108960" cy="2560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6" t="1498" r="6205" b="7116"/>
          <a:stretch/>
        </p:blipFill>
        <p:spPr bwMode="auto">
          <a:xfrm>
            <a:off x="4953000" y="1760220"/>
            <a:ext cx="3108960" cy="2560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C:\Users\Ali EM\Desktop\untitled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6" t="1606" r="6587" b="6626"/>
          <a:stretch/>
        </p:blipFill>
        <p:spPr bwMode="auto">
          <a:xfrm>
            <a:off x="2819400" y="4038600"/>
            <a:ext cx="3108960" cy="2560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859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4525963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حل تحليلي براي رسم نمودار پاسخ فرکانسي همراه با مرزهاي پايداري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8" name="Picture 7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5" r="7605" b="1939"/>
          <a:stretch/>
        </p:blipFill>
        <p:spPr bwMode="auto">
          <a:xfrm>
            <a:off x="4575438" y="1752600"/>
            <a:ext cx="3108960" cy="2560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0" r="8209" b="2145"/>
          <a:stretch/>
        </p:blipFill>
        <p:spPr bwMode="auto">
          <a:xfrm>
            <a:off x="1295400" y="1752600"/>
            <a:ext cx="3108960" cy="2560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4" t="1293" r="7767" b="2370"/>
          <a:stretch/>
        </p:blipFill>
        <p:spPr bwMode="auto">
          <a:xfrm>
            <a:off x="4553315" y="4312920"/>
            <a:ext cx="3108960" cy="2560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6" r="7725" b="2250"/>
          <a:stretch/>
        </p:blipFill>
        <p:spPr bwMode="auto">
          <a:xfrm>
            <a:off x="1295400" y="4260317"/>
            <a:ext cx="3108960" cy="2560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15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4525963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حل تحليلي براي رسم نمودار پاسخ فرکانسي همراه با مرزهاي پايداري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9" name="Picture 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4" r="8575" b="1939"/>
          <a:stretch/>
        </p:blipFill>
        <p:spPr bwMode="auto">
          <a:xfrm>
            <a:off x="4632960" y="1752600"/>
            <a:ext cx="3108960" cy="2560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3" r="8252" b="2155"/>
          <a:stretch/>
        </p:blipFill>
        <p:spPr bwMode="auto">
          <a:xfrm>
            <a:off x="1386840" y="1752600"/>
            <a:ext cx="3108960" cy="2560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0" r="8047" b="1784"/>
          <a:stretch/>
        </p:blipFill>
        <p:spPr bwMode="auto">
          <a:xfrm>
            <a:off x="4632960" y="4347333"/>
            <a:ext cx="3108960" cy="2560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2" r="8900" b="1686"/>
          <a:stretch/>
        </p:blipFill>
        <p:spPr bwMode="auto">
          <a:xfrm>
            <a:off x="1386840" y="4347333"/>
            <a:ext cx="3108960" cy="2560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8979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حل تحليلي براي رسم نمودارهاي پاسخ-دامنه همراه با مرزهاي پايداري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7" name="Picture 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2" t="1509" r="8090" b="2370"/>
          <a:stretch/>
        </p:blipFill>
        <p:spPr bwMode="auto">
          <a:xfrm>
            <a:off x="4953000" y="1676400"/>
            <a:ext cx="3108960" cy="2560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0" r="7877" b="3234"/>
          <a:stretch/>
        </p:blipFill>
        <p:spPr bwMode="auto">
          <a:xfrm>
            <a:off x="1006515" y="1676400"/>
            <a:ext cx="3108960" cy="2560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0" r="8502" b="1859"/>
          <a:stretch/>
        </p:blipFill>
        <p:spPr bwMode="auto">
          <a:xfrm>
            <a:off x="2743200" y="4236720"/>
            <a:ext cx="3108960" cy="2560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9530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4269</TotalTime>
  <Words>565</Words>
  <Application>Microsoft Office PowerPoint</Application>
  <PresentationFormat>On-screen Show (4:3)</PresentationFormat>
  <Paragraphs>30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B Titr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پايداري ديناميکي ارتعاشات تير متصل به چاه غيرخطي انرژي تحت تحريک بار هارمونيک خارجي   شرکت نرم افزاري نجم خرداد 96 MarketCode.ir</vt:lpstr>
      <vt:lpstr>PowerPoint Presentation</vt:lpstr>
      <vt:lpstr>PowerPoint Presentation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آنچه در این کد خواهید آموخت</vt:lpstr>
      <vt:lpstr>نکات و الزامات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YousefKhah</dc:creator>
  <cp:lastModifiedBy>Admin</cp:lastModifiedBy>
  <cp:revision>211</cp:revision>
  <dcterms:created xsi:type="dcterms:W3CDTF">2006-08-16T00:00:00Z</dcterms:created>
  <dcterms:modified xsi:type="dcterms:W3CDTF">2017-06-24T19:36:36Z</dcterms:modified>
</cp:coreProperties>
</file>