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8" r:id="rId2"/>
    <p:sldId id="369" r:id="rId3"/>
    <p:sldId id="370" r:id="rId4"/>
    <p:sldId id="371" r:id="rId5"/>
    <p:sldId id="372" r:id="rId6"/>
    <p:sldId id="373" r:id="rId7"/>
    <p:sldId id="374" r:id="rId8"/>
    <p:sldId id="375" r:id="rId9"/>
    <p:sldId id="376" r:id="rId10"/>
    <p:sldId id="3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5/31/2017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5/31/2017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5/31/2017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5/31/2017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5/31/2017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5/31/2017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5/31/2017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5/31/2017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5/31/2017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1600200"/>
            <a:ext cx="8515350" cy="5105400"/>
          </a:xfrm>
        </p:spPr>
        <p:txBody>
          <a:bodyPr>
            <a:normAutofit/>
          </a:bodyPr>
          <a:lstStyle/>
          <a:p>
            <a:pPr algn="ctr"/>
            <a:endParaRPr lang="en-US" sz="1400" dirty="0" smtClean="0">
              <a:solidFill>
                <a:schemeClr val="accent6"/>
              </a:solidFill>
              <a:cs typeface="B Lotus" pitchFamily="2" charset="-78"/>
            </a:endParaRPr>
          </a:p>
          <a:p>
            <a:pPr algn="ctr">
              <a:lnSpc>
                <a:spcPct val="150000"/>
              </a:lnSpc>
              <a:buNone/>
            </a:pPr>
            <a:r>
              <a:rPr lang="fa-IR" sz="2800" b="1" dirty="0">
                <a:cs typeface="B Zar" panose="00000400000000000000" pitchFamily="2" charset="-78"/>
              </a:rPr>
              <a:t>تحلیل خزش وابسته به زمان با مدل کرنش سختی و زمان سختی در</a:t>
            </a:r>
            <a:r>
              <a:rPr lang="fa-IR" sz="2800" dirty="0">
                <a:cs typeface="B Zar" panose="00000400000000000000" pitchFamily="2" charset="-78"/>
              </a:rPr>
              <a:t/>
            </a:r>
            <a:br>
              <a:rPr lang="fa-IR" sz="2800" dirty="0">
                <a:cs typeface="B Zar" panose="00000400000000000000" pitchFamily="2" charset="-78"/>
              </a:rPr>
            </a:br>
            <a:r>
              <a:rPr lang="fa-IR" sz="2800" b="1" dirty="0">
                <a:cs typeface="B Zar" panose="00000400000000000000" pitchFamily="2" charset="-78"/>
              </a:rPr>
              <a:t>استوانه جدار ضخیم تحت بارگذاری مکانیکی و حرارتی</a:t>
            </a:r>
            <a:r>
              <a:rPr lang="fa-IR" sz="2800" dirty="0"/>
              <a:t/>
            </a:r>
            <a:br>
              <a:rPr lang="fa-IR" sz="2800" dirty="0"/>
            </a:br>
            <a:endParaRPr lang="fa-IR" sz="1400" dirty="0" smtClean="0">
              <a:cs typeface="B Lotus" pitchFamily="2" charset="-78"/>
            </a:endParaRPr>
          </a:p>
          <a:p>
            <a:pPr algn="ctr" rtl="1">
              <a:buNone/>
            </a:pPr>
            <a:r>
              <a:rPr lang="fa-IR" sz="2400" dirty="0" smtClean="0">
                <a:ln w="0"/>
                <a:solidFill>
                  <a:schemeClr val="accent1"/>
                </a:solidFill>
                <a:effectLst>
                  <a:outerShdw blurRad="38100" dist="25400" dir="5400000" algn="ctr" rotWithShape="0">
                    <a:srgbClr val="6E747A">
                      <a:alpha val="43000"/>
                    </a:srgbClr>
                  </a:outerShdw>
                </a:effectLst>
                <a:cs typeface="B Titr" pitchFamily="2" charset="-78"/>
              </a:rPr>
              <a:t>محمدرضا وکیل </a:t>
            </a:r>
            <a:endParaRPr lang="fa-IR" sz="2400" dirty="0">
              <a:ln w="0"/>
              <a:solidFill>
                <a:schemeClr val="accent1"/>
              </a:solidFill>
              <a:effectLst>
                <a:outerShdw blurRad="38100" dist="25400" dir="5400000" algn="ctr" rotWithShape="0">
                  <a:srgbClr val="6E747A">
                    <a:alpha val="43000"/>
                  </a:srgbClr>
                </a:outerShdw>
              </a:effectLst>
              <a:cs typeface="B Titr" pitchFamily="2" charset="-78"/>
            </a:endParaRPr>
          </a:p>
          <a:p>
            <a:pPr algn="ctr">
              <a:buNone/>
            </a:pPr>
            <a:r>
              <a:rPr lang="fa-IR" sz="2400" dirty="0" smtClean="0">
                <a:ln w="0"/>
                <a:solidFill>
                  <a:schemeClr val="accent1"/>
                </a:solidFill>
                <a:effectLst>
                  <a:outerShdw blurRad="38100" dist="25400" dir="5400000" algn="ctr" rotWithShape="0">
                    <a:srgbClr val="6E747A">
                      <a:alpha val="43000"/>
                    </a:srgbClr>
                  </a:outerShdw>
                </a:effectLst>
                <a:cs typeface="B Titr" pitchFamily="2" charset="-78"/>
              </a:rPr>
              <a:t>فروردین ماه 1396</a:t>
            </a:r>
            <a:endParaRPr lang="fa-IR" sz="1800" dirty="0" smtClean="0">
              <a:solidFill>
                <a:schemeClr val="accent4"/>
              </a:solidFill>
              <a:cs typeface="B Lotus" pitchFamily="2" charset="-78"/>
            </a:endParaRPr>
          </a:p>
          <a:p>
            <a:pPr algn="ctr"/>
            <a:endParaRPr lang="en-US" sz="1800" dirty="0" smtClean="0">
              <a:solidFill>
                <a:schemeClr val="accent4"/>
              </a:solidFill>
              <a:cs typeface="B Lotus" pitchFamily="2" charset="-78"/>
            </a:endParaRPr>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63414"/>
            <a:ext cx="2756921" cy="1143002"/>
          </a:xfrm>
          <a:prstGeom prst="rect">
            <a:avLst/>
          </a:prstGeom>
        </p:spPr>
      </p:pic>
    </p:spTree>
    <p:extLst>
      <p:ext uri="{BB962C8B-B14F-4D97-AF65-F5344CB8AC3E}">
        <p14:creationId xmlns:p14="http://schemas.microsoft.com/office/powerpoint/2010/main" val="1261934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
        <p:nvSpPr>
          <p:cNvPr id="4" name="Content Placeholder 1"/>
          <p:cNvSpPr txBox="1">
            <a:spLocks/>
          </p:cNvSpPr>
          <p:nvPr/>
        </p:nvSpPr>
        <p:spPr>
          <a:xfrm>
            <a:off x="457200" y="1295401"/>
            <a:ext cx="8229600" cy="4711892"/>
          </a:xfrm>
          <a:prstGeom prst="rect">
            <a:avLst/>
          </a:prstGeom>
        </p:spPr>
        <p:txBody>
          <a:bodyPr>
            <a:noAutofit/>
          </a:bodyPr>
          <a:lstStyle>
            <a:lvl1pPr marL="171450" indent="-171450" algn="r" defTabSz="685800" rtl="1" eaLnBrk="1" latinLnBrk="0" hangingPunct="1">
              <a:lnSpc>
                <a:spcPct val="90000"/>
              </a:lnSpc>
              <a:spcBef>
                <a:spcPts val="750"/>
              </a:spcBef>
              <a:buFont typeface="Arial" panose="020B060402020209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9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9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9pPr>
          </a:lstStyle>
          <a:p>
            <a:pPr marL="109728" indent="0">
              <a:lnSpc>
                <a:spcPct val="150000"/>
              </a:lnSpc>
              <a:buFont typeface="Arial" panose="020B0604020202090204" pitchFamily="34" charset="0"/>
              <a:buNone/>
            </a:pPr>
            <a:r>
              <a:rPr lang="fa-IR" sz="2400" b="1" dirty="0" smtClean="0">
                <a:cs typeface="B Titr" panose="00000700000000000000" pitchFamily="2" charset="-78"/>
              </a:rPr>
              <a:t>1- این کد در نرم افزار متلب نوشته شده است و توسط این نرم افزار قابلیت اجرا شدن دارد.</a:t>
            </a:r>
          </a:p>
          <a:p>
            <a:pPr marL="109728" indent="0">
              <a:lnSpc>
                <a:spcPct val="150000"/>
              </a:lnSpc>
              <a:buNone/>
            </a:pPr>
            <a:r>
              <a:rPr lang="fa-IR" sz="2400" b="1" dirty="0" smtClean="0">
                <a:cs typeface="B Titr" panose="00000700000000000000" pitchFamily="2" charset="-78"/>
              </a:rPr>
              <a:t>2- همه کدها بالاتفاق باید در یک پوشه قرار داشته باشند و با هم اجرا شوند.</a:t>
            </a:r>
          </a:p>
          <a:p>
            <a:pPr marL="109728" indent="0">
              <a:lnSpc>
                <a:spcPct val="150000"/>
              </a:lnSpc>
              <a:buFont typeface="Arial" panose="020B0604020202090204" pitchFamily="34" charset="0"/>
              <a:buNone/>
            </a:pPr>
            <a:r>
              <a:rPr lang="fa-IR" sz="2400" b="1" dirty="0" smtClean="0">
                <a:cs typeface="B Titr" panose="00000700000000000000" pitchFamily="2" charset="-78"/>
              </a:rPr>
              <a:t>3- آشنایی اولیه با متلب و دستورات خاص موجود در آن</a:t>
            </a:r>
          </a:p>
          <a:p>
            <a:pPr marL="0" indent="0">
              <a:lnSpc>
                <a:spcPct val="200000"/>
              </a:lnSpc>
              <a:buNone/>
            </a:pPr>
            <a:r>
              <a:rPr lang="fa-IR" sz="2400" b="1" dirty="0" smtClean="0">
                <a:cs typeface="B Titr" panose="00000700000000000000" pitchFamily="2" charset="-78"/>
              </a:rPr>
              <a:t>4- </a:t>
            </a:r>
            <a:r>
              <a:rPr lang="fa-IR" sz="2400" b="1" dirty="0">
                <a:latin typeface="Times New Roman" panose="02020603050405020304" pitchFamily="18" charset="0"/>
                <a:cs typeface="B Titr" panose="00000700000000000000" pitchFamily="2" charset="-78"/>
              </a:rPr>
              <a:t>آشنایی </a:t>
            </a:r>
            <a:r>
              <a:rPr lang="fa-IR" sz="2400" b="1" dirty="0" smtClean="0">
                <a:latin typeface="Times New Roman" panose="02020603050405020304" pitchFamily="18" charset="0"/>
                <a:cs typeface="B Titr" panose="00000700000000000000" pitchFamily="2" charset="-78"/>
              </a:rPr>
              <a:t>با </a:t>
            </a:r>
            <a:r>
              <a:rPr lang="en-US" sz="2400" b="1" dirty="0" smtClean="0">
                <a:solidFill>
                  <a:srgbClr val="0000FF"/>
                </a:solidFill>
                <a:latin typeface="Times New Roman" panose="02020603050405020304" pitchFamily="18" charset="0"/>
                <a:cs typeface="B Titr" panose="00000700000000000000" pitchFamily="2" charset="-78"/>
              </a:rPr>
              <a:t>Function</a:t>
            </a:r>
            <a:r>
              <a:rPr lang="fa-IR" sz="2400" b="1" dirty="0" smtClean="0">
                <a:solidFill>
                  <a:srgbClr val="0000FF"/>
                </a:solidFill>
                <a:latin typeface="Times New Roman" panose="02020603050405020304" pitchFamily="18" charset="0"/>
                <a:cs typeface="B Titr" panose="00000700000000000000" pitchFamily="2" charset="-78"/>
              </a:rPr>
              <a:t> </a:t>
            </a:r>
            <a:r>
              <a:rPr lang="fa-IR" sz="2400" b="1" dirty="0">
                <a:cs typeface="B Titr" panose="00000700000000000000" pitchFamily="2" charset="-78"/>
              </a:rPr>
              <a:t>و</a:t>
            </a:r>
            <a:r>
              <a:rPr lang="fa-IR" sz="2400" b="1" dirty="0" smtClean="0">
                <a:solidFill>
                  <a:srgbClr val="0000FF"/>
                </a:solidFill>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plot</a:t>
            </a:r>
          </a:p>
          <a:p>
            <a:pPr marL="109728" indent="0">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71375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371600"/>
            <a:ext cx="8839200" cy="4708981"/>
          </a:xfrm>
          <a:prstGeom prst="rect">
            <a:avLst/>
          </a:prstGeom>
        </p:spPr>
        <p:txBody>
          <a:bodyPr wrap="square">
            <a:spAutoFit/>
          </a:bodyPr>
          <a:lstStyle/>
          <a:p>
            <a:pPr algn="just" rtl="1">
              <a:lnSpc>
                <a:spcPct val="250000"/>
              </a:lnSpc>
              <a:spcAft>
                <a:spcPts val="0"/>
              </a:spcAft>
              <a:tabLst>
                <a:tab pos="176530" algn="l"/>
              </a:tabLst>
            </a:pPr>
            <a:r>
              <a:rPr lang="ar-SA" sz="2000" dirty="0">
                <a:solidFill>
                  <a:srgbClr val="C00000"/>
                </a:solidFill>
                <a:latin typeface="SymbolMT"/>
                <a:ea typeface="Calibri" panose="020F0502020204030204" pitchFamily="34" charset="0"/>
                <a:cs typeface="B Nazanin" panose="00000400000000000000" pitchFamily="2" charset="-78"/>
              </a:rPr>
              <a:t>هوا- فضا </a:t>
            </a:r>
            <a:r>
              <a:rPr lang="ar-SA" sz="2000" dirty="0">
                <a:solidFill>
                  <a:srgbClr val="000000"/>
                </a:solidFill>
                <a:latin typeface="SymbolMT"/>
                <a:ea typeface="Calibri" panose="020F0502020204030204" pitchFamily="34" charset="0"/>
                <a:cs typeface="B Nazanin" panose="00000400000000000000" pitchFamily="2" charset="-78"/>
              </a:rPr>
              <a:t>: </a:t>
            </a:r>
            <a:r>
              <a:rPr lang="fa-IR" sz="2000" dirty="0" smtClean="0">
                <a:solidFill>
                  <a:srgbClr val="000000"/>
                </a:solidFill>
                <a:latin typeface="SymbolMT"/>
                <a:ea typeface="Calibri" panose="020F0502020204030204" pitchFamily="34" charset="0"/>
                <a:cs typeface="B Nazanin" panose="00000400000000000000" pitchFamily="2" charset="-78"/>
              </a:rPr>
              <a:t>تحلیل خزش در </a:t>
            </a:r>
            <a:r>
              <a:rPr lang="ar-SA" sz="2000" dirty="0" smtClean="0">
                <a:solidFill>
                  <a:srgbClr val="000000"/>
                </a:solidFill>
                <a:latin typeface="SymbolMT"/>
                <a:ea typeface="Calibri" panose="020F0502020204030204" pitchFamily="34" charset="0"/>
                <a:cs typeface="B Nazanin" panose="00000400000000000000" pitchFamily="2" charset="-78"/>
              </a:rPr>
              <a:t>بدنه </a:t>
            </a:r>
            <a:r>
              <a:rPr lang="ar-SA" sz="2000" dirty="0">
                <a:solidFill>
                  <a:srgbClr val="000000"/>
                </a:solidFill>
                <a:latin typeface="SymbolMT"/>
                <a:ea typeface="Calibri" panose="020F0502020204030204" pitchFamily="34" charset="0"/>
                <a:cs typeface="B Nazanin" panose="00000400000000000000" pitchFamily="2" charset="-78"/>
              </a:rPr>
              <a:t>فضاپ</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ما، هواپ</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ما، بالگرد، ماهواره</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حمل و نقل </a:t>
            </a:r>
            <a:r>
              <a:rPr lang="ar-SA" sz="2000" dirty="0">
                <a:solidFill>
                  <a:srgbClr val="000000"/>
                </a:solidFill>
                <a:latin typeface="SymbolMT"/>
                <a:ea typeface="Calibri" panose="020F0502020204030204" pitchFamily="34" charset="0"/>
                <a:cs typeface="B Nazanin" panose="00000400000000000000" pitchFamily="2" charset="-78"/>
              </a:rPr>
              <a:t>: </a:t>
            </a:r>
            <a:r>
              <a:rPr lang="fa-IR" sz="2000" dirty="0" smtClean="0">
                <a:solidFill>
                  <a:srgbClr val="000000"/>
                </a:solidFill>
                <a:latin typeface="SymbolMT"/>
                <a:ea typeface="Calibri" panose="020F0502020204030204" pitchFamily="34" charset="0"/>
                <a:cs typeface="B Nazanin" panose="00000400000000000000" pitchFamily="2" charset="-78"/>
              </a:rPr>
              <a:t>پیش بینی عمر خزشی قطعات </a:t>
            </a:r>
            <a:r>
              <a:rPr lang="ar-SA" sz="2000" dirty="0" smtClean="0">
                <a:solidFill>
                  <a:srgbClr val="000000"/>
                </a:solidFill>
                <a:latin typeface="SymbolMT"/>
                <a:ea typeface="Calibri" panose="020F0502020204030204" pitchFamily="34" charset="0"/>
                <a:cs typeface="B Nazanin" panose="00000400000000000000" pitchFamily="2" charset="-78"/>
              </a:rPr>
              <a:t>اتومب</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000000"/>
                </a:solidFill>
                <a:latin typeface="SymbolMT"/>
                <a:ea typeface="Calibri" panose="020F0502020204030204" pitchFamily="34" charset="0"/>
                <a:cs typeface="B Nazanin" panose="00000400000000000000" pitchFamily="2" charset="-78"/>
              </a:rPr>
              <a:t>ل </a:t>
            </a:r>
            <a:r>
              <a:rPr lang="ar-SA" sz="2000" dirty="0">
                <a:solidFill>
                  <a:srgbClr val="000000"/>
                </a:solidFill>
                <a:latin typeface="SymbolMT"/>
                <a:ea typeface="Calibri" panose="020F0502020204030204" pitchFamily="34" charset="0"/>
                <a:cs typeface="B Nazanin" panose="00000400000000000000" pitchFamily="2" charset="-78"/>
              </a:rPr>
              <a:t>و قطار</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سازه ها </a:t>
            </a:r>
            <a:r>
              <a:rPr lang="ar-SA" sz="2000" dirty="0">
                <a:solidFill>
                  <a:srgbClr val="000000"/>
                </a:solidFill>
                <a:latin typeface="SymbolMT"/>
                <a:ea typeface="Calibri" panose="020F0502020204030204" pitchFamily="34" charset="0"/>
                <a:cs typeface="B Nazanin" panose="00000400000000000000" pitchFamily="2" charset="-78"/>
              </a:rPr>
              <a:t>:کنترل </a:t>
            </a:r>
            <a:r>
              <a:rPr lang="fa-IR" sz="2000" dirty="0" smtClean="0">
                <a:solidFill>
                  <a:srgbClr val="000000"/>
                </a:solidFill>
                <a:latin typeface="SymbolMT"/>
                <a:ea typeface="Calibri" panose="020F0502020204030204" pitchFamily="34" charset="0"/>
                <a:cs typeface="B Nazanin" panose="00000400000000000000" pitchFamily="2" charset="-78"/>
              </a:rPr>
              <a:t>خزش احتمالی</a:t>
            </a:r>
            <a:r>
              <a:rPr lang="ar-SA" sz="2000" dirty="0" smtClean="0">
                <a:solidFill>
                  <a:srgbClr val="000000"/>
                </a:solidFill>
                <a:latin typeface="SymbolMT"/>
                <a:ea typeface="Calibri" panose="020F0502020204030204" pitchFamily="34" charset="0"/>
                <a:cs typeface="B Nazanin" panose="00000400000000000000" pitchFamily="2" charset="-78"/>
              </a:rPr>
              <a:t> </a:t>
            </a:r>
            <a:r>
              <a:rPr lang="ar-SA" sz="2000" dirty="0">
                <a:solidFill>
                  <a:srgbClr val="000000"/>
                </a:solidFill>
                <a:latin typeface="SymbolMT"/>
                <a:ea typeface="Calibri" panose="020F0502020204030204" pitchFamily="34" charset="0"/>
                <a:cs typeface="B Nazanin" panose="00000400000000000000" pitchFamily="2" charset="-78"/>
              </a:rPr>
              <a:t>ساختمانها و پلها</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ماش</a:t>
            </a:r>
            <a:r>
              <a:rPr lang="ar-SA" sz="2000" dirty="0">
                <a:solidFill>
                  <a:srgbClr val="C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C00000"/>
                </a:solidFill>
                <a:latin typeface="SymbolMT"/>
                <a:ea typeface="Calibri" panose="020F0502020204030204" pitchFamily="34" charset="0"/>
                <a:cs typeface="B Nazanin" panose="00000400000000000000" pitchFamily="2" charset="-78"/>
              </a:rPr>
              <a:t>نها</a:t>
            </a:r>
            <a:r>
              <a:rPr lang="ar-SA" sz="2000" dirty="0">
                <a:solidFill>
                  <a:srgbClr val="000000"/>
                </a:solidFill>
                <a:latin typeface="SymbolMT"/>
                <a:ea typeface="Calibri" panose="020F0502020204030204" pitchFamily="34" charset="0"/>
                <a:cs typeface="B Nazanin" panose="00000400000000000000" pitchFamily="2" charset="-78"/>
              </a:rPr>
              <a:t> : </a:t>
            </a:r>
            <a:r>
              <a:rPr lang="ar-SA" sz="2000" dirty="0" smtClean="0">
                <a:solidFill>
                  <a:srgbClr val="000000"/>
                </a:solidFill>
                <a:latin typeface="SymbolMT"/>
                <a:ea typeface="Calibri" panose="020F0502020204030204" pitchFamily="34" charset="0"/>
                <a:cs typeface="B Nazanin" panose="00000400000000000000" pitchFamily="2" charset="-78"/>
              </a:rPr>
              <a:t>ماش</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000000"/>
                </a:solidFill>
                <a:latin typeface="SymbolMT"/>
                <a:ea typeface="Calibri" panose="020F0502020204030204" pitchFamily="34" charset="0"/>
                <a:cs typeface="B Nazanin" panose="00000400000000000000" pitchFamily="2" charset="-78"/>
              </a:rPr>
              <a:t>نهاي </a:t>
            </a:r>
            <a:r>
              <a:rPr lang="ar-SA" sz="2000" dirty="0">
                <a:solidFill>
                  <a:srgbClr val="000000"/>
                </a:solidFill>
                <a:latin typeface="SymbolMT"/>
                <a:ea typeface="Calibri" panose="020F0502020204030204" pitchFamily="34" charset="0"/>
                <a:cs typeface="B Nazanin" panose="00000400000000000000" pitchFamily="2" charset="-78"/>
              </a:rPr>
              <a:t>دوار از قب</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ل تورب</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نها، ماش</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نهاي تراشکاري و</a:t>
            </a:r>
            <a:r>
              <a:rPr lang="en-US" sz="2000" dirty="0">
                <a:solidFill>
                  <a:srgbClr val="000000"/>
                </a:solidFill>
                <a:latin typeface="SymbolMT"/>
                <a:ea typeface="Calibri" panose="020F0502020204030204" pitchFamily="34" charset="0"/>
                <a:cs typeface="B Nazanin" panose="00000400000000000000" pitchFamily="2" charset="-78"/>
              </a:rPr>
              <a:t>...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ar-SA" sz="2000" dirty="0">
                <a:solidFill>
                  <a:srgbClr val="C00000"/>
                </a:solidFill>
                <a:latin typeface="SymbolMT"/>
                <a:ea typeface="Calibri" panose="020F0502020204030204" pitchFamily="34" charset="0"/>
                <a:cs typeface="B Nazanin" panose="00000400000000000000" pitchFamily="2" charset="-78"/>
              </a:rPr>
              <a:t>نانو تکنولوژي</a:t>
            </a:r>
            <a:r>
              <a:rPr lang="ar-SA" sz="2000" dirty="0">
                <a:solidFill>
                  <a:srgbClr val="000000"/>
                </a:solidFill>
                <a:latin typeface="SymbolMT"/>
                <a:ea typeface="Calibri" panose="020F0502020204030204" pitchFamily="34" charset="0"/>
                <a:cs typeface="B Nazanin" panose="00000400000000000000" pitchFamily="2" charset="-78"/>
              </a:rPr>
              <a:t>: </a:t>
            </a:r>
            <a:r>
              <a:rPr lang="fa-IR" sz="2000" dirty="0" smtClean="0">
                <a:solidFill>
                  <a:srgbClr val="000000"/>
                </a:solidFill>
                <a:latin typeface="SymbolMT"/>
                <a:ea typeface="Calibri" panose="020F0502020204030204" pitchFamily="34" charset="0"/>
                <a:cs typeface="B Nazanin" panose="00000400000000000000" pitchFamily="2" charset="-78"/>
              </a:rPr>
              <a:t>آینده این تکنولوژی نیازمند بررسی خزش در این سیستم ها میباشد.</a:t>
            </a:r>
            <a:endParaRPr lang="en-US" sz="2000" dirty="0" smtClean="0">
              <a:latin typeface="Calibri" panose="020F0502020204030204" pitchFamily="34" charset="0"/>
              <a:ea typeface="Calibri" panose="020F0502020204030204" pitchFamily="34" charset="0"/>
              <a:cs typeface="B Nazanin" panose="00000400000000000000" pitchFamily="2" charset="-78"/>
            </a:endParaRPr>
          </a:p>
          <a:p>
            <a:pPr algn="r">
              <a:lnSpc>
                <a:spcPct val="250000"/>
              </a:lnSpc>
            </a:pPr>
            <a:r>
              <a:rPr lang="ar-SA" sz="2000" dirty="0" smtClean="0">
                <a:solidFill>
                  <a:srgbClr val="C00000"/>
                </a:solidFill>
                <a:latin typeface="SymbolMT"/>
                <a:ea typeface="Calibri" panose="020F0502020204030204" pitchFamily="34" charset="0"/>
                <a:cs typeface="B Nazanin" panose="00000400000000000000" pitchFamily="2" charset="-78"/>
              </a:rPr>
              <a:t>در</a:t>
            </a:r>
            <a:r>
              <a:rPr lang="ar-SA" sz="2000" dirty="0" smtClean="0">
                <a:solidFill>
                  <a:srgbClr val="C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C00000"/>
                </a:solidFill>
                <a:latin typeface="SymbolMT"/>
                <a:ea typeface="Calibri" panose="020F0502020204030204" pitchFamily="34" charset="0"/>
                <a:cs typeface="B Nazanin" panose="00000400000000000000" pitchFamily="2" charset="-78"/>
              </a:rPr>
              <a:t>انوردي</a:t>
            </a:r>
            <a:r>
              <a:rPr lang="ar-SA" sz="2000" dirty="0" smtClean="0">
                <a:solidFill>
                  <a:srgbClr val="000000"/>
                </a:solidFill>
                <a:latin typeface="SymbolMT"/>
                <a:ea typeface="Calibri" panose="020F0502020204030204" pitchFamily="34" charset="0"/>
                <a:cs typeface="B Nazanin" panose="00000400000000000000" pitchFamily="2" charset="-78"/>
              </a:rPr>
              <a:t> :</a:t>
            </a:r>
            <a:r>
              <a:rPr lang="fa-IR" sz="2000" dirty="0" smtClean="0">
                <a:solidFill>
                  <a:srgbClr val="000000"/>
                </a:solidFill>
                <a:latin typeface="SymbolMT"/>
                <a:ea typeface="Calibri" panose="020F0502020204030204" pitchFamily="34" charset="0"/>
                <a:cs typeface="B Nazanin" panose="00000400000000000000" pitchFamily="2" charset="-78"/>
              </a:rPr>
              <a:t>کنترل و پیش بینی عمر خزشی رخ دهنده در </a:t>
            </a:r>
            <a:r>
              <a:rPr lang="ar-SA" sz="2000" dirty="0" smtClean="0">
                <a:solidFill>
                  <a:srgbClr val="000000"/>
                </a:solidFill>
                <a:latin typeface="SymbolMT"/>
                <a:ea typeface="Calibri" panose="020F0502020204030204" pitchFamily="34" charset="0"/>
                <a:cs typeface="B Nazanin" panose="00000400000000000000" pitchFamily="2" charset="-78"/>
              </a:rPr>
              <a:t>موتور کشت</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000000"/>
                </a:solidFill>
                <a:latin typeface="SymbolMT"/>
                <a:ea typeface="Calibri" panose="020F0502020204030204" pitchFamily="34" charset="0"/>
                <a:cs typeface="B Nazanin" panose="00000400000000000000" pitchFamily="2" charset="-78"/>
              </a:rPr>
              <a:t> ها و ز</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000000"/>
                </a:solidFill>
                <a:latin typeface="SymbolMT"/>
                <a:ea typeface="Calibri" panose="020F0502020204030204" pitchFamily="34" charset="0"/>
                <a:cs typeface="B Nazanin" panose="00000400000000000000" pitchFamily="2" charset="-78"/>
              </a:rPr>
              <a:t>ردر</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smtClean="0">
                <a:solidFill>
                  <a:srgbClr val="000000"/>
                </a:solidFill>
                <a:latin typeface="SymbolMT"/>
                <a:ea typeface="Calibri" panose="020F0502020204030204" pitchFamily="34" charset="0"/>
                <a:cs typeface="B Nazanin" panose="00000400000000000000" pitchFamily="2" charset="-78"/>
              </a:rPr>
              <a:t>ا</a:t>
            </a:r>
            <a:r>
              <a:rPr lang="ar-SA" sz="2000" dirty="0" smtClean="0">
                <a:solidFill>
                  <a:srgbClr val="000000"/>
                </a:solidFill>
                <a:latin typeface="Arial" panose="020B0604020202020204" pitchFamily="34" charset="0"/>
                <a:ea typeface="Calibri" panose="020F0502020204030204" pitchFamily="34" charset="0"/>
                <a:cs typeface="B Nazanin" panose="00000400000000000000" pitchFamily="2" charset="-78"/>
              </a:rPr>
              <a:t>یی</a:t>
            </a:r>
            <a:r>
              <a:rPr lang="ar-SA" sz="2000" dirty="0" smtClean="0">
                <a:solidFill>
                  <a:srgbClr val="000000"/>
                </a:solidFill>
                <a:latin typeface="SymbolMT"/>
                <a:ea typeface="Calibri" panose="020F0502020204030204" pitchFamily="34" charset="0"/>
                <a:cs typeface="B Nazanin" panose="00000400000000000000" pitchFamily="2" charset="-78"/>
              </a:rPr>
              <a:t> ها</a:t>
            </a:r>
            <a:endParaRPr lang="fa-IR" sz="2000" dirty="0">
              <a:cs typeface="B Nazanin" panose="00000400000000000000" pitchFamily="2" charset="-78"/>
            </a:endParaRPr>
          </a:p>
        </p:txBody>
      </p:sp>
      <p:sp>
        <p:nvSpPr>
          <p:cNvPr id="5" name="Title 4"/>
          <p:cNvSpPr>
            <a:spLocks noGrp="1"/>
          </p:cNvSpPr>
          <p:nvPr>
            <p:ph type="title"/>
          </p:nvPr>
        </p:nvSpPr>
        <p:spPr/>
        <p:txBody>
          <a:bodyPr/>
          <a:lstStyle/>
          <a:p>
            <a:pPr algn="ctr" rtl="1"/>
            <a:r>
              <a:rPr lang="fa-IR" dirty="0" smtClean="0">
                <a:cs typeface="B Nazanin" panose="00000400000000000000" pitchFamily="2" charset="-78"/>
              </a:rPr>
              <a:t>موارد کاربرد پروژه:</a:t>
            </a:r>
            <a:endParaRPr lang="fa-IR" dirty="0">
              <a:cs typeface="B Nazanin" panose="00000400000000000000" pitchFamily="2" charset="-78"/>
            </a:endParaRPr>
          </a:p>
        </p:txBody>
      </p:sp>
    </p:spTree>
    <p:extLst>
      <p:ext uri="{BB962C8B-B14F-4D97-AF65-F5344CB8AC3E}">
        <p14:creationId xmlns:p14="http://schemas.microsoft.com/office/powerpoint/2010/main" val="205273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6477000" y="248482"/>
            <a:ext cx="1968809" cy="646331"/>
          </a:xfrm>
          <a:prstGeom prst="rect">
            <a:avLst/>
          </a:prstGeom>
        </p:spPr>
        <p:txBody>
          <a:bodyPr wrap="none">
            <a:spAutoFit/>
          </a:bodyPr>
          <a:lstStyle/>
          <a:p>
            <a:pPr algn="ctr" eaLnBrk="0" hangingPunct="0"/>
            <a:r>
              <a:rPr lang="fa-IR" sz="3600" b="1" dirty="0" smtClean="0">
                <a:solidFill>
                  <a:srgbClr val="7030A0"/>
                </a:solidFill>
                <a:cs typeface="B Titr" pitchFamily="2" charset="-78"/>
              </a:rPr>
              <a:t>شکل پروژه</a:t>
            </a:r>
            <a:endParaRPr kumimoji="0" lang="en-US" sz="3600" b="1" i="0" u="none" strike="noStrike" cap="none" normalizeH="0" baseline="0" dirty="0" smtClean="0">
              <a:ln>
                <a:noFill/>
              </a:ln>
              <a:solidFill>
                <a:srgbClr val="7030A0"/>
              </a:solidFill>
              <a:cs typeface="B Titr"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676400" y="2147252"/>
            <a:ext cx="4976495" cy="3415348"/>
          </a:xfrm>
          <a:prstGeom prst="rect">
            <a:avLst/>
          </a:prstGeom>
        </p:spPr>
      </p:pic>
    </p:spTree>
    <p:extLst>
      <p:ext uri="{BB962C8B-B14F-4D97-AF65-F5344CB8AC3E}">
        <p14:creationId xmlns:p14="http://schemas.microsoft.com/office/powerpoint/2010/main" val="1833895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152400" y="457200"/>
            <a:ext cx="8763000" cy="5578474"/>
          </a:xfrm>
        </p:spPr>
        <p:txBody>
          <a:bodyPr>
            <a:normAutofit fontScale="90000"/>
          </a:bodyPr>
          <a:lstStyle/>
          <a:p>
            <a:pPr algn="justLow">
              <a:lnSpc>
                <a:spcPct val="150000"/>
              </a:lnSpc>
            </a:pPr>
            <a:r>
              <a:rPr lang="en-US" dirty="0">
                <a:latin typeface="Abscissa" panose="00000400000000000000" pitchFamily="2" charset="0"/>
                <a:cs typeface="B Nazanin" panose="00000400000000000000" pitchFamily="2" charset="-78"/>
              </a:rPr>
              <a:t> </a:t>
            </a:r>
            <a:r>
              <a:rPr lang="en-US" sz="3200" b="1" dirty="0" smtClean="0">
                <a:solidFill>
                  <a:schemeClr val="accent1"/>
                </a:solidFill>
              </a:rPr>
              <a:t>Mendelson &amp; Yang</a:t>
            </a:r>
            <a:r>
              <a:rPr lang="en-US" sz="3600" dirty="0">
                <a:solidFill>
                  <a:srgbClr val="00B050"/>
                </a:solidFill>
                <a:cs typeface="B Titr" panose="00000700000000000000" pitchFamily="2" charset="-78"/>
              </a:rPr>
              <a:t/>
            </a:r>
            <a:br>
              <a:rPr lang="en-US" sz="3600" dirty="0">
                <a:solidFill>
                  <a:srgbClr val="00B050"/>
                </a:solidFill>
                <a:cs typeface="B Titr" panose="00000700000000000000" pitchFamily="2" charset="-78"/>
              </a:rPr>
            </a:br>
            <a:r>
              <a:rPr lang="ar-SA" sz="2800" dirty="0">
                <a:cs typeface="B Nazanin" panose="00000400000000000000" pitchFamily="2" charset="-78"/>
              </a:rPr>
              <a:t>برای تحلیل عددی تنش‌های وابسته به زمان در اثر خزش دو روش متداول می‌باشد. یکی از این روش‌ها بر این اصول استوار است که تنش‌های ترموالاستیک را در لحظه صفر محاسبه و به‌عنوان تنش‌های اولیه که در طی پروسه خزش دچار تغییر و باز توزیع می‌شود در نظر می‌گیرد که این روش به روش یانگ مشهور شده است. روش دوم برخلاف روش اول بجای محاسبه نرخ تنش‌ها به محاسبه نرخ کرنش‌ها می‌پردازد و از یک روش عددی به نام روش تقریب متوالی مندلسون به محاسبه باز توزیع تنش‌ها می‌پردازد نتایج این دو روش به ازای بازه‌های زمانی کوچک با یکدیگر اختلاف ناچیزی </a:t>
            </a:r>
            <a:r>
              <a:rPr lang="ar-SA" sz="2800" dirty="0" smtClean="0">
                <a:cs typeface="B Nazanin" panose="00000400000000000000" pitchFamily="2" charset="-78"/>
              </a:rPr>
              <a:t>دارد</a:t>
            </a:r>
            <a:r>
              <a:rPr lang="fa-IR" sz="2800" dirty="0" smtClean="0">
                <a:cs typeface="B Nazanin" panose="00000400000000000000" pitchFamily="2" charset="-78"/>
              </a:rPr>
              <a:t>.</a:t>
            </a:r>
            <a:r>
              <a:rPr lang="ar-SA" sz="2800" dirty="0" smtClean="0">
                <a:cs typeface="B Nazanin" panose="00000400000000000000" pitchFamily="2" charset="-78"/>
              </a:rPr>
              <a:t> در </a:t>
            </a:r>
            <a:r>
              <a:rPr lang="ar-SA" sz="2800" dirty="0">
                <a:cs typeface="B Nazanin" panose="00000400000000000000" pitchFamily="2" charset="-78"/>
              </a:rPr>
              <a:t>این تحقیق از </a:t>
            </a:r>
            <a:r>
              <a:rPr lang="fa-IR" sz="2800" dirty="0" smtClean="0">
                <a:cs typeface="B Nazanin" panose="00000400000000000000" pitchFamily="2" charset="-78"/>
              </a:rPr>
              <a:t>دو روش برای </a:t>
            </a:r>
            <a:r>
              <a:rPr lang="ar-SA" sz="2800" dirty="0" smtClean="0">
                <a:cs typeface="B Nazanin" panose="00000400000000000000" pitchFamily="2" charset="-78"/>
              </a:rPr>
              <a:t>حل </a:t>
            </a:r>
            <a:r>
              <a:rPr lang="ar-SA" sz="2800" dirty="0">
                <a:cs typeface="B Nazanin" panose="00000400000000000000" pitchFamily="2" charset="-78"/>
              </a:rPr>
              <a:t>عددی مسئله </a:t>
            </a:r>
            <a:r>
              <a:rPr lang="ar-SA" sz="2800" dirty="0" smtClean="0">
                <a:cs typeface="B Nazanin" panose="00000400000000000000" pitchFamily="2" charset="-78"/>
              </a:rPr>
              <a:t>استفاده‌شده است</a:t>
            </a:r>
            <a:r>
              <a:rPr lang="ar-SA" sz="2800" dirty="0">
                <a:cs typeface="B Nazanin" panose="00000400000000000000" pitchFamily="2" charset="-78"/>
              </a:rPr>
              <a:t>.</a:t>
            </a:r>
            <a:r>
              <a:rPr lang="en-US" sz="2800" dirty="0"/>
              <a:t/>
            </a:r>
            <a:br>
              <a:rPr lang="en-US" sz="2800" dirty="0"/>
            </a:br>
            <a:endParaRPr lang="fa-IR" sz="3100" dirty="0">
              <a:solidFill>
                <a:srgbClr val="C00000"/>
              </a:solidFill>
              <a:latin typeface="Abscissa" panose="00000400000000000000" pitchFamily="2" charset="0"/>
              <a:cs typeface="B Nazanin" panose="00000400000000000000" pitchFamily="2" charset="-78"/>
            </a:endParaRPr>
          </a:p>
        </p:txBody>
      </p:sp>
    </p:spTree>
    <p:extLst>
      <p:ext uri="{BB962C8B-B14F-4D97-AF65-F5344CB8AC3E}">
        <p14:creationId xmlns:p14="http://schemas.microsoft.com/office/powerpoint/2010/main" val="203180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19051"/>
            <a:ext cx="4953000" cy="723900"/>
          </a:xfrm>
        </p:spPr>
        <p:txBody>
          <a:bodyPr>
            <a:normAutofit/>
          </a:bodyPr>
          <a:lstStyle/>
          <a:p>
            <a:pPr algn="r" rtl="1"/>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8" name="Picture 7" descr="C:\Users\mehdi\Desktop\2.axx\2.png"/>
          <p:cNvPicPr/>
          <p:nvPr/>
        </p:nvPicPr>
        <p:blipFill>
          <a:blip r:embed="rId2" cstate="print"/>
          <a:srcRect/>
          <a:stretch>
            <a:fillRect/>
          </a:stretch>
        </p:blipFill>
        <p:spPr bwMode="auto">
          <a:xfrm>
            <a:off x="22951" y="924215"/>
            <a:ext cx="4267200" cy="2809586"/>
          </a:xfrm>
          <a:prstGeom prst="rect">
            <a:avLst/>
          </a:prstGeom>
          <a:noFill/>
          <a:ln w="9525">
            <a:noFill/>
            <a:miter lim="800000"/>
            <a:headEnd/>
            <a:tailEnd/>
          </a:ln>
        </p:spPr>
      </p:pic>
      <p:pic>
        <p:nvPicPr>
          <p:cNvPr id="9" name="Picture 8" descr="C:\Users\mehdi\Desktop\2.axx\4.png"/>
          <p:cNvPicPr/>
          <p:nvPr/>
        </p:nvPicPr>
        <p:blipFill>
          <a:blip r:embed="rId3" cstate="print"/>
          <a:srcRect/>
          <a:stretch>
            <a:fillRect/>
          </a:stretch>
        </p:blipFill>
        <p:spPr bwMode="auto">
          <a:xfrm>
            <a:off x="61051" y="4140178"/>
            <a:ext cx="4191000" cy="2533172"/>
          </a:xfrm>
          <a:prstGeom prst="rect">
            <a:avLst/>
          </a:prstGeom>
          <a:noFill/>
          <a:ln w="9525">
            <a:noFill/>
            <a:miter lim="800000"/>
            <a:headEnd/>
            <a:tailEnd/>
          </a:ln>
        </p:spPr>
      </p:pic>
      <p:pic>
        <p:nvPicPr>
          <p:cNvPr id="10" name="Picture 9" descr="C:\Users\mehdi\Desktop\2.axx\t.png"/>
          <p:cNvPicPr/>
          <p:nvPr/>
        </p:nvPicPr>
        <p:blipFill>
          <a:blip r:embed="rId4" cstate="print"/>
          <a:srcRect/>
          <a:stretch>
            <a:fillRect/>
          </a:stretch>
        </p:blipFill>
        <p:spPr bwMode="auto">
          <a:xfrm>
            <a:off x="4269399" y="4134610"/>
            <a:ext cx="4495800" cy="2538740"/>
          </a:xfrm>
          <a:prstGeom prst="rect">
            <a:avLst/>
          </a:prstGeom>
          <a:noFill/>
          <a:ln w="9525">
            <a:noFill/>
            <a:miter lim="800000"/>
            <a:headEnd/>
            <a:tailEnd/>
          </a:ln>
        </p:spPr>
      </p:pic>
      <p:pic>
        <p:nvPicPr>
          <p:cNvPr id="18" name="Content Placeholder 6" descr="C:\Users\mehdi\Desktop\2.axx\1.png"/>
          <p:cNvPicPr>
            <a:picLocks/>
          </p:cNvPicPr>
          <p:nvPr/>
        </p:nvPicPr>
        <p:blipFill>
          <a:blip r:embed="rId5" cstate="print"/>
          <a:srcRect/>
          <a:stretch>
            <a:fillRect/>
          </a:stretch>
        </p:blipFill>
        <p:spPr bwMode="auto">
          <a:xfrm>
            <a:off x="4252051" y="860160"/>
            <a:ext cx="4587149" cy="2822730"/>
          </a:xfrm>
          <a:prstGeom prst="rect">
            <a:avLst/>
          </a:prstGeom>
          <a:noFill/>
          <a:ln w="9525">
            <a:noFill/>
            <a:miter lim="800000"/>
            <a:headEnd/>
            <a:tailEnd/>
          </a:ln>
        </p:spPr>
      </p:pic>
      <p:sp>
        <p:nvSpPr>
          <p:cNvPr id="20" name="TextBox 19"/>
          <p:cNvSpPr txBox="1"/>
          <p:nvPr/>
        </p:nvSpPr>
        <p:spPr>
          <a:xfrm>
            <a:off x="3086100" y="3688350"/>
            <a:ext cx="3581400" cy="523220"/>
          </a:xfrm>
          <a:prstGeom prst="rect">
            <a:avLst/>
          </a:prstGeom>
          <a:noFill/>
        </p:spPr>
        <p:txBody>
          <a:bodyPr wrap="square" rtlCol="1">
            <a:spAutoFit/>
          </a:bodyPr>
          <a:lstStyle/>
          <a:p>
            <a:r>
              <a:rPr lang="fa-IR" sz="2800" b="1" dirty="0" smtClean="0">
                <a:cs typeface="B Nazanin" pitchFamily="2" charset="-78"/>
              </a:rPr>
              <a:t>اثر تغییرات فشار</a:t>
            </a:r>
            <a:endParaRPr lang="fa-IR" sz="2800" b="1" dirty="0">
              <a:cs typeface="B Nazanin" pitchFamily="2" charset="-78"/>
            </a:endParaRPr>
          </a:p>
        </p:txBody>
      </p:sp>
    </p:spTree>
    <p:extLst>
      <p:ext uri="{BB962C8B-B14F-4D97-AF65-F5344CB8AC3E}">
        <p14:creationId xmlns:p14="http://schemas.microsoft.com/office/powerpoint/2010/main" val="425806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163"/>
            <a:ext cx="7905750" cy="854074"/>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7" name="Picture 6" descr="C:\Users\HOSSEIN\Desktop\q2.png"/>
          <p:cNvPicPr/>
          <p:nvPr/>
        </p:nvPicPr>
        <p:blipFill>
          <a:blip r:embed="rId2" cstate="print"/>
          <a:srcRect l="4027" t="1862" r="8183"/>
          <a:stretch>
            <a:fillRect/>
          </a:stretch>
        </p:blipFill>
        <p:spPr bwMode="auto">
          <a:xfrm>
            <a:off x="4478166" y="800100"/>
            <a:ext cx="4495800" cy="3124199"/>
          </a:xfrm>
          <a:prstGeom prst="rect">
            <a:avLst/>
          </a:prstGeom>
          <a:noFill/>
          <a:ln w="9525">
            <a:noFill/>
            <a:miter lim="800000"/>
            <a:headEnd/>
            <a:tailEnd/>
          </a:ln>
        </p:spPr>
      </p:pic>
      <p:pic>
        <p:nvPicPr>
          <p:cNvPr id="8" name="Picture 7" descr="C:\Users\HOSSEIN\Desktop\q1.png"/>
          <p:cNvPicPr/>
          <p:nvPr/>
        </p:nvPicPr>
        <p:blipFill>
          <a:blip r:embed="rId3" cstate="print"/>
          <a:srcRect l="1519" t="5319" r="8340"/>
          <a:stretch>
            <a:fillRect/>
          </a:stretch>
        </p:blipFill>
        <p:spPr bwMode="auto">
          <a:xfrm>
            <a:off x="28434" y="876299"/>
            <a:ext cx="4572000" cy="3048000"/>
          </a:xfrm>
          <a:prstGeom prst="rect">
            <a:avLst/>
          </a:prstGeom>
          <a:noFill/>
          <a:ln w="9525">
            <a:noFill/>
            <a:miter lim="800000"/>
            <a:headEnd/>
            <a:tailEnd/>
          </a:ln>
        </p:spPr>
      </p:pic>
      <p:pic>
        <p:nvPicPr>
          <p:cNvPr id="9" name="Picture 8" descr="H:\3.axx\q5.png"/>
          <p:cNvPicPr/>
          <p:nvPr/>
        </p:nvPicPr>
        <p:blipFill>
          <a:blip r:embed="rId4" cstate="print"/>
          <a:srcRect l="2145" t="5319" r="8810"/>
          <a:stretch>
            <a:fillRect/>
          </a:stretch>
        </p:blipFill>
        <p:spPr bwMode="auto">
          <a:xfrm>
            <a:off x="1" y="3810000"/>
            <a:ext cx="4495799" cy="3048000"/>
          </a:xfrm>
          <a:prstGeom prst="rect">
            <a:avLst/>
          </a:prstGeom>
          <a:noFill/>
          <a:ln w="9525">
            <a:noFill/>
            <a:miter lim="800000"/>
            <a:headEnd/>
            <a:tailEnd/>
          </a:ln>
        </p:spPr>
      </p:pic>
      <p:pic>
        <p:nvPicPr>
          <p:cNvPr id="10" name="Picture 9" descr="C:\Users\HOSSEIN\Desktop\q4.png"/>
          <p:cNvPicPr/>
          <p:nvPr/>
        </p:nvPicPr>
        <p:blipFill>
          <a:blip r:embed="rId5" cstate="print"/>
          <a:srcRect l="4811" t="1596" r="7870"/>
          <a:stretch>
            <a:fillRect/>
          </a:stretch>
        </p:blipFill>
        <p:spPr bwMode="auto">
          <a:xfrm>
            <a:off x="4648200" y="3692770"/>
            <a:ext cx="4495800" cy="3165230"/>
          </a:xfrm>
          <a:prstGeom prst="rect">
            <a:avLst/>
          </a:prstGeom>
          <a:noFill/>
          <a:ln w="9525">
            <a:noFill/>
            <a:miter lim="800000"/>
            <a:headEnd/>
            <a:tailEnd/>
          </a:ln>
        </p:spPr>
      </p:pic>
      <p:cxnSp>
        <p:nvCxnSpPr>
          <p:cNvPr id="11" name="Straight Arrow Connector 10"/>
          <p:cNvCxnSpPr/>
          <p:nvPr/>
        </p:nvCxnSpPr>
        <p:spPr>
          <a:xfrm rot="16200000" flipV="1">
            <a:off x="5905500" y="1866900"/>
            <a:ext cx="304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flipH="1" flipV="1">
            <a:off x="2781300" y="2095500"/>
            <a:ext cx="381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5400000" flipH="1" flipV="1">
            <a:off x="7200900" y="5067300"/>
            <a:ext cx="381000" cy="152400"/>
          </a:xfrm>
          <a:prstGeom prst="straightConnector1">
            <a:avLst/>
          </a:prstGeom>
          <a:ln>
            <a:solidFill>
              <a:schemeClr val="tx1"/>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3179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4" presetClass="entr" presetSubtype="16"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500"/>
                                        <p:tgtEl>
                                          <p:spTgt spid="13"/>
                                        </p:tgtEl>
                                      </p:cBhvr>
                                    </p:animEffect>
                                  </p:childTnLst>
                                </p:cTn>
                              </p:par>
                              <p:par>
                                <p:cTn id="20" presetID="4"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par>
                                <p:cTn id="23" presetID="4" presetClass="entr" presetSubtype="16"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719105"/>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298" descr="192"/>
          <p:cNvPicPr>
            <a:picLocks noChangeAspect="1" noChangeArrowheads="1"/>
          </p:cNvPicPr>
          <p:nvPr/>
        </p:nvPicPr>
        <p:blipFill>
          <a:blip r:embed="rId2"/>
          <a:srcRect l="4335" r="7652"/>
          <a:stretch>
            <a:fillRect/>
          </a:stretch>
        </p:blipFill>
        <p:spPr bwMode="auto">
          <a:xfrm>
            <a:off x="-1" y="3733800"/>
            <a:ext cx="4512135" cy="3112543"/>
          </a:xfrm>
          <a:prstGeom prst="rect">
            <a:avLst/>
          </a:prstGeom>
          <a:noFill/>
        </p:spPr>
      </p:pic>
      <p:sp>
        <p:nvSpPr>
          <p:cNvPr id="6" name="Text Box 8"/>
          <p:cNvSpPr txBox="1">
            <a:spLocks noChangeArrowheads="1"/>
          </p:cNvSpPr>
          <p:nvPr/>
        </p:nvSpPr>
        <p:spPr bwMode="auto">
          <a:xfrm>
            <a:off x="257175" y="168275"/>
            <a:ext cx="320675" cy="395288"/>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6"/>
          <p:cNvSpPr txBox="1">
            <a:spLocks noChangeArrowheads="1"/>
          </p:cNvSpPr>
          <p:nvPr/>
        </p:nvSpPr>
        <p:spPr bwMode="auto">
          <a:xfrm>
            <a:off x="301625" y="168275"/>
            <a:ext cx="320675" cy="395288"/>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217488" y="144463"/>
            <a:ext cx="320675" cy="37147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2"/>
          <p:cNvSpPr txBox="1">
            <a:spLocks noChangeArrowheads="1"/>
          </p:cNvSpPr>
          <p:nvPr/>
        </p:nvSpPr>
        <p:spPr bwMode="auto">
          <a:xfrm>
            <a:off x="306388" y="185738"/>
            <a:ext cx="320675" cy="411162"/>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1" name="Picture 4296" descr="22"/>
          <p:cNvPicPr>
            <a:picLocks noChangeAspect="1" noChangeArrowheads="1"/>
          </p:cNvPicPr>
          <p:nvPr/>
        </p:nvPicPr>
        <p:blipFill>
          <a:blip r:embed="rId3"/>
          <a:srcRect l="5333" r="7838"/>
          <a:stretch>
            <a:fillRect/>
          </a:stretch>
        </p:blipFill>
        <p:spPr bwMode="auto">
          <a:xfrm>
            <a:off x="0" y="609600"/>
            <a:ext cx="4419600" cy="3222048"/>
          </a:xfrm>
          <a:prstGeom prst="rect">
            <a:avLst/>
          </a:prstGeom>
          <a:noFill/>
        </p:spPr>
      </p:pic>
      <p:pic>
        <p:nvPicPr>
          <p:cNvPr id="12" name="Picture 4295" descr="12"/>
          <p:cNvPicPr>
            <a:picLocks noChangeAspect="1" noChangeArrowheads="1"/>
          </p:cNvPicPr>
          <p:nvPr/>
        </p:nvPicPr>
        <p:blipFill>
          <a:blip r:embed="rId4"/>
          <a:srcRect l="6451" r="7962"/>
          <a:stretch>
            <a:fillRect/>
          </a:stretch>
        </p:blipFill>
        <p:spPr bwMode="auto">
          <a:xfrm>
            <a:off x="4572000" y="609600"/>
            <a:ext cx="4297396" cy="3270203"/>
          </a:xfrm>
          <a:prstGeom prst="rect">
            <a:avLst/>
          </a:prstGeom>
          <a:noFill/>
        </p:spPr>
      </p:pic>
      <p:pic>
        <p:nvPicPr>
          <p:cNvPr id="13" name="Picture 4297" descr="92"/>
          <p:cNvPicPr>
            <a:picLocks noChangeAspect="1" noChangeArrowheads="1"/>
          </p:cNvPicPr>
          <p:nvPr/>
        </p:nvPicPr>
        <p:blipFill>
          <a:blip r:embed="rId5"/>
          <a:srcRect l="4544" t="5128" r="6570"/>
          <a:stretch>
            <a:fillRect/>
          </a:stretch>
        </p:blipFill>
        <p:spPr bwMode="auto">
          <a:xfrm>
            <a:off x="4466690" y="3886200"/>
            <a:ext cx="4524910" cy="2971800"/>
          </a:xfrm>
          <a:prstGeom prst="rect">
            <a:avLst/>
          </a:prstGeom>
          <a:noFill/>
        </p:spPr>
      </p:pic>
      <p:grpSp>
        <p:nvGrpSpPr>
          <p:cNvPr id="14" name="Group 48"/>
          <p:cNvGrpSpPr>
            <a:grpSpLocks/>
          </p:cNvGrpSpPr>
          <p:nvPr/>
        </p:nvGrpSpPr>
        <p:grpSpPr bwMode="auto">
          <a:xfrm rot="16200000">
            <a:off x="8592170" y="6350288"/>
            <a:ext cx="450269" cy="565158"/>
            <a:chOff x="2789" y="1571"/>
            <a:chExt cx="907" cy="961"/>
          </a:xfrm>
        </p:grpSpPr>
        <p:sp>
          <p:nvSpPr>
            <p:cNvPr id="15" name="Oval 49"/>
            <p:cNvSpPr>
              <a:spLocks noChangeArrowheads="1"/>
            </p:cNvSpPr>
            <p:nvPr/>
          </p:nvSpPr>
          <p:spPr bwMode="gray">
            <a:xfrm>
              <a:off x="2789" y="1625"/>
              <a:ext cx="907" cy="907"/>
            </a:xfrm>
            <a:prstGeom prst="ellipse">
              <a:avLst/>
            </a:prstGeom>
            <a:gradFill rotWithShape="1">
              <a:gsLst>
                <a:gs pos="0">
                  <a:srgbClr val="83A6A7">
                    <a:gamma/>
                    <a:tint val="0"/>
                    <a:invGamma/>
                  </a:srgbClr>
                </a:gs>
                <a:gs pos="50000">
                  <a:srgbClr val="83A6A7"/>
                </a:gs>
                <a:gs pos="100000">
                  <a:srgbClr val="83A6A7">
                    <a:gamma/>
                    <a:tint val="0"/>
                    <a:invGamma/>
                  </a:srgbClr>
                </a:gs>
              </a:gsLst>
              <a:lin ang="2700000" scaled="1"/>
            </a:gradFill>
            <a:ln w="38100" algn="ctr">
              <a:noFill/>
              <a:round/>
              <a:headEnd/>
              <a:tailEnd/>
            </a:ln>
            <a:effectLst/>
          </p:spPr>
          <p:txBody>
            <a:bodyPr wrap="none" anchor="ctr">
              <a:spAutoFit/>
            </a:bodyPr>
            <a:lstStyle/>
            <a:p>
              <a:endParaRPr lang="en-US"/>
            </a:p>
          </p:txBody>
        </p:sp>
        <p:sp>
          <p:nvSpPr>
            <p:cNvPr id="16" name="Oval 50"/>
            <p:cNvSpPr>
              <a:spLocks noChangeArrowheads="1"/>
            </p:cNvSpPr>
            <p:nvPr/>
          </p:nvSpPr>
          <p:spPr bwMode="gray">
            <a:xfrm>
              <a:off x="2789" y="1625"/>
              <a:ext cx="907" cy="907"/>
            </a:xfrm>
            <a:prstGeom prst="ellipse">
              <a:avLst/>
            </a:prstGeom>
            <a:gradFill rotWithShape="1">
              <a:gsLst>
                <a:gs pos="0">
                  <a:srgbClr val="83A6A7">
                    <a:alpha val="32001"/>
                  </a:srgbClr>
                </a:gs>
                <a:gs pos="100000">
                  <a:srgbClr val="83A6A7">
                    <a:gamma/>
                    <a:shade val="0"/>
                    <a:invGamma/>
                    <a:alpha val="89999"/>
                  </a:srgbClr>
                </a:gs>
              </a:gsLst>
              <a:lin ang="2700000" scaled="1"/>
            </a:gradFill>
            <a:ln w="38100" algn="ctr">
              <a:noFill/>
              <a:round/>
              <a:headEnd/>
              <a:tailEnd/>
            </a:ln>
            <a:effectLst/>
          </p:spPr>
          <p:txBody>
            <a:bodyPr wrap="none" anchor="ctr">
              <a:spAutoFit/>
            </a:bodyPr>
            <a:lstStyle/>
            <a:p>
              <a:endParaRPr lang="en-US"/>
            </a:p>
          </p:txBody>
        </p:sp>
        <p:sp>
          <p:nvSpPr>
            <p:cNvPr id="17" name="Oval 51"/>
            <p:cNvSpPr>
              <a:spLocks noChangeArrowheads="1"/>
            </p:cNvSpPr>
            <p:nvPr/>
          </p:nvSpPr>
          <p:spPr bwMode="gray">
            <a:xfrm>
              <a:off x="2849" y="1684"/>
              <a:ext cx="787" cy="788"/>
            </a:xfrm>
            <a:prstGeom prst="ellipse">
              <a:avLst/>
            </a:prstGeom>
            <a:gradFill rotWithShape="1">
              <a:gsLst>
                <a:gs pos="0">
                  <a:srgbClr val="83A6A7">
                    <a:gamma/>
                    <a:shade val="54118"/>
                    <a:invGamma/>
                  </a:srgbClr>
                </a:gs>
                <a:gs pos="50000">
                  <a:srgbClr val="83A6A7"/>
                </a:gs>
                <a:gs pos="100000">
                  <a:srgbClr val="83A6A7">
                    <a:gamma/>
                    <a:shade val="54118"/>
                    <a:invGamma/>
                  </a:srgbClr>
                </a:gs>
              </a:gsLst>
              <a:lin ang="18900000" scaled="1"/>
            </a:gradFill>
            <a:ln w="38100" algn="ctr">
              <a:noFill/>
              <a:round/>
              <a:headEnd/>
              <a:tailEnd/>
            </a:ln>
            <a:effectLst/>
          </p:spPr>
          <p:txBody>
            <a:bodyPr anchor="ctr">
              <a:spAutoFit/>
            </a:bodyPr>
            <a:lstStyle/>
            <a:p>
              <a:endParaRPr lang="en-US"/>
            </a:p>
          </p:txBody>
        </p:sp>
        <p:sp>
          <p:nvSpPr>
            <p:cNvPr id="18" name="Oval 52"/>
            <p:cNvSpPr>
              <a:spLocks noChangeArrowheads="1"/>
            </p:cNvSpPr>
            <p:nvPr/>
          </p:nvSpPr>
          <p:spPr bwMode="gray">
            <a:xfrm>
              <a:off x="2849" y="1700"/>
              <a:ext cx="787" cy="788"/>
            </a:xfrm>
            <a:prstGeom prst="ellipse">
              <a:avLst/>
            </a:prstGeom>
            <a:gradFill rotWithShape="1">
              <a:gsLst>
                <a:gs pos="0">
                  <a:srgbClr val="83A6A7">
                    <a:gamma/>
                    <a:shade val="63529"/>
                    <a:invGamma/>
                  </a:srgbClr>
                </a:gs>
                <a:gs pos="100000">
                  <a:srgbClr val="83A6A7">
                    <a:alpha val="0"/>
                  </a:srgbClr>
                </a:gs>
              </a:gsLst>
              <a:lin ang="2700000" scaled="1"/>
            </a:gradFill>
            <a:ln w="38100" algn="ctr">
              <a:noFill/>
              <a:round/>
              <a:headEnd/>
              <a:tailEnd/>
            </a:ln>
            <a:effectLst/>
          </p:spPr>
          <p:txBody>
            <a:bodyPr anchor="ctr">
              <a:spAutoFit/>
            </a:bodyPr>
            <a:lstStyle/>
            <a:p>
              <a:endParaRPr lang="en-US"/>
            </a:p>
          </p:txBody>
        </p:sp>
        <p:sp>
          <p:nvSpPr>
            <p:cNvPr id="19" name="Oval 53"/>
            <p:cNvSpPr>
              <a:spLocks noChangeArrowheads="1"/>
            </p:cNvSpPr>
            <p:nvPr/>
          </p:nvSpPr>
          <p:spPr bwMode="gray">
            <a:xfrm>
              <a:off x="2888" y="1724"/>
              <a:ext cx="709" cy="709"/>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20" name="Group 54"/>
            <p:cNvGrpSpPr>
              <a:grpSpLocks/>
            </p:cNvGrpSpPr>
            <p:nvPr/>
          </p:nvGrpSpPr>
          <p:grpSpPr bwMode="auto">
            <a:xfrm>
              <a:off x="2899" y="1571"/>
              <a:ext cx="687" cy="853"/>
              <a:chOff x="4166" y="1406"/>
              <a:chExt cx="1252" cy="1552"/>
            </a:xfrm>
          </p:grpSpPr>
          <p:sp>
            <p:nvSpPr>
              <p:cNvPr id="21" name="Oval 5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22" name="Oval 5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23" name="Oval 5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24" name="Oval 58"/>
              <p:cNvSpPr>
                <a:spLocks noChangeArrowheads="1"/>
              </p:cNvSpPr>
              <p:nvPr/>
            </p:nvSpPr>
            <p:spPr bwMode="gray">
              <a:xfrm>
                <a:off x="4263" y="1406"/>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pPr algn="l" rtl="1"/>
                <a:fld id="{72B20949-55BD-4B83-9797-ED34E49AB955}" type="slidenum">
                  <a:rPr lang="fa-IR" sz="2400" b="1" smtClean="0">
                    <a:solidFill>
                      <a:srgbClr val="000000"/>
                    </a:solidFill>
                    <a:cs typeface="B Nazanin" pitchFamily="2" charset="-78"/>
                  </a:rPr>
                  <a:pPr algn="l" rtl="1"/>
                  <a:t>7</a:t>
                </a:fld>
                <a:endParaRPr lang="en-US" b="1" dirty="0">
                  <a:solidFill>
                    <a:srgbClr val="000000"/>
                  </a:solidFill>
                  <a:cs typeface="B Nazanin" pitchFamily="2" charset="-78"/>
                </a:endParaRPr>
              </a:p>
            </p:txBody>
          </p:sp>
        </p:grpSp>
      </p:grpSp>
      <p:sp>
        <p:nvSpPr>
          <p:cNvPr id="25" name="TextBox 24"/>
          <p:cNvSpPr txBox="1"/>
          <p:nvPr/>
        </p:nvSpPr>
        <p:spPr>
          <a:xfrm>
            <a:off x="4985356" y="838200"/>
            <a:ext cx="457176" cy="523220"/>
          </a:xfrm>
          <a:prstGeom prst="rect">
            <a:avLst/>
          </a:prstGeom>
          <a:noFill/>
        </p:spPr>
        <p:txBody>
          <a:bodyPr wrap="none" rtlCol="1">
            <a:spAutoFit/>
          </a:bodyPr>
          <a:lstStyle/>
          <a:p>
            <a:r>
              <a:rPr lang="en-US" sz="2800" b="1" dirty="0" smtClean="0"/>
              <a:t>A</a:t>
            </a:r>
            <a:endParaRPr lang="fa-IR" b="1" dirty="0"/>
          </a:p>
        </p:txBody>
      </p:sp>
      <p:sp>
        <p:nvSpPr>
          <p:cNvPr id="26" name="TextBox 25"/>
          <p:cNvSpPr txBox="1"/>
          <p:nvPr/>
        </p:nvSpPr>
        <p:spPr>
          <a:xfrm>
            <a:off x="304800" y="848380"/>
            <a:ext cx="463588" cy="523220"/>
          </a:xfrm>
          <a:prstGeom prst="rect">
            <a:avLst/>
          </a:prstGeom>
          <a:noFill/>
        </p:spPr>
        <p:txBody>
          <a:bodyPr wrap="none" rtlCol="1">
            <a:spAutoFit/>
          </a:bodyPr>
          <a:lstStyle/>
          <a:p>
            <a:r>
              <a:rPr lang="en-US" sz="2800" b="1" dirty="0" smtClean="0"/>
              <a:t>B</a:t>
            </a:r>
            <a:endParaRPr lang="fa-IR" b="1" dirty="0"/>
          </a:p>
        </p:txBody>
      </p:sp>
      <p:sp>
        <p:nvSpPr>
          <p:cNvPr id="27" name="TextBox 26"/>
          <p:cNvSpPr txBox="1"/>
          <p:nvPr/>
        </p:nvSpPr>
        <p:spPr>
          <a:xfrm>
            <a:off x="4870412" y="3972580"/>
            <a:ext cx="463588" cy="523220"/>
          </a:xfrm>
          <a:prstGeom prst="rect">
            <a:avLst/>
          </a:prstGeom>
          <a:noFill/>
        </p:spPr>
        <p:txBody>
          <a:bodyPr wrap="none" rtlCol="1">
            <a:spAutoFit/>
          </a:bodyPr>
          <a:lstStyle/>
          <a:p>
            <a:r>
              <a:rPr lang="en-US" sz="2800" b="1" dirty="0" smtClean="0"/>
              <a:t>C</a:t>
            </a:r>
            <a:endParaRPr lang="fa-IR" b="1" dirty="0"/>
          </a:p>
        </p:txBody>
      </p:sp>
      <p:sp>
        <p:nvSpPr>
          <p:cNvPr id="28" name="TextBox 27"/>
          <p:cNvSpPr txBox="1"/>
          <p:nvPr/>
        </p:nvSpPr>
        <p:spPr>
          <a:xfrm>
            <a:off x="381000" y="4048780"/>
            <a:ext cx="484428" cy="523220"/>
          </a:xfrm>
          <a:prstGeom prst="rect">
            <a:avLst/>
          </a:prstGeom>
          <a:noFill/>
        </p:spPr>
        <p:txBody>
          <a:bodyPr wrap="none" rtlCol="1">
            <a:spAutoFit/>
          </a:bodyPr>
          <a:lstStyle/>
          <a:p>
            <a:r>
              <a:rPr lang="en-US" sz="2800" b="1" dirty="0" smtClean="0"/>
              <a:t>D</a:t>
            </a:r>
            <a:endParaRPr lang="fa-IR" b="1" dirty="0"/>
          </a:p>
        </p:txBody>
      </p:sp>
    </p:spTree>
    <p:extLst>
      <p:ext uri="{BB962C8B-B14F-4D97-AF65-F5344CB8AC3E}">
        <p14:creationId xmlns:p14="http://schemas.microsoft.com/office/powerpoint/2010/main" val="301461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par>
                                <p:cTn id="8" presetID="8" presetClass="entr" presetSubtype="1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amond(in)">
                                      <p:cBhvr>
                                        <p:cTn id="10" dur="2000"/>
                                        <p:tgtEl>
                                          <p:spTgt spid="11"/>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52400" y="46501"/>
            <a:ext cx="7886700" cy="548641"/>
          </a:xfrm>
          <a:prstGeom prst="rect">
            <a:avLst/>
          </a:prstGeom>
        </p:spPr>
        <p:txBody>
          <a:bodyPr vert="horz" lIns="91440" tIns="45720" rIns="91440" bIns="45720" rtlCol="1" anchor="ctr">
            <a:normAutofit lnSpcReduction="10000"/>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graphicFrame>
        <p:nvGraphicFramePr>
          <p:cNvPr id="5" name="Table 4"/>
          <p:cNvGraphicFramePr>
            <a:graphicFrameLocks noGrp="1"/>
          </p:cNvGraphicFramePr>
          <p:nvPr/>
        </p:nvGraphicFramePr>
        <p:xfrm>
          <a:off x="1877378" y="3108960"/>
          <a:ext cx="5389245" cy="640080"/>
        </p:xfrm>
        <a:graphic>
          <a:graphicData uri="http://schemas.openxmlformats.org/drawingml/2006/table">
            <a:tbl>
              <a:tblPr rtl="1"/>
              <a:tblGrid>
                <a:gridCol w="2710180"/>
                <a:gridCol w="2679065"/>
              </a:tblGrid>
              <a:tr h="0">
                <a:tc>
                  <a:txBody>
                    <a:bodyPr/>
                    <a:lstStyle/>
                    <a:p>
                      <a:pPr algn="just" rtl="0">
                        <a:lnSpc>
                          <a:spcPct val="150000"/>
                        </a:lnSpc>
                        <a:spcBef>
                          <a:spcPts val="1300"/>
                        </a:spcBef>
                        <a:spcAft>
                          <a:spcPts val="0"/>
                        </a:spcAft>
                      </a:pPr>
                      <a:endParaRPr lang="fa-IR" sz="1400">
                        <a:latin typeface="Times New Roman"/>
                        <a:ea typeface="Times New Roman"/>
                        <a:cs typeface="B Nazanin"/>
                      </a:endParaRPr>
                    </a:p>
                  </a:txBody>
                  <a:tcPr marL="68580" marR="68580" marT="0" marB="0">
                    <a:lnL>
                      <a:noFill/>
                    </a:lnL>
                    <a:lnR>
                      <a:noFill/>
                    </a:lnR>
                    <a:lnT>
                      <a:noFill/>
                    </a:lnT>
                    <a:lnB>
                      <a:noFill/>
                    </a:lnB>
                  </a:tcPr>
                </a:tc>
                <a:tc>
                  <a:txBody>
                    <a:bodyPr/>
                    <a:lstStyle/>
                    <a:p>
                      <a:pPr algn="just" rtl="0">
                        <a:lnSpc>
                          <a:spcPct val="150000"/>
                        </a:lnSpc>
                        <a:spcBef>
                          <a:spcPts val="1300"/>
                        </a:spcBef>
                        <a:spcAft>
                          <a:spcPts val="0"/>
                        </a:spcAft>
                      </a:pPr>
                      <a:endParaRPr lang="fa-IR" sz="1400">
                        <a:latin typeface="Times New Roman"/>
                        <a:ea typeface="Times New Roman"/>
                        <a:cs typeface="B Nazanin"/>
                      </a:endParaRPr>
                    </a:p>
                  </a:txBody>
                  <a:tcPr marL="68580" marR="68580" marT="0" marB="0">
                    <a:lnL>
                      <a:noFill/>
                    </a:lnL>
                    <a:lnR>
                      <a:noFill/>
                    </a:lnR>
                    <a:lnT>
                      <a:noFill/>
                    </a:lnT>
                    <a:lnB>
                      <a:noFill/>
                    </a:lnB>
                  </a:tcPr>
                </a:tc>
              </a:tr>
              <a:tr h="0">
                <a:tc>
                  <a:txBody>
                    <a:bodyPr/>
                    <a:lstStyle/>
                    <a:p>
                      <a:pPr algn="just" rtl="0">
                        <a:lnSpc>
                          <a:spcPct val="150000"/>
                        </a:lnSpc>
                        <a:spcBef>
                          <a:spcPts val="1300"/>
                        </a:spcBef>
                        <a:spcAft>
                          <a:spcPts val="0"/>
                        </a:spcAft>
                      </a:pPr>
                      <a:endParaRPr lang="fa-IR" sz="1400">
                        <a:latin typeface="Times New Roman"/>
                        <a:ea typeface="Times New Roman"/>
                        <a:cs typeface="B Nazanin"/>
                      </a:endParaRPr>
                    </a:p>
                  </a:txBody>
                  <a:tcPr marL="68580" marR="68580" marT="0" marB="0">
                    <a:lnL>
                      <a:noFill/>
                    </a:lnL>
                    <a:lnR>
                      <a:noFill/>
                    </a:lnR>
                    <a:lnT>
                      <a:noFill/>
                    </a:lnT>
                    <a:lnB>
                      <a:noFill/>
                    </a:lnB>
                  </a:tcPr>
                </a:tc>
                <a:tc>
                  <a:txBody>
                    <a:bodyPr/>
                    <a:lstStyle/>
                    <a:p>
                      <a:pPr algn="just" rtl="0">
                        <a:lnSpc>
                          <a:spcPct val="150000"/>
                        </a:lnSpc>
                        <a:spcBef>
                          <a:spcPts val="1300"/>
                        </a:spcBef>
                        <a:spcAft>
                          <a:spcPts val="0"/>
                        </a:spcAft>
                      </a:pPr>
                      <a:endParaRPr lang="fa-IR" sz="1400" dirty="0">
                        <a:latin typeface="Times New Roman"/>
                        <a:ea typeface="Times New Roman"/>
                        <a:cs typeface="B Nazanin"/>
                      </a:endParaRPr>
                    </a:p>
                  </a:txBody>
                  <a:tcPr marL="68580" marR="68580" marT="0" marB="0">
                    <a:lnL>
                      <a:noFill/>
                    </a:lnL>
                    <a:lnR>
                      <a:noFill/>
                    </a:lnR>
                    <a:lnT>
                      <a:noFill/>
                    </a:lnT>
                    <a:lnB>
                      <a:noFill/>
                    </a:lnB>
                  </a:tcPr>
                </a:tc>
              </a:tr>
            </a:tbl>
          </a:graphicData>
        </a:graphic>
      </p:graphicFrame>
      <p:pic>
        <p:nvPicPr>
          <p:cNvPr id="6" name="Picture 4370" descr="194"/>
          <p:cNvPicPr>
            <a:picLocks noChangeAspect="1" noChangeArrowheads="1"/>
          </p:cNvPicPr>
          <p:nvPr/>
        </p:nvPicPr>
        <p:blipFill>
          <a:blip r:embed="rId2"/>
          <a:srcRect l="4938" t="2083" r="8183"/>
          <a:stretch>
            <a:fillRect/>
          </a:stretch>
        </p:blipFill>
        <p:spPr bwMode="auto">
          <a:xfrm>
            <a:off x="45596" y="3718333"/>
            <a:ext cx="4191001" cy="3200400"/>
          </a:xfrm>
          <a:prstGeom prst="rect">
            <a:avLst/>
          </a:prstGeom>
          <a:noFill/>
        </p:spPr>
      </p:pic>
      <p:pic>
        <p:nvPicPr>
          <p:cNvPr id="8" name="Picture 4369" descr="94"/>
          <p:cNvPicPr>
            <a:picLocks noChangeAspect="1" noChangeArrowheads="1"/>
          </p:cNvPicPr>
          <p:nvPr/>
        </p:nvPicPr>
        <p:blipFill>
          <a:blip r:embed="rId3"/>
          <a:srcRect l="4630" r="8093"/>
          <a:stretch>
            <a:fillRect/>
          </a:stretch>
        </p:blipFill>
        <p:spPr bwMode="auto">
          <a:xfrm>
            <a:off x="4335198" y="3642132"/>
            <a:ext cx="4462943" cy="3276601"/>
          </a:xfrm>
          <a:prstGeom prst="rect">
            <a:avLst/>
          </a:prstGeom>
          <a:noFill/>
        </p:spPr>
      </p:pic>
      <p:pic>
        <p:nvPicPr>
          <p:cNvPr id="9" name="Picture 4367" descr="14"/>
          <p:cNvPicPr>
            <a:picLocks noChangeAspect="1" noChangeArrowheads="1"/>
          </p:cNvPicPr>
          <p:nvPr/>
        </p:nvPicPr>
        <p:blipFill>
          <a:blip r:embed="rId4"/>
          <a:srcRect l="3854" r="7742"/>
          <a:stretch>
            <a:fillRect/>
          </a:stretch>
        </p:blipFill>
        <p:spPr bwMode="auto">
          <a:xfrm>
            <a:off x="4335198" y="533400"/>
            <a:ext cx="4419600" cy="3322874"/>
          </a:xfrm>
          <a:prstGeom prst="rect">
            <a:avLst/>
          </a:prstGeom>
          <a:noFill/>
        </p:spPr>
      </p:pic>
      <p:pic>
        <p:nvPicPr>
          <p:cNvPr id="10" name="Picture 4368" descr="24"/>
          <p:cNvPicPr>
            <a:picLocks noChangeAspect="1" noChangeArrowheads="1"/>
          </p:cNvPicPr>
          <p:nvPr/>
        </p:nvPicPr>
        <p:blipFill>
          <a:blip r:embed="rId5"/>
          <a:srcRect l="4733" r="8405"/>
          <a:stretch>
            <a:fillRect/>
          </a:stretch>
        </p:blipFill>
        <p:spPr bwMode="auto">
          <a:xfrm>
            <a:off x="45596" y="579674"/>
            <a:ext cx="4114800" cy="3276600"/>
          </a:xfrm>
          <a:prstGeom prst="rect">
            <a:avLst/>
          </a:prstGeom>
          <a:noFill/>
        </p:spPr>
      </p:pic>
    </p:spTree>
    <p:extLst>
      <p:ext uri="{BB962C8B-B14F-4D97-AF65-F5344CB8AC3E}">
        <p14:creationId xmlns:p14="http://schemas.microsoft.com/office/powerpoint/2010/main" val="243155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
        <p:nvSpPr>
          <p:cNvPr id="4" name="Content Placeholder 1"/>
          <p:cNvSpPr txBox="1">
            <a:spLocks/>
          </p:cNvSpPr>
          <p:nvPr/>
        </p:nvSpPr>
        <p:spPr>
          <a:xfrm>
            <a:off x="457200" y="1295401"/>
            <a:ext cx="8229600" cy="4711892"/>
          </a:xfrm>
          <a:prstGeom prst="rect">
            <a:avLst/>
          </a:prstGeom>
        </p:spPr>
        <p:txBody>
          <a:bodyPr>
            <a:noAutofit/>
          </a:bodyPr>
          <a:lstStyle>
            <a:lvl1pPr marL="171450" indent="-171450" algn="r" defTabSz="685800" rtl="1" eaLnBrk="1" latinLnBrk="0" hangingPunct="1">
              <a:lnSpc>
                <a:spcPct val="90000"/>
              </a:lnSpc>
              <a:spcBef>
                <a:spcPts val="750"/>
              </a:spcBef>
              <a:buFont typeface="Arial" panose="020B060402020209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9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9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9pPr>
          </a:lstStyle>
          <a:p>
            <a:pPr marL="109728" indent="0">
              <a:lnSpc>
                <a:spcPct val="150000"/>
              </a:lnSpc>
              <a:buFont typeface="Arial" panose="020B0604020202090204" pitchFamily="34" charset="0"/>
              <a:buNone/>
            </a:pPr>
            <a:r>
              <a:rPr lang="fa-IR" sz="2400" b="1" dirty="0" smtClean="0">
                <a:cs typeface="B Titr" panose="00000700000000000000" pitchFamily="2" charset="-78"/>
              </a:rPr>
              <a:t>1- نحوه حل مسائل مختلف ترموالاستیک در هندسه ها و بارگذاری های متفاوت </a:t>
            </a:r>
          </a:p>
          <a:p>
            <a:pPr marL="109728" indent="0">
              <a:lnSpc>
                <a:spcPct val="150000"/>
              </a:lnSpc>
              <a:buNone/>
            </a:pPr>
            <a:r>
              <a:rPr lang="fa-IR" sz="2400" b="1" dirty="0" smtClean="0">
                <a:cs typeface="B Titr" panose="00000700000000000000" pitchFamily="2" charset="-78"/>
              </a:rPr>
              <a:t>2- نحوه پیاده سازی مسائل خزش  وابسته به زمان بر روی هندسه های مختلف</a:t>
            </a:r>
          </a:p>
          <a:p>
            <a:pPr marL="109728" indent="0">
              <a:lnSpc>
                <a:spcPct val="150000"/>
              </a:lnSpc>
              <a:buFont typeface="Arial" panose="020B0604020202090204" pitchFamily="34" charset="0"/>
              <a:buNone/>
            </a:pPr>
            <a:r>
              <a:rPr lang="fa-IR" sz="2400" b="1" dirty="0" smtClean="0">
                <a:cs typeface="B Titr" panose="00000700000000000000" pitchFamily="2" charset="-78"/>
              </a:rPr>
              <a:t>3- طریقه پیاده سازی روش یانگ و مندلسون در حل مسائل خزش</a:t>
            </a:r>
          </a:p>
          <a:p>
            <a:pPr marL="109728" indent="0">
              <a:lnSpc>
                <a:spcPct val="150000"/>
              </a:lnSpc>
              <a:buFont typeface="Arial" panose="020B0604020202090204" pitchFamily="34" charset="0"/>
              <a:buNone/>
            </a:pPr>
            <a:r>
              <a:rPr lang="fa-IR" sz="2400" b="1" dirty="0" smtClean="0">
                <a:cs typeface="B Titr" panose="00000700000000000000" pitchFamily="2" charset="-78"/>
              </a:rPr>
              <a:t>4- نحوه ایجاد ماتریس مربوط به تنشها و جابجایی شعاعی در حالتهای مختلف</a:t>
            </a:r>
          </a:p>
          <a:p>
            <a:pPr marL="109728" indent="0">
              <a:lnSpc>
                <a:spcPct val="150000"/>
              </a:lnSpc>
              <a:buFont typeface="Arial" panose="020B0604020202090204" pitchFamily="34" charset="0"/>
              <a:buNone/>
            </a:pPr>
            <a:r>
              <a:rPr lang="fa-IR" sz="2400" b="1" dirty="0" smtClean="0">
                <a:cs typeface="B Titr" panose="00000700000000000000" pitchFamily="2" charset="-78"/>
              </a:rPr>
              <a:t>5- نحوه انتخاب نقاط از دل ماتریسهای مدنظر جهت ترسیم نمودارها</a:t>
            </a:r>
          </a:p>
          <a:p>
            <a:pPr marL="109728" indent="0">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2140930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4092</TotalTime>
  <Words>247</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Abscissa</vt:lpstr>
      <vt:lpstr>Arial</vt:lpstr>
      <vt:lpstr>B Lotus</vt:lpstr>
      <vt:lpstr>B Nazanin</vt:lpstr>
      <vt:lpstr>B Titr</vt:lpstr>
      <vt:lpstr>B Zar</vt:lpstr>
      <vt:lpstr>Calibri</vt:lpstr>
      <vt:lpstr>Lucida Sans Unicode</vt:lpstr>
      <vt:lpstr>SymbolMT</vt:lpstr>
      <vt:lpstr>Times New Roman</vt:lpstr>
      <vt:lpstr>Verdana</vt:lpstr>
      <vt:lpstr>Wingdings 2</vt:lpstr>
      <vt:lpstr>Wingdings 3</vt:lpstr>
      <vt:lpstr>Concourse</vt:lpstr>
      <vt:lpstr>PowerPoint Presentation</vt:lpstr>
      <vt:lpstr>موارد کاربرد پروژه:</vt:lpstr>
      <vt:lpstr>PowerPoint Presentation</vt:lpstr>
      <vt:lpstr> Mendelson &amp; Yang برای تحلیل عددی تنش‌های وابسته به زمان در اثر خزش دو روش متداول می‌باشد. یکی از این روش‌ها بر این اصول استوار است که تنش‌های ترموالاستیک را در لحظه صفر محاسبه و به‌عنوان تنش‌های اولیه که در طی پروسه خزش دچار تغییر و باز توزیع می‌شود در نظر می‌گیرد که این روش به روش یانگ مشهور شده است. روش دوم برخلاف روش اول بجای محاسبه نرخ تنش‌ها به محاسبه نرخ کرنش‌ها می‌پردازد و از یک روش عددی به نام روش تقریب متوالی مندلسون به محاسبه باز توزیع تنش‌ها می‌پردازد نتایج این دو روش به ازای بازه‌های زمانی کوچک با یکدیگر اختلاف ناچیزی دارد. در این تحقیق از دو روش برای حل عددی مسئله استفاده‌شده است. </vt:lpstr>
      <vt:lpstr>توانمندیهای کُد</vt:lpstr>
      <vt:lpstr>توانمندیهای کُد</vt:lpstr>
      <vt:lpstr>PowerPoint Presentation</vt:lpstr>
      <vt:lpstr>PowerPoint Presentation</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190</cp:revision>
  <dcterms:created xsi:type="dcterms:W3CDTF">2006-08-16T00:00:00Z</dcterms:created>
  <dcterms:modified xsi:type="dcterms:W3CDTF">2017-05-31T14:53:05Z</dcterms:modified>
</cp:coreProperties>
</file>