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366" r:id="rId2"/>
    <p:sldId id="354" r:id="rId3"/>
    <p:sldId id="355" r:id="rId4"/>
    <p:sldId id="356" r:id="rId5"/>
    <p:sldId id="357" r:id="rId6"/>
    <p:sldId id="358" r:id="rId7"/>
    <p:sldId id="359" r:id="rId8"/>
    <p:sldId id="367" r:id="rId9"/>
    <p:sldId id="368" r:id="rId10"/>
    <p:sldId id="369" r:id="rId11"/>
    <p:sldId id="362" r:id="rId12"/>
    <p:sldId id="3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5/31/2017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5/31/2017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5/31/2017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5/31/2017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5/31/2017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5/31/2017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5/31/2017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5/31/2017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5/31/2017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5/31/2017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بهینه سازی بر اساس عملکرد سازه های فولادی با در نظر گرفتن خسارت لرزه ای با استفاده تکینیک های محاسبات نرم</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فایق فتاحی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بهار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 y="301308"/>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نحوه در نظر گرفتن قیود سازه ای در بهینه سازی </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sp>
        <p:nvSpPr>
          <p:cNvPr id="4" name="AutoShape 2" descr="Related image"/>
          <p:cNvSpPr>
            <a:spLocks noChangeAspect="1" noChangeArrowheads="1"/>
          </p:cNvSpPr>
          <p:nvPr/>
        </p:nvSpPr>
        <p:spPr bwMode="auto">
          <a:xfrm>
            <a:off x="155575" y="-1036638"/>
            <a:ext cx="2400300" cy="2162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tretch>
            <a:fillRect/>
          </a:stretch>
        </p:blipFill>
        <p:spPr>
          <a:xfrm>
            <a:off x="2438400" y="2133600"/>
            <a:ext cx="4191000" cy="3581400"/>
          </a:xfrm>
          <a:prstGeom prst="rect">
            <a:avLst/>
          </a:prstGeom>
        </p:spPr>
      </p:pic>
    </p:spTree>
    <p:extLst>
      <p:ext uri="{BB962C8B-B14F-4D97-AF65-F5344CB8AC3E}">
        <p14:creationId xmlns:p14="http://schemas.microsoft.com/office/powerpoint/2010/main" val="8795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طراحی بر اساس عملکرد سازه های فولادی</a:t>
            </a:r>
          </a:p>
          <a:p>
            <a:pPr marL="109728" indent="0" algn="r" rtl="1">
              <a:lnSpc>
                <a:spcPct val="150000"/>
              </a:lnSpc>
              <a:buNone/>
            </a:pPr>
            <a:r>
              <a:rPr lang="fa-IR" sz="2400" b="1" dirty="0" smtClean="0">
                <a:cs typeface="B Titr" panose="00000700000000000000" pitchFamily="2" charset="-78"/>
              </a:rPr>
              <a:t>2- نحوه در نظر گرفتن هزینه خرابی در بهینه سازی سازه ها</a:t>
            </a:r>
          </a:p>
          <a:p>
            <a:pPr marL="109728" indent="0" algn="r" rtl="1">
              <a:lnSpc>
                <a:spcPct val="150000"/>
              </a:lnSpc>
              <a:buNone/>
            </a:pPr>
            <a:r>
              <a:rPr lang="fa-IR" sz="2400" b="1" dirty="0" smtClean="0">
                <a:cs typeface="B Titr" panose="00000700000000000000" pitchFamily="2" charset="-78"/>
              </a:rPr>
              <a:t>3- محاسبه شاخص خرابی پارک-انگ</a:t>
            </a:r>
          </a:p>
          <a:p>
            <a:pPr marL="109728" indent="0" algn="r" rtl="1">
              <a:lnSpc>
                <a:spcPct val="150000"/>
              </a:lnSpc>
              <a:buNone/>
            </a:pPr>
            <a:r>
              <a:rPr lang="fa-IR" sz="2400" b="1" dirty="0" smtClean="0">
                <a:cs typeface="B Titr" panose="00000700000000000000" pitchFamily="2" charset="-78"/>
              </a:rPr>
              <a:t>4- استفاده از تکنیک های شبکه عصبی در بهینه سازی</a:t>
            </a:r>
          </a:p>
          <a:p>
            <a:pPr marL="109728" indent="0" algn="r" rtl="1">
              <a:lnSpc>
                <a:spcPct val="150000"/>
              </a:lnSpc>
              <a:buNone/>
            </a:pPr>
            <a:r>
              <a:rPr lang="fa-IR" sz="2400" b="1" dirty="0" smtClean="0">
                <a:cs typeface="B Titr" panose="00000700000000000000" pitchFamily="2" charset="-78"/>
              </a:rPr>
              <a:t>5- نحوه بهینه سازی با استفاده از الگوریتم </a:t>
            </a:r>
            <a:r>
              <a:rPr lang="en-US" sz="2400" b="1" dirty="0" smtClean="0">
                <a:cs typeface="B Titr" panose="00000700000000000000" pitchFamily="2" charset="-78"/>
              </a:rPr>
              <a:t>ECBO</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6- نحوه مدل سازی و تحلیل تاریخچه زمانی غیر خطی در </a:t>
            </a:r>
            <a:r>
              <a:rPr lang="en-US" sz="2400" b="1" dirty="0" err="1" smtClean="0">
                <a:cs typeface="B Titr" panose="00000700000000000000" pitchFamily="2" charset="-78"/>
              </a:rPr>
              <a:t>OpenSees</a:t>
            </a:r>
            <a:endParaRPr lang="fa-IR" sz="2400" b="1" dirty="0" smtClean="0">
              <a:cs typeface="B Titr" panose="00000700000000000000" pitchFamily="2" charset="-78"/>
            </a:endParaRPr>
          </a:p>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7-لینک کردن نرم افزار </a:t>
            </a:r>
            <a:r>
              <a:rPr lang="en-US" sz="2400" b="1" dirty="0" err="1" smtClean="0">
                <a:latin typeface="Times New Roman" panose="02020603050405020304" pitchFamily="18" charset="0"/>
                <a:cs typeface="B Titr" panose="00000700000000000000" pitchFamily="2" charset="-78"/>
              </a:rPr>
              <a:t>Matlab</a:t>
            </a:r>
            <a:r>
              <a:rPr lang="en-US" sz="2400" b="1" dirty="0" smtClean="0">
                <a:latin typeface="Times New Roman" panose="02020603050405020304" pitchFamily="18" charset="0"/>
                <a:cs typeface="B Titr" panose="00000700000000000000" pitchFamily="2" charset="-78"/>
              </a:rPr>
              <a:t> </a:t>
            </a:r>
            <a:r>
              <a:rPr lang="fa-IR" sz="2400" b="1" dirty="0">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و </a:t>
            </a:r>
            <a:r>
              <a:rPr lang="en-US" sz="2400" b="1" dirty="0" err="1" smtClean="0">
                <a:latin typeface="Times New Roman" panose="02020603050405020304" pitchFamily="18" charset="0"/>
                <a:cs typeface="B Titr" panose="00000700000000000000" pitchFamily="2" charset="-78"/>
              </a:rPr>
              <a:t>Opensees</a:t>
            </a:r>
            <a:endParaRPr lang="en-US" sz="2400" b="1" dirty="0" smtClean="0">
              <a:latin typeface="Times New Roman" panose="02020603050405020304" pitchFamily="18" charset="0"/>
              <a:cs typeface="B Titr" panose="00000700000000000000" pitchFamily="2" charset="-78"/>
            </a:endParaRPr>
          </a:p>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8- آموزش شبکه عصبی برای پیشبینی پاسخ های سازه ای</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3999"/>
          </a:xfrm>
        </p:spPr>
        <p:txBody>
          <a:bodyPr>
            <a:normAutofit fontScale="92500" lnSpcReduction="2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همه نسخه های </a:t>
            </a:r>
            <a:r>
              <a:rPr lang="en-US" sz="2400" b="1" dirty="0" err="1" smtClean="0">
                <a:latin typeface="Times New Roman" panose="02020603050405020304" pitchFamily="18" charset="0"/>
                <a:cs typeface="B Titr" panose="00000700000000000000" pitchFamily="2" charset="-78"/>
              </a:rPr>
              <a:t>OpenSees</a:t>
            </a:r>
            <a:r>
              <a:rPr lang="fa-IR" sz="2400" b="1" dirty="0" smtClean="0">
                <a:latin typeface="Times New Roman" panose="02020603050405020304" pitchFamily="18" charset="0"/>
                <a:cs typeface="B Titr" panose="00000700000000000000" pitchFamily="2" charset="-78"/>
              </a:rPr>
              <a:t> و</a:t>
            </a:r>
            <a:r>
              <a:rPr lang="en-US" sz="2400" b="1" dirty="0" smtClean="0">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نسخه </a:t>
            </a:r>
            <a:r>
              <a:rPr lang="en-US" sz="2400" b="1" dirty="0" smtClean="0">
                <a:latin typeface="Times New Roman" panose="02020603050405020304" pitchFamily="18" charset="0"/>
                <a:cs typeface="B Titr" panose="00000700000000000000" pitchFamily="2" charset="-78"/>
              </a:rPr>
              <a:t>Matalb2015</a:t>
            </a:r>
            <a:r>
              <a:rPr lang="fa-IR" sz="2400" b="1" dirty="0" smtClean="0">
                <a:latin typeface="Times New Roman" panose="02020603050405020304" pitchFamily="18" charset="0"/>
                <a:cs typeface="B Titr" panose="00000700000000000000" pitchFamily="2" charset="-78"/>
              </a:rPr>
              <a:t> به بالا قابل اجرا می باشد.</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تحلیل های تاریخچه زمانی غیر خطی</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با مفاهیم اولیه طراحی بر اساس عملکرد </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مفاهیم شبکه های عصبی</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برنامه نویسی </a:t>
            </a:r>
            <a:r>
              <a:rPr lang="en-US" sz="2400" b="1" dirty="0" err="1" smtClean="0">
                <a:latin typeface="Times New Roman" panose="02020603050405020304" pitchFamily="18" charset="0"/>
                <a:cs typeface="B Titr" panose="00000700000000000000" pitchFamily="2" charset="-78"/>
              </a:rPr>
              <a:t>Matlab</a:t>
            </a:r>
            <a:endParaRPr lang="fa-IR"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6- آشنایی با طراحی سازه های فولاد</a:t>
            </a:r>
          </a:p>
          <a:p>
            <a:pPr algn="r" rtl="1">
              <a:lnSpc>
                <a:spcPct val="200000"/>
              </a:lnSpc>
            </a:pPr>
            <a:r>
              <a:rPr lang="fa-IR" sz="2400" b="1" smtClean="0">
                <a:latin typeface="Times New Roman" panose="02020603050405020304" pitchFamily="18" charset="0"/>
                <a:cs typeface="B Titr" panose="00000700000000000000" pitchFamily="2" charset="-78"/>
              </a:rPr>
              <a:t>7- آشنایی با بهینه سازی و الگوریتم های متاهیوریستیک</a:t>
            </a:r>
            <a:endParaRPr lang="en-US" sz="2400" b="1" dirty="0" smtClean="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a:p>
          <a:p>
            <a:pPr algn="just" rtl="1">
              <a:lnSpc>
                <a:spcPct val="150000"/>
              </a:lnSpc>
            </a:pPr>
            <a:r>
              <a:rPr lang="fa-IR" sz="3000" dirty="0">
                <a:cs typeface="B Titr" panose="00000700000000000000" pitchFamily="2" charset="-78"/>
              </a:rPr>
              <a:t>در کد ارائه شده بهینه سازی بر اساس عملکرد سازه های فولادی با در نظر گرفتن خسارت لرزه ای با استفاده تکینیک های محاسبات نرم می باشد. برای محاسبه مقادیر خسارت لرزه ای از شاخص خسارت پارک و انگ بهره گرفته شده است. کدنویسی در نرم افزار</a:t>
            </a:r>
            <a:r>
              <a:rPr lang="en-US" sz="3000" b="1" dirty="0" err="1">
                <a:solidFill>
                  <a:srgbClr val="0000FF"/>
                </a:solidFill>
                <a:latin typeface="Times New Roman" pitchFamily="18" charset="0"/>
                <a:cs typeface="Times New Roman" pitchFamily="18" charset="0"/>
              </a:rPr>
              <a:t>Matlab</a:t>
            </a:r>
            <a:r>
              <a:rPr lang="en-US" sz="3000" dirty="0">
                <a:solidFill>
                  <a:srgbClr val="0000FF"/>
                </a:solidFill>
                <a:cs typeface="B Titr" panose="00000700000000000000" pitchFamily="2" charset="-78"/>
              </a:rPr>
              <a:t> </a:t>
            </a:r>
            <a:r>
              <a:rPr lang="fa-IR" sz="3000" dirty="0" smtClean="0">
                <a:solidFill>
                  <a:srgbClr val="0000FF"/>
                </a:solidFill>
                <a:cs typeface="B Titr" panose="00000700000000000000" pitchFamily="2" charset="-78"/>
              </a:rPr>
              <a:t> </a:t>
            </a:r>
            <a:r>
              <a:rPr lang="fa-IR" sz="3000" dirty="0" smtClean="0">
                <a:cs typeface="B Titr" panose="00000700000000000000" pitchFamily="2" charset="-78"/>
              </a:rPr>
              <a:t>صورت </a:t>
            </a:r>
            <a:r>
              <a:rPr lang="fa-IR" sz="3000" dirty="0">
                <a:cs typeface="B Titr" panose="00000700000000000000" pitchFamily="2" charset="-78"/>
              </a:rPr>
              <a:t>گرفته و تحلیل سازه در برنامه </a:t>
            </a:r>
            <a:r>
              <a:rPr lang="en-US" sz="3000" b="1" dirty="0" err="1" smtClean="0">
                <a:solidFill>
                  <a:srgbClr val="0000FF"/>
                </a:solidFill>
                <a:latin typeface="Times New Roman" pitchFamily="18" charset="0"/>
                <a:cs typeface="Times New Roman" pitchFamily="18" charset="0"/>
              </a:rPr>
              <a:t>OpenSees</a:t>
            </a:r>
            <a:r>
              <a:rPr lang="fa-IR" sz="3000" dirty="0" smtClean="0">
                <a:solidFill>
                  <a:srgbClr val="0000FF"/>
                </a:solidFill>
                <a:cs typeface="B Titr" panose="00000700000000000000" pitchFamily="2" charset="-78"/>
              </a:rPr>
              <a:t> </a:t>
            </a:r>
            <a:r>
              <a:rPr lang="fa-IR" sz="3000" dirty="0" smtClean="0">
                <a:cs typeface="B Titr" panose="00000700000000000000" pitchFamily="2" charset="-78"/>
              </a:rPr>
              <a:t>صورت </a:t>
            </a:r>
            <a:r>
              <a:rPr lang="fa-IR" sz="3000" dirty="0">
                <a:cs typeface="B Titr" panose="00000700000000000000" pitchFamily="2" charset="-78"/>
              </a:rPr>
              <a:t>می پذیرد. </a:t>
            </a:r>
            <a:endParaRPr lang="en-US" sz="30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800" dirty="0" smtClean="0">
                <a:cs typeface="B Titr" panose="00000700000000000000" pitchFamily="2" charset="-78"/>
              </a:rPr>
              <a:t>به </a:t>
            </a:r>
            <a:r>
              <a:rPr lang="fa-IR" sz="2800" dirty="0">
                <a:cs typeface="B Titr" panose="00000700000000000000" pitchFamily="2" charset="-78"/>
              </a:rPr>
              <a:t>منظور صرفه جویی در زمان از شبکه عصبی </a:t>
            </a:r>
            <a:r>
              <a:rPr lang="en-US" sz="2800" b="1" dirty="0">
                <a:solidFill>
                  <a:srgbClr val="0000FF"/>
                </a:solidFill>
                <a:latin typeface="Times New Roman" pitchFamily="18" charset="0"/>
                <a:cs typeface="Times New Roman" pitchFamily="18" charset="0"/>
              </a:rPr>
              <a:t>RBF</a:t>
            </a:r>
            <a:r>
              <a:rPr lang="en-US" sz="2800" dirty="0">
                <a:solidFill>
                  <a:srgbClr val="0000FF"/>
                </a:solidFill>
                <a:cs typeface="B Titr" panose="00000700000000000000" pitchFamily="2" charset="-78"/>
              </a:rPr>
              <a:t> </a:t>
            </a:r>
            <a:r>
              <a:rPr lang="fa-IR" sz="2800" dirty="0" smtClean="0">
                <a:solidFill>
                  <a:srgbClr val="0000FF"/>
                </a:solidFill>
                <a:cs typeface="B Titr" panose="00000700000000000000" pitchFamily="2" charset="-78"/>
              </a:rPr>
              <a:t> </a:t>
            </a:r>
            <a:r>
              <a:rPr lang="fa-IR" sz="2800" dirty="0" smtClean="0">
                <a:cs typeface="B Titr" panose="00000700000000000000" pitchFamily="2" charset="-78"/>
              </a:rPr>
              <a:t>در </a:t>
            </a:r>
            <a:r>
              <a:rPr lang="fa-IR" sz="2800" dirty="0">
                <a:cs typeface="B Titr" panose="00000700000000000000" pitchFamily="2" charset="-78"/>
              </a:rPr>
              <a:t>پیشبینی پاسخ های سازه تحت زلزله استفاده شده است. به منظور انجام بهینه سازی کد نوشته شده در نرم افزار </a:t>
            </a:r>
            <a:r>
              <a:rPr lang="en-US" sz="2800" b="1" dirty="0" err="1">
                <a:solidFill>
                  <a:srgbClr val="0000FF"/>
                </a:solidFill>
                <a:latin typeface="Times New Roman" pitchFamily="18" charset="0"/>
                <a:cs typeface="Times New Roman" pitchFamily="18" charset="0"/>
              </a:rPr>
              <a:t>Matlab</a:t>
            </a:r>
            <a:r>
              <a:rPr lang="en-US" sz="2800" dirty="0">
                <a:solidFill>
                  <a:srgbClr val="0000FF"/>
                </a:solidFill>
                <a:cs typeface="B Titr" panose="00000700000000000000" pitchFamily="2" charset="-78"/>
              </a:rPr>
              <a:t> </a:t>
            </a:r>
            <a:r>
              <a:rPr lang="fa-IR" sz="2800" dirty="0" smtClean="0">
                <a:solidFill>
                  <a:srgbClr val="0000FF"/>
                </a:solidFill>
                <a:cs typeface="B Titr" panose="00000700000000000000" pitchFamily="2" charset="-78"/>
              </a:rPr>
              <a:t> </a:t>
            </a:r>
            <a:r>
              <a:rPr lang="fa-IR" sz="2800" dirty="0" smtClean="0">
                <a:cs typeface="B Titr" panose="00000700000000000000" pitchFamily="2" charset="-78"/>
              </a:rPr>
              <a:t>با </a:t>
            </a:r>
            <a:r>
              <a:rPr lang="fa-IR" sz="2800" dirty="0">
                <a:cs typeface="B Titr" panose="00000700000000000000" pitchFamily="2" charset="-78"/>
              </a:rPr>
              <a:t>استفاده از شبکه ی آموزش داده شده به بهینه سازی بر اساس عملکرد سازه های فولادی و با رعایت تمامی قیود آئین نامه ای </a:t>
            </a:r>
            <a:r>
              <a:rPr lang="fa-IR" sz="2800" dirty="0" smtClean="0">
                <a:cs typeface="B Titr" panose="00000700000000000000" pitchFamily="2" charset="-78"/>
              </a:rPr>
              <a:t>پرداخته می شود. </a:t>
            </a:r>
            <a:r>
              <a:rPr lang="fa-IR" sz="2800" dirty="0">
                <a:cs typeface="B Titr" panose="00000700000000000000" pitchFamily="2" charset="-78"/>
              </a:rPr>
              <a:t>تابع هزینه در نظر گرفته شده در این تحقیق هزینه کلی سازه که مجموع هزینه اولیه همراه با هزینه خسارت لرزه ای می </a:t>
            </a:r>
            <a:r>
              <a:rPr lang="fa-IR" sz="2800" dirty="0" smtClean="0">
                <a:cs typeface="B Titr" panose="00000700000000000000" pitchFamily="2" charset="-78"/>
              </a:rPr>
              <a:t>باشد.</a:t>
            </a:r>
            <a:endParaRPr lang="en-US" sz="28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قابلیت طراحی سازه بر اساس مفاهیم طراحی بر اساس عملکرد</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2" descr="C:\Users\fayegh\Desktop\slide_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09800"/>
            <a:ext cx="7162800" cy="35375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استفاده از ابزار شبکه عصبی در بهینه سازی سازه ها</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1026" name="Picture 4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49805"/>
            <a:ext cx="6076520" cy="308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محاسبه خسارت سازه ای و درنظر گرفتن آن  در طراحی بهینه سازه ها</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7" descr="C:\Users\fayegh\Desktop\van_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199" y="2133600"/>
            <a:ext cx="5723035" cy="381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بهینه سازی سازه های فولادی  با استفاده از الگوریتم </a:t>
            </a:r>
            <a:r>
              <a:rPr lang="en-US" sz="2400" b="1" dirty="0" smtClean="0">
                <a:solidFill>
                  <a:srgbClr val="0000FF"/>
                </a:solidFill>
                <a:cs typeface="B Titr" panose="00000700000000000000" pitchFamily="2" charset="-78"/>
              </a:rPr>
              <a:t>ECBO</a:t>
            </a:r>
            <a:r>
              <a:rPr lang="fa-IR" sz="2400" b="1" dirty="0" smtClean="0">
                <a:solidFill>
                  <a:srgbClr val="0000FF"/>
                </a:solidFill>
                <a:cs typeface="B Titr" panose="00000700000000000000" pitchFamily="2" charset="-78"/>
              </a:rPr>
              <a:t> </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2050" name="Picture 14"/>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533400" y="2971800"/>
            <a:ext cx="778714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انجام تحلیل تاریخچه زمانی غیر خطی با استفاده از نرم افزار </a:t>
            </a:r>
            <a:r>
              <a:rPr lang="en-US" sz="2400" b="1" dirty="0" err="1" smtClean="0">
                <a:solidFill>
                  <a:srgbClr val="0000FF"/>
                </a:solidFill>
                <a:cs typeface="B Titr" panose="00000700000000000000" pitchFamily="2" charset="-78"/>
              </a:rPr>
              <a:t>OpenSees</a:t>
            </a:r>
            <a:r>
              <a:rPr lang="fa-IR" sz="2400" b="1" dirty="0" smtClean="0">
                <a:solidFill>
                  <a:srgbClr val="0000FF"/>
                </a:solidFill>
                <a:cs typeface="B Titr" panose="00000700000000000000" pitchFamily="2" charset="-78"/>
              </a:rPr>
              <a:t> </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2050" name="Picture 2" descr="Image result for elcentro rec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590800"/>
            <a:ext cx="5715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51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ایجاد ارتباط بین نرم افزارهای </a:t>
            </a:r>
            <a:r>
              <a:rPr lang="en-US" sz="2400" b="1" dirty="0" err="1" smtClean="0">
                <a:solidFill>
                  <a:srgbClr val="0000FF"/>
                </a:solidFill>
                <a:cs typeface="B Titr" panose="00000700000000000000" pitchFamily="2" charset="-78"/>
              </a:rPr>
              <a:t>Matlab</a:t>
            </a:r>
            <a:r>
              <a:rPr lang="en-US" sz="2400" b="1" dirty="0" smtClean="0">
                <a:solidFill>
                  <a:srgbClr val="0000FF"/>
                </a:solidFill>
                <a:cs typeface="B Titr" panose="00000700000000000000" pitchFamily="2" charset="-78"/>
              </a:rPr>
              <a:t> </a:t>
            </a:r>
            <a:r>
              <a:rPr lang="fa-IR" sz="2400" b="1" dirty="0" smtClean="0">
                <a:solidFill>
                  <a:srgbClr val="0000FF"/>
                </a:solidFill>
                <a:cs typeface="B Titr" panose="00000700000000000000" pitchFamily="2" charset="-78"/>
              </a:rPr>
              <a:t> و </a:t>
            </a:r>
            <a:r>
              <a:rPr lang="en-US" sz="2400" b="1" dirty="0" err="1" smtClean="0">
                <a:solidFill>
                  <a:srgbClr val="0000FF"/>
                </a:solidFill>
                <a:cs typeface="B Titr" panose="00000700000000000000" pitchFamily="2" charset="-78"/>
              </a:rPr>
              <a:t>OpenSees</a:t>
            </a:r>
            <a:r>
              <a:rPr lang="fa-IR" sz="2400" b="1" dirty="0" smtClean="0">
                <a:solidFill>
                  <a:srgbClr val="0000FF"/>
                </a:solidFill>
                <a:cs typeface="B Titr" panose="00000700000000000000" pitchFamily="2" charset="-78"/>
              </a:rPr>
              <a:t> </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sp>
        <p:nvSpPr>
          <p:cNvPr id="4" name="AutoShape 2" descr="Related image"/>
          <p:cNvSpPr>
            <a:spLocks noChangeAspect="1" noChangeArrowheads="1"/>
          </p:cNvSpPr>
          <p:nvPr/>
        </p:nvSpPr>
        <p:spPr bwMode="auto">
          <a:xfrm>
            <a:off x="155575" y="-1036638"/>
            <a:ext cx="2400300" cy="2162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2400300" cy="21621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opense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07581"/>
            <a:ext cx="2981325" cy="933450"/>
          </a:xfrm>
          <a:prstGeom prst="rect">
            <a:avLst/>
          </a:prstGeom>
          <a:noFill/>
          <a:extLst>
            <a:ext uri="{909E8E84-426E-40DD-AFC4-6F175D3DCCD1}">
              <a14:hiddenFill xmlns:a14="http://schemas.microsoft.com/office/drawing/2010/main">
                <a:solidFill>
                  <a:srgbClr val="FFFFFF"/>
                </a:solidFill>
              </a14:hiddenFill>
            </a:ext>
          </a:extLst>
        </p:spPr>
      </p:pic>
      <p:sp>
        <p:nvSpPr>
          <p:cNvPr id="5" name="Left-Right Arrow 4"/>
          <p:cNvSpPr/>
          <p:nvPr/>
        </p:nvSpPr>
        <p:spPr>
          <a:xfrm>
            <a:off x="3505200" y="3788568"/>
            <a:ext cx="1981200" cy="371475"/>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3110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4139</TotalTime>
  <Words>384</Words>
  <Application>Microsoft Office PowerPoint</Application>
  <PresentationFormat>On-screen Show (4:3)</PresentationFormat>
  <Paragraphs>35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B Titr</vt:lpstr>
      <vt:lpstr>Calibri</vt:lpstr>
      <vt:lpstr>Lucida Sans Unicode</vt:lpstr>
      <vt:lpstr>Times New Roman</vt:lpstr>
      <vt:lpstr>Verdana</vt:lpstr>
      <vt:lpstr>Wingdings 2</vt:lpstr>
      <vt:lpstr>Wingdings 3</vt:lpstr>
      <vt:lpstr>Concourse</vt:lpstr>
      <vt:lpstr>            بهینه سازی بر اساس عملکرد سازه های فولادی با در نظر گرفتن خسارت لرزه ای با استفاده تکینیک های محاسبات نرم  فایق فتاحی بهار 96     </vt:lpstr>
      <vt:lpstr>PowerPoint Presentation</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199</cp:revision>
  <dcterms:created xsi:type="dcterms:W3CDTF">2006-08-16T00:00:00Z</dcterms:created>
  <dcterms:modified xsi:type="dcterms:W3CDTF">2017-05-31T14:30:07Z</dcterms:modified>
</cp:coreProperties>
</file>