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366" r:id="rId2"/>
    <p:sldId id="354" r:id="rId3"/>
    <p:sldId id="355" r:id="rId4"/>
    <p:sldId id="356" r:id="rId5"/>
    <p:sldId id="357" r:id="rId6"/>
    <p:sldId id="358" r:id="rId7"/>
    <p:sldId id="359" r:id="rId8"/>
    <p:sldId id="360" r:id="rId9"/>
    <p:sldId id="361" r:id="rId10"/>
    <p:sldId id="367" r:id="rId11"/>
    <p:sldId id="368" r:id="rId12"/>
    <p:sldId id="365" r:id="rId13"/>
    <p:sldId id="3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5/31/2017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5/31/2017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5/31/2017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5/31/2017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5/31/2017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5/31/2017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5/31/2017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5/31/2017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5/31/2017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5/31/2017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5/31/2017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5/31/2017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5/31/2017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مدلسازی عددی سه بعدی اجزا محدود سیستم ترکیبی ریز شمع و نیلینگ در گودبرداری</a:t>
            </a:r>
            <a:br>
              <a:rPr lang="fa-IR" sz="3600" dirty="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سید حسین طباطبایی پوده</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فروردین96</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 y="325313"/>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637" y="-64006"/>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3200" dirty="0"/>
          </a:p>
        </p:txBody>
      </p:sp>
      <p:pic>
        <p:nvPicPr>
          <p:cNvPr id="2" name="Picture 1"/>
          <p:cNvPicPr>
            <a:picLocks noChangeAspect="1"/>
          </p:cNvPicPr>
          <p:nvPr/>
        </p:nvPicPr>
        <p:blipFill>
          <a:blip r:embed="rId2"/>
          <a:stretch>
            <a:fillRect/>
          </a:stretch>
        </p:blipFill>
        <p:spPr>
          <a:xfrm>
            <a:off x="4598437" y="1600200"/>
            <a:ext cx="4279624" cy="2074084"/>
          </a:xfrm>
          <a:prstGeom prst="rect">
            <a:avLst/>
          </a:prstGeom>
        </p:spPr>
      </p:pic>
      <p:pic>
        <p:nvPicPr>
          <p:cNvPr id="4" name="Picture 3"/>
          <p:cNvPicPr>
            <a:picLocks noChangeAspect="1"/>
          </p:cNvPicPr>
          <p:nvPr/>
        </p:nvPicPr>
        <p:blipFill>
          <a:blip r:embed="rId3"/>
          <a:stretch>
            <a:fillRect/>
          </a:stretch>
        </p:blipFill>
        <p:spPr>
          <a:xfrm>
            <a:off x="255398" y="1629747"/>
            <a:ext cx="4336819" cy="2075788"/>
          </a:xfrm>
          <a:prstGeom prst="rect">
            <a:avLst/>
          </a:prstGeom>
        </p:spPr>
      </p:pic>
      <p:pic>
        <p:nvPicPr>
          <p:cNvPr id="11" name="Picture 10"/>
          <p:cNvPicPr>
            <a:picLocks noChangeAspect="1"/>
          </p:cNvPicPr>
          <p:nvPr/>
        </p:nvPicPr>
        <p:blipFill>
          <a:blip r:embed="rId4"/>
          <a:stretch>
            <a:fillRect/>
          </a:stretch>
        </p:blipFill>
        <p:spPr>
          <a:xfrm>
            <a:off x="2242094" y="3886200"/>
            <a:ext cx="4700245" cy="2276935"/>
          </a:xfrm>
          <a:prstGeom prst="rect">
            <a:avLst/>
          </a:prstGeom>
        </p:spPr>
      </p:pic>
      <p:sp>
        <p:nvSpPr>
          <p:cNvPr id="6"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انواع خاک رسی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401746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416" y="-220258"/>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3200" dirty="0"/>
          </a:p>
        </p:txBody>
      </p:sp>
      <p:pic>
        <p:nvPicPr>
          <p:cNvPr id="5" name="Picture 4"/>
          <p:cNvPicPr>
            <a:picLocks noChangeAspect="1"/>
          </p:cNvPicPr>
          <p:nvPr/>
        </p:nvPicPr>
        <p:blipFill>
          <a:blip r:embed="rId2"/>
          <a:stretch>
            <a:fillRect/>
          </a:stretch>
        </p:blipFill>
        <p:spPr>
          <a:xfrm>
            <a:off x="4800600" y="1371600"/>
            <a:ext cx="4151590" cy="2316096"/>
          </a:xfrm>
          <a:prstGeom prst="rect">
            <a:avLst/>
          </a:prstGeom>
        </p:spPr>
      </p:pic>
      <p:pic>
        <p:nvPicPr>
          <p:cNvPr id="7" name="Picture 6"/>
          <p:cNvPicPr>
            <a:picLocks noChangeAspect="1"/>
          </p:cNvPicPr>
          <p:nvPr/>
        </p:nvPicPr>
        <p:blipFill>
          <a:blip r:embed="rId3"/>
          <a:stretch>
            <a:fillRect/>
          </a:stretch>
        </p:blipFill>
        <p:spPr>
          <a:xfrm>
            <a:off x="228600" y="1371600"/>
            <a:ext cx="4182066" cy="2366514"/>
          </a:xfrm>
          <a:prstGeom prst="rect">
            <a:avLst/>
          </a:prstGeom>
        </p:spPr>
      </p:pic>
      <p:pic>
        <p:nvPicPr>
          <p:cNvPr id="9" name="Picture 8"/>
          <p:cNvPicPr>
            <a:picLocks noChangeAspect="1"/>
          </p:cNvPicPr>
          <p:nvPr/>
        </p:nvPicPr>
        <p:blipFill>
          <a:blip r:embed="rId4"/>
          <a:stretch>
            <a:fillRect/>
          </a:stretch>
        </p:blipFill>
        <p:spPr>
          <a:xfrm>
            <a:off x="1905000" y="3742779"/>
            <a:ext cx="3932135" cy="2711484"/>
          </a:xfrm>
          <a:prstGeom prst="rect">
            <a:avLst/>
          </a:prstGeom>
        </p:spPr>
      </p:pic>
      <p:sp>
        <p:nvSpPr>
          <p:cNvPr id="14" name="Rectangle 13"/>
          <p:cNvSpPr/>
          <p:nvPr/>
        </p:nvSpPr>
        <p:spPr>
          <a:xfrm>
            <a:off x="5837134" y="4648200"/>
            <a:ext cx="3115055" cy="1882567"/>
          </a:xfrm>
          <a:prstGeom prst="rect">
            <a:avLst/>
          </a:prstGeom>
        </p:spPr>
        <p:txBody>
          <a:bodyPr wrap="square">
            <a:spAutoFit/>
          </a:bodyPr>
          <a:lstStyle/>
          <a:p>
            <a:pPr algn="r">
              <a:spcAft>
                <a:spcPts val="1000"/>
              </a:spcAft>
            </a:pPr>
            <a:r>
              <a:rPr lang="fa-IR" dirty="0">
                <a:latin typeface="Times New Roman" panose="02020603050405020304" pitchFamily="18" charset="0"/>
                <a:ea typeface="Calibri" panose="020F0502020204030204" pitchFamily="34" charset="0"/>
                <a:cs typeface="B Nazanin" panose="00000400000000000000" pitchFamily="2" charset="-78"/>
              </a:rPr>
              <a:t>هزینه سیستم ترکیبی</a:t>
            </a:r>
            <a:r>
              <a:rPr lang="en-US" sz="1600" b="1" dirty="0">
                <a:latin typeface="Times New Roman" panose="02020603050405020304" pitchFamily="18" charset="0"/>
                <a:ea typeface="Calibri" panose="020F0502020204030204" pitchFamily="34" charset="0"/>
                <a:cs typeface="B Nazanin" panose="00000400000000000000" pitchFamily="2" charset="-78"/>
              </a:rPr>
              <a:t>=</a:t>
            </a:r>
            <a:r>
              <a:rPr lang="fa-IR" dirty="0">
                <a:latin typeface="Times New Roman" panose="02020603050405020304" pitchFamily="18" charset="0"/>
                <a:ea typeface="Calibri" panose="020F0502020204030204" pitchFamily="34" charset="0"/>
                <a:cs typeface="B Nazanin" panose="00000400000000000000" pitchFamily="2" charset="-78"/>
              </a:rPr>
              <a:t>21</a:t>
            </a:r>
            <a:r>
              <a:rPr lang="en-US" sz="1600" b="1" dirty="0">
                <a:latin typeface="Times New Roman" panose="02020603050405020304" pitchFamily="18" charset="0"/>
                <a:ea typeface="Calibri" panose="020F0502020204030204" pitchFamily="34" charset="0"/>
                <a:cs typeface="B Nazanin" panose="00000400000000000000" pitchFamily="2" charset="-78"/>
              </a:rPr>
              <a:t>A +</a:t>
            </a:r>
            <a:r>
              <a:rPr lang="fa-IR" dirty="0">
                <a:latin typeface="Times New Roman" panose="02020603050405020304" pitchFamily="18" charset="0"/>
                <a:ea typeface="Calibri" panose="020F0502020204030204" pitchFamily="34" charset="0"/>
                <a:cs typeface="B Nazanin" panose="00000400000000000000" pitchFamily="2" charset="-78"/>
              </a:rPr>
              <a:t>50</a:t>
            </a:r>
            <a:r>
              <a:rPr lang="en-US" sz="1600" b="1" dirty="0">
                <a:latin typeface="Times New Roman" panose="02020603050405020304" pitchFamily="18" charset="0"/>
                <a:ea typeface="Calibri" panose="020F0502020204030204" pitchFamily="34" charset="0"/>
                <a:cs typeface="B Nazanin" panose="00000400000000000000" pitchFamily="2" charset="-78"/>
              </a:rPr>
              <a:t>C</a:t>
            </a:r>
            <a:r>
              <a:rPr lang="en-US" dirty="0">
                <a:latin typeface="B Nazanin" panose="00000400000000000000" pitchFamily="2" charset="-78"/>
                <a:ea typeface="Calibri" panose="020F0502020204030204" pitchFamily="34" charset="0"/>
                <a:cs typeface="B Nazanin" panose="00000400000000000000" pitchFamily="2" charset="-78"/>
              </a:rPr>
              <a:t> </a:t>
            </a:r>
            <a:r>
              <a:rPr lang="en-US" sz="1600" b="1" dirty="0">
                <a:latin typeface="Times New Roman" panose="02020603050405020304" pitchFamily="18" charset="0"/>
                <a:ea typeface="Calibri" panose="020F0502020204030204" pitchFamily="34" charset="0"/>
                <a:cs typeface="B Nazanin" panose="00000400000000000000" pitchFamily="2" charset="-78"/>
              </a:rPr>
              <a:t>= </a:t>
            </a:r>
            <a:r>
              <a:rPr lang="fa-IR" dirty="0">
                <a:latin typeface="Times New Roman" panose="02020603050405020304" pitchFamily="18" charset="0"/>
                <a:ea typeface="Calibri" panose="020F0502020204030204" pitchFamily="34" charset="0"/>
                <a:cs typeface="B Nazanin" panose="00000400000000000000" pitchFamily="2" charset="-78"/>
              </a:rPr>
              <a:t>ریال 192320272</a:t>
            </a:r>
            <a:r>
              <a:rPr lang="en-US" sz="1600" b="1" dirty="0">
                <a:latin typeface="Times New Roman" panose="02020603050405020304" pitchFamily="18" charset="0"/>
                <a:ea typeface="Calibri" panose="020F0502020204030204" pitchFamily="34" charset="0"/>
                <a:cs typeface="B Nazanin" panose="00000400000000000000" pitchFamily="2" charset="-78"/>
              </a:rPr>
              <a:t> = </a:t>
            </a:r>
            <a:r>
              <a:rPr lang="fa-IR" dirty="0">
                <a:latin typeface="Times New Roman" panose="02020603050405020304" pitchFamily="18" charset="0"/>
                <a:ea typeface="Calibri" panose="020F0502020204030204" pitchFamily="34" charset="0"/>
                <a:cs typeface="B Nazanin" panose="00000400000000000000" pitchFamily="2" charset="-78"/>
              </a:rPr>
              <a:t>معادل 19 میلیون تومان</a:t>
            </a:r>
            <a:endParaRPr lang="en-US" sz="1400" dirty="0">
              <a:latin typeface="Calibri" panose="020F0502020204030204" pitchFamily="34" charset="0"/>
              <a:ea typeface="Calibri" panose="020F0502020204030204" pitchFamily="34" charset="0"/>
              <a:cs typeface="B Nazanin" panose="00000400000000000000" pitchFamily="2" charset="-78"/>
            </a:endParaRPr>
          </a:p>
          <a:p>
            <a:pPr algn="r">
              <a:spcAft>
                <a:spcPts val="1000"/>
              </a:spcAft>
            </a:pPr>
            <a:r>
              <a:rPr lang="fa-IR" dirty="0">
                <a:latin typeface="Times New Roman" panose="02020603050405020304" pitchFamily="18" charset="0"/>
                <a:ea typeface="Calibri" panose="020F0502020204030204" pitchFamily="34" charset="0"/>
                <a:cs typeface="B Nazanin" panose="00000400000000000000" pitchFamily="2" charset="-78"/>
              </a:rPr>
              <a:t>هزینه سیستم اقتصادی</a:t>
            </a:r>
            <a:r>
              <a:rPr lang="en-US" sz="1600" b="1" dirty="0">
                <a:latin typeface="Times New Roman" panose="02020603050405020304" pitchFamily="18" charset="0"/>
                <a:ea typeface="Calibri" panose="020F0502020204030204" pitchFamily="34" charset="0"/>
                <a:cs typeface="B Nazanin" panose="00000400000000000000" pitchFamily="2" charset="-78"/>
              </a:rPr>
              <a:t>=</a:t>
            </a:r>
            <a:r>
              <a:rPr lang="fa-IR" dirty="0">
                <a:latin typeface="Times New Roman" panose="02020603050405020304" pitchFamily="18" charset="0"/>
                <a:ea typeface="Calibri" panose="020F0502020204030204" pitchFamily="34" charset="0"/>
                <a:cs typeface="B Nazanin" panose="00000400000000000000" pitchFamily="2" charset="-78"/>
              </a:rPr>
              <a:t> 11</a:t>
            </a:r>
            <a:r>
              <a:rPr lang="en-US" sz="1600" b="1" dirty="0">
                <a:latin typeface="Times New Roman" panose="02020603050405020304" pitchFamily="18" charset="0"/>
                <a:ea typeface="Calibri" panose="020F0502020204030204" pitchFamily="34" charset="0"/>
                <a:cs typeface="B Nazanin" panose="00000400000000000000" pitchFamily="2" charset="-78"/>
              </a:rPr>
              <a:t>B +</a:t>
            </a:r>
            <a:r>
              <a:rPr lang="fa-IR" dirty="0">
                <a:latin typeface="Times New Roman" panose="02020603050405020304" pitchFamily="18" charset="0"/>
                <a:ea typeface="Calibri" panose="020F0502020204030204" pitchFamily="34" charset="0"/>
                <a:cs typeface="B Nazanin" panose="00000400000000000000" pitchFamily="2" charset="-78"/>
              </a:rPr>
              <a:t>40</a:t>
            </a:r>
            <a:r>
              <a:rPr lang="en-US" sz="1600" b="1" dirty="0">
                <a:latin typeface="Times New Roman" panose="02020603050405020304" pitchFamily="18" charset="0"/>
                <a:ea typeface="Calibri" panose="020F0502020204030204" pitchFamily="34" charset="0"/>
                <a:cs typeface="B Nazanin" panose="00000400000000000000" pitchFamily="2" charset="-78"/>
              </a:rPr>
              <a:t>C= </a:t>
            </a:r>
            <a:r>
              <a:rPr lang="fa-IR" dirty="0">
                <a:latin typeface="Times New Roman" panose="02020603050405020304" pitchFamily="18" charset="0"/>
                <a:ea typeface="Calibri" panose="020F0502020204030204" pitchFamily="34" charset="0"/>
                <a:cs typeface="B Nazanin" panose="00000400000000000000" pitchFamily="2" charset="-78"/>
              </a:rPr>
              <a:t>ریال 127460585</a:t>
            </a:r>
            <a:r>
              <a:rPr lang="en-US" sz="1600" b="1" dirty="0">
                <a:latin typeface="Times New Roman" panose="02020603050405020304" pitchFamily="18" charset="0"/>
                <a:ea typeface="Calibri" panose="020F0502020204030204" pitchFamily="34" charset="0"/>
                <a:cs typeface="B Nazanin" panose="00000400000000000000" pitchFamily="2" charset="-78"/>
              </a:rPr>
              <a:t> = </a:t>
            </a:r>
            <a:r>
              <a:rPr lang="fa-IR" dirty="0">
                <a:latin typeface="Times New Roman" panose="02020603050405020304" pitchFamily="18" charset="0"/>
                <a:ea typeface="Calibri" panose="020F0502020204030204" pitchFamily="34" charset="0"/>
                <a:cs typeface="B Nazanin" panose="00000400000000000000" pitchFamily="2" charset="-78"/>
              </a:rPr>
              <a:t>معادل </a:t>
            </a:r>
            <a:r>
              <a:rPr lang="fa-IR" dirty="0" smtClean="0">
                <a:latin typeface="Times New Roman" panose="02020603050405020304" pitchFamily="18" charset="0"/>
                <a:ea typeface="Calibri" panose="020F0502020204030204" pitchFamily="34" charset="0"/>
                <a:cs typeface="B Nazanin" panose="00000400000000000000" pitchFamily="2" charset="-78"/>
              </a:rPr>
              <a:t>12/7 </a:t>
            </a:r>
            <a:r>
              <a:rPr lang="fa-IR" dirty="0">
                <a:latin typeface="Times New Roman" panose="02020603050405020304" pitchFamily="18" charset="0"/>
                <a:ea typeface="Calibri" panose="020F0502020204030204" pitchFamily="34" charset="0"/>
                <a:cs typeface="B Nazanin" panose="00000400000000000000" pitchFamily="2" charset="-78"/>
              </a:rPr>
              <a:t>میلیون تومان</a:t>
            </a:r>
            <a:endParaRPr 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8"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مقایسه سیستم مبنا و اقتصادی بر اساس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75577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normAutofit/>
          </a:bodyPr>
          <a:lstStyle/>
          <a:p>
            <a:pPr algn="ctr"/>
            <a:r>
              <a:rPr lang="fa-IR" sz="2800" dirty="0" smtClean="0">
                <a:solidFill>
                  <a:srgbClr val="FF0000"/>
                </a:solidFill>
                <a:cs typeface="B Titr" panose="00000700000000000000" pitchFamily="2" charset="-78"/>
              </a:rPr>
              <a:t>آنچه در این کد خواهید آموخت</a:t>
            </a:r>
            <a:endParaRPr lang="en-US" sz="2800" dirty="0">
              <a:solidFill>
                <a:srgbClr val="FF0000"/>
              </a:solidFill>
              <a:cs typeface="B Titr" panose="00000700000000000000" pitchFamily="2" charset="-78"/>
            </a:endParaRPr>
          </a:p>
        </p:txBody>
      </p:sp>
      <p:sp>
        <p:nvSpPr>
          <p:cNvPr id="7" name="Rectangle 6"/>
          <p:cNvSpPr/>
          <p:nvPr/>
        </p:nvSpPr>
        <p:spPr>
          <a:xfrm>
            <a:off x="0" y="685800"/>
            <a:ext cx="8991600" cy="6458178"/>
          </a:xfrm>
          <a:prstGeom prst="rect">
            <a:avLst/>
          </a:prstGeom>
        </p:spPr>
        <p:txBody>
          <a:bodyPr wrap="square">
            <a:spAutoFit/>
          </a:bodyPr>
          <a:lstStyle/>
          <a:p>
            <a:pPr marL="457200" lvl="0" indent="-457200" algn="justLow" rtl="1">
              <a:lnSpc>
                <a:spcPct val="115000"/>
              </a:lnSpc>
              <a:spcAft>
                <a:spcPts val="1000"/>
              </a:spcAft>
              <a:buFont typeface="+mj-lt"/>
              <a:buAutoNum type="arabicPeriod"/>
            </a:pP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سیستم ترکیبی در کنترل تغییرشکل افقی به ترتیب 2/2 برابر بهتر از سیستم میخ‌گذاری و 4 برابر بهتر از سیستم ریزشمع عمل کرده است.</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با </a:t>
            </a: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اصلاح مدل، بالازدگی برطرف شد و سیستم ترکیبی دچار نشست 3 میلی‌متری شد</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en-US" sz="16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افزایش عمق گود پارامترهای طراحی افزایش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افزایش زاویه میخ پارامترهای طراحی به میزان کمی افزایش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افزایش قطر ریزشمع پارامترهای طراحی کاهش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افزایش فاصله ریزشمع‌ها از یکدیگر پارامترهای طراحی افزایش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افزایش فاصله ریزشمع‌ها از گود پارامترهای طراحی افزایش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کاهش خواص الاستیک و پلاستیک خاک‌های ماسه‌ای پارامترهای طراحی کاهش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endParaRPr lang="fa-IR"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457200" lvl="0" indent="-457200" algn="justLow" rtl="1">
              <a:lnSpc>
                <a:spcPct val="115000"/>
              </a:lnSpc>
              <a:spcAft>
                <a:spcPts val="1000"/>
              </a:spcAft>
              <a:buFont typeface="+mj-lt"/>
              <a:buAutoNum type="arabicPeriod"/>
            </a:pP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با کاهش خواص الاستیک و پلاستیک خاک‌های رسی پارامترهای طراحی کاهش یافت</a:t>
            </a:r>
            <a:r>
              <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p>
          <a:p>
            <a:pPr marL="457200" indent="-457200" algn="justLow" rtl="1">
              <a:lnSpc>
                <a:spcPct val="115000"/>
              </a:lnSpc>
              <a:spcAft>
                <a:spcPts val="1000"/>
              </a:spcAft>
              <a:buFont typeface="+mj-lt"/>
              <a:buAutoNum type="arabicPeriod"/>
            </a:pPr>
            <a:r>
              <a:rPr lang="fa-IR" sz="2000" b="1" dirty="0">
                <a:latin typeface="Calibri" panose="020F0502020204030204" pitchFamily="34" charset="0"/>
                <a:ea typeface="Calibri" panose="020F0502020204030204" pitchFamily="34" charset="0"/>
                <a:cs typeface="B Nazanin" panose="00000400000000000000" pitchFamily="2" charset="-78"/>
              </a:rPr>
              <a:t>در سیستم اقتصادی معرفی شده پارامترهای طراحی افزایش یافت و از لحاظ اقتصادی توانست هزینه‌ها را نسبت به سیستم مبنا 36 درصد کاهش دهد</a:t>
            </a:r>
            <a:r>
              <a:rPr lang="fa-IR" sz="2000" b="1" dirty="0" smtClean="0">
                <a:latin typeface="Calibri" panose="020F0502020204030204" pitchFamily="34" charset="0"/>
                <a:ea typeface="Calibri" panose="020F0502020204030204" pitchFamily="34" charset="0"/>
                <a:cs typeface="B Nazanin" panose="00000400000000000000" pitchFamily="2" charset="-78"/>
              </a:rPr>
              <a:t>.</a:t>
            </a: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15000"/>
              </a:lnSpc>
              <a:spcAft>
                <a:spcPts val="1000"/>
              </a:spcAft>
              <a:buFont typeface="Times New Roman" panose="02020603050405020304" pitchFamily="18" charset="0"/>
              <a:buChar char="-"/>
            </a:pPr>
            <a:endParaRPr lang="fa-IR" sz="2000" b="1" dirty="0" smtClean="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15000"/>
              </a:lnSpc>
              <a:spcAft>
                <a:spcPts val="1000"/>
              </a:spcAft>
              <a:buFont typeface="Times New Roman" panose="02020603050405020304" pitchFamily="18" charset="0"/>
              <a:buChar char="-"/>
            </a:pPr>
            <a:endPar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normAutofit/>
          </a:bodyPr>
          <a:lstStyle/>
          <a:p>
            <a:pPr algn="ctr"/>
            <a:r>
              <a:rPr lang="fa-IR" sz="2800" dirty="0" smtClean="0">
                <a:solidFill>
                  <a:srgbClr val="FF0000"/>
                </a:solidFill>
                <a:cs typeface="B Titr" panose="00000700000000000000" pitchFamily="2" charset="-78"/>
              </a:rPr>
              <a:t>نکات و الزامات</a:t>
            </a:r>
            <a:endParaRPr lang="en-US" sz="2800" dirty="0">
              <a:solidFill>
                <a:srgbClr val="FF0000"/>
              </a:solidFill>
              <a:cs typeface="B Titr" panose="00000700000000000000" pitchFamily="2" charset="-78"/>
            </a:endParaRPr>
          </a:p>
        </p:txBody>
      </p:sp>
      <p:sp>
        <p:nvSpPr>
          <p:cNvPr id="7" name="Rectangle 6"/>
          <p:cNvSpPr/>
          <p:nvPr/>
        </p:nvSpPr>
        <p:spPr>
          <a:xfrm>
            <a:off x="7776" y="1295400"/>
            <a:ext cx="8991600" cy="5109091"/>
          </a:xfrm>
          <a:prstGeom prst="rect">
            <a:avLst/>
          </a:prstGeom>
        </p:spPr>
        <p:txBody>
          <a:bodyPr wrap="square">
            <a:spAutoFit/>
          </a:bodyPr>
          <a:lstStyle/>
          <a:p>
            <a:pPr marL="914400" lvl="1" indent="-457200" algn="justLow" rtl="1">
              <a:lnSpc>
                <a:spcPct val="115000"/>
              </a:lnSpc>
              <a:spcAft>
                <a:spcPts val="1000"/>
              </a:spcAft>
              <a:buFont typeface="+mj-lt"/>
              <a:buAutoNum type="arabicPeriod"/>
            </a:pP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مدل‌های این برنامه در نسخه‌های آباکوس 6.14.3 و بالاتر قابل اجراست.</a:t>
            </a:r>
          </a:p>
          <a:p>
            <a:pPr marL="914400" lvl="1" indent="-457200" algn="justLow" rtl="1">
              <a:lnSpc>
                <a:spcPct val="115000"/>
              </a:lnSpc>
              <a:spcAft>
                <a:spcPts val="1000"/>
              </a:spcAft>
              <a:buFont typeface="+mj-lt"/>
              <a:buAutoNum type="arabicPeriod"/>
            </a:pP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خروجی‌های این مدل در تمامی نسخه‌ها قابل اجراست و پسوند آنها </a:t>
            </a:r>
            <a:r>
              <a:rPr lang="en-US"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r>
              <a:rPr lang="en-US" sz="2400" b="1" dirty="0" err="1" smtClean="0">
                <a:solidFill>
                  <a:prstClr val="black"/>
                </a:solidFill>
                <a:latin typeface="Calibri" panose="020F0502020204030204" pitchFamily="34" charset="0"/>
                <a:ea typeface="Calibri" panose="020F0502020204030204" pitchFamily="34" charset="0"/>
                <a:cs typeface="B Nazanin" panose="00000400000000000000" pitchFamily="2" charset="-78"/>
              </a:rPr>
              <a:t>odb</a:t>
            </a: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است.</a:t>
            </a:r>
          </a:p>
          <a:p>
            <a:pPr marL="914400" lvl="1" indent="-457200" algn="justLow" rtl="1">
              <a:lnSpc>
                <a:spcPct val="115000"/>
              </a:lnSpc>
              <a:spcAft>
                <a:spcPts val="1000"/>
              </a:spcAft>
              <a:buFont typeface="+mj-lt"/>
              <a:buAutoNum type="arabicPeriod"/>
            </a:pP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از فایل اینپوت (</a:t>
            </a:r>
            <a:r>
              <a:rPr lang="en-US"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a:t>
            </a:r>
            <a:r>
              <a:rPr lang="en-US" sz="2400" b="1" dirty="0" err="1" smtClean="0">
                <a:solidFill>
                  <a:prstClr val="black"/>
                </a:solidFill>
                <a:latin typeface="Calibri" panose="020F0502020204030204" pitchFamily="34" charset="0"/>
                <a:ea typeface="Calibri" panose="020F0502020204030204" pitchFamily="34" charset="0"/>
                <a:cs typeface="B Nazanin" panose="00000400000000000000" pitchFamily="2" charset="-78"/>
              </a:rPr>
              <a:t>inp</a:t>
            </a: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می‌توان برای باز کردن مدل در تمامی نسخه‌ها استفاده کرد.</a:t>
            </a:r>
          </a:p>
          <a:p>
            <a:pPr marL="914400" lvl="1" indent="-457200" algn="justLow" rtl="1">
              <a:lnSpc>
                <a:spcPct val="115000"/>
              </a:lnSpc>
              <a:spcAft>
                <a:spcPts val="1000"/>
              </a:spcAft>
              <a:buFont typeface="+mj-lt"/>
              <a:buAutoNum type="arabicPeriod"/>
            </a:pP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لازمه‌ی تحلیل و درک مدلسازی و نتایج آشنایی با روش اجزاء محدود است.</a:t>
            </a:r>
          </a:p>
          <a:p>
            <a:pPr marL="914400" lvl="1" indent="-457200" algn="justLow" rtl="1">
              <a:lnSpc>
                <a:spcPct val="115000"/>
              </a:lnSpc>
              <a:spcAft>
                <a:spcPts val="1000"/>
              </a:spcAft>
              <a:buFont typeface="+mj-lt"/>
              <a:buAutoNum type="arabicPeriod"/>
            </a:pPr>
            <a:r>
              <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مرحله پس‌پردازش نتایج پس از خروجی گرفتن از آباکوس توسط نرم‌افزار مایکروسافت اکسل انجام شده است.</a:t>
            </a:r>
          </a:p>
          <a:p>
            <a:pPr marL="914400" lvl="1" indent="-457200" algn="justLow" rtl="1">
              <a:lnSpc>
                <a:spcPct val="115000"/>
              </a:lnSpc>
              <a:spcAft>
                <a:spcPts val="1000"/>
              </a:spcAft>
              <a:buFont typeface="+mj-lt"/>
              <a:buAutoNum type="arabicPeriod"/>
            </a:pPr>
            <a:endParaRPr lang="fa-IR" sz="2400" b="1" dirty="0" smtClean="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15000"/>
              </a:lnSpc>
              <a:spcAft>
                <a:spcPts val="1000"/>
              </a:spcAft>
              <a:buFont typeface="Times New Roman" panose="02020603050405020304" pitchFamily="18" charset="0"/>
              <a:buChar char="-"/>
            </a:pPr>
            <a:endPar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4242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85000" lnSpcReduction="10000"/>
          </a:bodyPr>
          <a:lstStyle/>
          <a:p>
            <a:pPr indent="457200" algn="justLow" rtl="1">
              <a:lnSpc>
                <a:spcPct val="115000"/>
              </a:lnSpc>
              <a:spcAft>
                <a:spcPts val="1000"/>
              </a:spcAft>
            </a:pPr>
            <a:r>
              <a:rPr lang="fa-IR" sz="2800" dirty="0">
                <a:latin typeface="Calibri" panose="020F0502020204030204" pitchFamily="34" charset="0"/>
                <a:ea typeface="Calibri" panose="020F0502020204030204" pitchFamily="34" charset="0"/>
                <a:cs typeface="B Titr" panose="00000700000000000000" pitchFamily="2" charset="-78"/>
              </a:rPr>
              <a:t>یکی از مهمترین مشکلات موجود در رشته ژئوتکنیک، پایداری و حفاظت گودها در فضاهای شهری می‌باشد. در صورت عدم رعایت روش‌های مناسب به منظور حفاظت گودها، امکان ایجاد خسارت‌های جبران‌ناپذیر وجود دارد. روش‌های بسیاری برای پایدارسازی گودها وجود دارد که از جمله آن میتوان به روش میخ‌گذاری و ریزشمع اشاره کرد. </a:t>
            </a:r>
            <a:endParaRPr lang="fa-IR" sz="2800" dirty="0" smtClean="0">
              <a:latin typeface="Calibri" panose="020F0502020204030204" pitchFamily="34" charset="0"/>
              <a:ea typeface="Calibri" panose="020F0502020204030204" pitchFamily="34" charset="0"/>
              <a:cs typeface="B Titr" panose="00000700000000000000" pitchFamily="2" charset="-78"/>
            </a:endParaRPr>
          </a:p>
          <a:p>
            <a:pPr indent="457200" algn="justLow" rtl="1">
              <a:lnSpc>
                <a:spcPct val="115000"/>
              </a:lnSpc>
              <a:spcAft>
                <a:spcPts val="1000"/>
              </a:spcAft>
            </a:pPr>
            <a:r>
              <a:rPr lang="fa-IR" sz="2800" dirty="0" smtClean="0">
                <a:latin typeface="Calibri" panose="020F0502020204030204" pitchFamily="34" charset="0"/>
                <a:ea typeface="Calibri" panose="020F0502020204030204" pitchFamily="34" charset="0"/>
                <a:cs typeface="B Titr" panose="00000700000000000000" pitchFamily="2" charset="-78"/>
              </a:rPr>
              <a:t>هدف </a:t>
            </a:r>
            <a:r>
              <a:rPr lang="fa-IR" sz="2800" dirty="0">
                <a:latin typeface="Calibri" panose="020F0502020204030204" pitchFamily="34" charset="0"/>
                <a:ea typeface="Calibri" panose="020F0502020204030204" pitchFamily="34" charset="0"/>
                <a:cs typeface="B Titr" panose="00000700000000000000" pitchFamily="2" charset="-78"/>
              </a:rPr>
              <a:t>از این تحقیق ارائه یک سیستم ترکیبی میخ‌گذاری و ریزشمع و بررسی عوامل طراحی روی پارامترهای طراحی است. به این منظور، پس از بررسی سوابق تحقیق در مورد سیستم‌های میخ‌گذاری تنها، ریزشمع تنها و سیستم ترکیبی اقدام به مدلسازی عددی سیستم ترکیبی توسط نرم‌افزار اجزاء محدود شد. وجه تمایز این سیستم با سایر سیستم‌های تحقیق‌شده در گذشته سه‌بعدی بودن مسئله و مدلسازی آن توسط نرم‌افزار اجزاء </a:t>
            </a:r>
            <a:r>
              <a:rPr lang="fa-IR" sz="2800" dirty="0" smtClean="0">
                <a:latin typeface="Calibri" panose="020F0502020204030204" pitchFamily="34" charset="0"/>
                <a:ea typeface="Calibri" panose="020F0502020204030204" pitchFamily="34" charset="0"/>
                <a:cs typeface="B Titr" panose="00000700000000000000" pitchFamily="2" charset="-78"/>
              </a:rPr>
              <a:t>محدود </a:t>
            </a:r>
            <a:r>
              <a:rPr lang="en-US" sz="2400" b="1" dirty="0" smtClean="0">
                <a:latin typeface="Times New Roman" panose="02020603050405020304" pitchFamily="18" charset="0"/>
                <a:ea typeface="Calibri" panose="020F0502020204030204" pitchFamily="34" charset="0"/>
                <a:cs typeface="B Titr" panose="00000700000000000000" pitchFamily="2" charset="-78"/>
              </a:rPr>
              <a:t>ABAQUS</a:t>
            </a:r>
            <a:r>
              <a:rPr lang="en-US" sz="3200" dirty="0" smtClean="0">
                <a:latin typeface="B Nazanin" panose="00000400000000000000" pitchFamily="2" charset="-78"/>
                <a:ea typeface="Calibri" panose="020F0502020204030204" pitchFamily="34" charset="0"/>
                <a:cs typeface="B Titr" panose="00000700000000000000" pitchFamily="2" charset="-78"/>
              </a:rPr>
              <a:t> </a:t>
            </a:r>
            <a:r>
              <a:rPr lang="fa-IR" sz="2800" dirty="0" smtClean="0">
                <a:latin typeface="Calibri" panose="020F0502020204030204" pitchFamily="34" charset="0"/>
                <a:ea typeface="Calibri" panose="020F0502020204030204" pitchFamily="34" charset="0"/>
                <a:cs typeface="B Titr" panose="00000700000000000000" pitchFamily="2" charset="-78"/>
              </a:rPr>
              <a:t> است </a:t>
            </a:r>
            <a:r>
              <a:rPr lang="fa-IR" sz="2800" dirty="0">
                <a:latin typeface="Calibri" panose="020F0502020204030204" pitchFamily="34" charset="0"/>
                <a:ea typeface="Calibri" panose="020F0502020204030204" pitchFamily="34" charset="0"/>
                <a:cs typeface="B Titr" panose="00000700000000000000" pitchFamily="2" charset="-78"/>
              </a:rPr>
              <a:t>که برای اولین بار صورت می‌گیرد. </a:t>
            </a:r>
            <a:endParaRPr lang="en-US" sz="20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400" dirty="0">
                <a:cs typeface="B Titr" panose="00000700000000000000" pitchFamily="2" charset="-78"/>
              </a:rPr>
              <a:t>در این تحقیق سه سیستم میخ‌گذاری تنها، ریزشمع تنها و سیستم ترکیبی از لحاظ پارامترهای طراحی مانند تغییرمکان افقی دیواره گود، تغییرمکان قائم زمین کنار گود و حداکثر تنش محوری ایجاد شده در میخ‌ها مورد مقایسه قرار گرفت و سپس همین پارامترهای ذکر شده با تغییر عوامل طراحی مانند عمق گود، زاویه میخ و قطر ریزشمع و فاصله ریزشمع‌ها از یکدیگر و فاصله ریزشمع‌ها از دیواره گود و نوع خاک مورد بررسی قرار گرفت. در انتها نیز یک مدل پیشنهادی اقتصادی ارائه شد و با مدل اولیه از لحاظ پارامترهای طراحی مورد مقایسه قرار گرفت.</a:t>
            </a:r>
          </a:p>
          <a:p>
            <a:pPr algn="just" rtl="1">
              <a:lnSpc>
                <a:spcPct val="150000"/>
              </a:lnSpc>
            </a:pPr>
            <a:r>
              <a:rPr lang="fa-IR" sz="2400" dirty="0" smtClean="0">
                <a:solidFill>
                  <a:srgbClr val="00B050"/>
                </a:solidFill>
                <a:cs typeface="B Titr" panose="00000700000000000000" pitchFamily="2" charset="-78"/>
              </a:rPr>
              <a:t>مقالات مستخرج از اين پروژه، دو مقاله كنفرانسي بوده است.</a:t>
            </a: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مقایسه سه مدل ریزشمع تنها، میخ‌گذاری تنها و ترکیبی بر اساس پارامترهای طراحی</a:t>
            </a:r>
          </a:p>
          <a:p>
            <a:pPr algn="ctr" rtl="1">
              <a:buFont typeface="Wingdings" panose="05000000000000000000" pitchFamily="2" charset="2"/>
              <a:buChar char="Ø"/>
            </a:pPr>
            <a:endParaRPr lang="en-US" sz="1800" dirty="0">
              <a:solidFill>
                <a:srgbClr val="0000FF"/>
              </a:solidFill>
              <a:cs typeface="B Titr" panose="00000700000000000000" pitchFamily="2" charset="-78"/>
            </a:endParaRPr>
          </a:p>
        </p:txBody>
      </p:sp>
      <p:sp>
        <p:nvSpPr>
          <p:cNvPr id="3" name="Title 2"/>
          <p:cNvSpPr>
            <a:spLocks noGrp="1"/>
          </p:cNvSpPr>
          <p:nvPr>
            <p:ph type="title"/>
          </p:nvPr>
        </p:nvSpPr>
        <p:spPr>
          <a:xfrm>
            <a:off x="457200" y="-116926"/>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a:t>
            </a:r>
            <a:r>
              <a:rPr lang="fa-IR" sz="2800" dirty="0" smtClean="0">
                <a:solidFill>
                  <a:srgbClr val="FF0000"/>
                </a:solidFill>
                <a:effectLst/>
                <a:cs typeface="B Titr" panose="00000700000000000000" pitchFamily="2" charset="-78"/>
              </a:rPr>
              <a:t>کُد</a:t>
            </a:r>
            <a:endParaRPr lang="en-US" sz="2800" dirty="0">
              <a:solidFill>
                <a:srgbClr val="FF0000"/>
              </a:solidFill>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5181600" y="1371600"/>
            <a:ext cx="3694391" cy="2061033"/>
          </a:xfrm>
          <a:prstGeom prst="rect">
            <a:avLst/>
          </a:prstGeom>
        </p:spPr>
      </p:pic>
      <p:pic>
        <p:nvPicPr>
          <p:cNvPr id="6" name="Picture 5"/>
          <p:cNvPicPr>
            <a:picLocks noChangeAspect="1"/>
          </p:cNvPicPr>
          <p:nvPr/>
        </p:nvPicPr>
        <p:blipFill>
          <a:blip r:embed="rId3"/>
          <a:stretch>
            <a:fillRect/>
          </a:stretch>
        </p:blipFill>
        <p:spPr>
          <a:xfrm>
            <a:off x="5257351" y="3823755"/>
            <a:ext cx="3429449" cy="2073808"/>
          </a:xfrm>
          <a:prstGeom prst="rect">
            <a:avLst/>
          </a:prstGeom>
        </p:spPr>
      </p:pic>
      <p:pic>
        <p:nvPicPr>
          <p:cNvPr id="8" name="Picture 7"/>
          <p:cNvPicPr>
            <a:picLocks noChangeAspect="1"/>
          </p:cNvPicPr>
          <p:nvPr/>
        </p:nvPicPr>
        <p:blipFill>
          <a:blip r:embed="rId4"/>
          <a:stretch>
            <a:fillRect/>
          </a:stretch>
        </p:blipFill>
        <p:spPr>
          <a:xfrm>
            <a:off x="609600" y="3847970"/>
            <a:ext cx="3367763" cy="2049593"/>
          </a:xfrm>
          <a:prstGeom prst="rect">
            <a:avLst/>
          </a:prstGeom>
        </p:spPr>
      </p:pic>
      <p:cxnSp>
        <p:nvCxnSpPr>
          <p:cNvPr id="11" name="Straight Arrow Connector 10"/>
          <p:cNvCxnSpPr/>
          <p:nvPr/>
        </p:nvCxnSpPr>
        <p:spPr>
          <a:xfrm flipH="1">
            <a:off x="4267200" y="4860659"/>
            <a:ext cx="8009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27216" y="4902498"/>
            <a:ext cx="990151" cy="923330"/>
          </a:xfrm>
          <a:prstGeom prst="rect">
            <a:avLst/>
          </a:prstGeom>
          <a:noFill/>
        </p:spPr>
        <p:txBody>
          <a:bodyPr wrap="square" rtlCol="0">
            <a:spAutoFit/>
          </a:bodyPr>
          <a:lstStyle/>
          <a:p>
            <a:pPr algn="ctr"/>
            <a:r>
              <a:rPr lang="fa-IR" dirty="0" smtClean="0">
                <a:cs typeface="B Nazanin" panose="00000400000000000000" pitchFamily="2" charset="-78"/>
              </a:rPr>
              <a:t>پس از اعمال مدل اصلاح شده</a:t>
            </a:r>
            <a:endParaRPr lang="en-US" dirty="0">
              <a:cs typeface="B Nazanin" panose="00000400000000000000" pitchFamily="2" charset="-78"/>
            </a:endParaRPr>
          </a:p>
        </p:txBody>
      </p:sp>
      <p:pic>
        <p:nvPicPr>
          <p:cNvPr id="13" name="Picture 12"/>
          <p:cNvPicPr>
            <a:picLocks noChangeAspect="1"/>
          </p:cNvPicPr>
          <p:nvPr/>
        </p:nvPicPr>
        <p:blipFill>
          <a:blip r:embed="rId5"/>
          <a:stretch>
            <a:fillRect/>
          </a:stretch>
        </p:blipFill>
        <p:spPr>
          <a:xfrm>
            <a:off x="815818" y="1307320"/>
            <a:ext cx="3386516" cy="2414857"/>
          </a:xfrm>
          <a:prstGeom prst="rect">
            <a:avLst/>
          </a:prstGeom>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446"/>
            <a:ext cx="8229600" cy="814754"/>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2000" dirty="0">
              <a:solidFill>
                <a:srgbClr val="FF0000"/>
              </a:solidFill>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4919852" y="1295400"/>
            <a:ext cx="3731181" cy="2086153"/>
          </a:xfrm>
          <a:prstGeom prst="rect">
            <a:avLst/>
          </a:prstGeom>
        </p:spPr>
      </p:pic>
      <p:pic>
        <p:nvPicPr>
          <p:cNvPr id="6" name="Picture 5"/>
          <p:cNvPicPr>
            <a:picLocks noChangeAspect="1"/>
          </p:cNvPicPr>
          <p:nvPr/>
        </p:nvPicPr>
        <p:blipFill>
          <a:blip r:embed="rId3"/>
          <a:stretch>
            <a:fillRect/>
          </a:stretch>
        </p:blipFill>
        <p:spPr>
          <a:xfrm>
            <a:off x="457200" y="1362242"/>
            <a:ext cx="3983962" cy="1952467"/>
          </a:xfrm>
          <a:prstGeom prst="rect">
            <a:avLst/>
          </a:prstGeom>
        </p:spPr>
      </p:pic>
      <p:pic>
        <p:nvPicPr>
          <p:cNvPr id="8" name="Picture 7"/>
          <p:cNvPicPr>
            <a:picLocks noChangeAspect="1"/>
          </p:cNvPicPr>
          <p:nvPr/>
        </p:nvPicPr>
        <p:blipFill>
          <a:blip r:embed="rId4"/>
          <a:stretch>
            <a:fillRect/>
          </a:stretch>
        </p:blipFill>
        <p:spPr>
          <a:xfrm>
            <a:off x="2606863" y="3581400"/>
            <a:ext cx="3930273" cy="2705378"/>
          </a:xfrm>
          <a:prstGeom prst="rect">
            <a:avLst/>
          </a:prstGeom>
        </p:spPr>
      </p:pic>
      <p:sp>
        <p:nvSpPr>
          <p:cNvPr id="7"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تغییر عمق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2800" dirty="0"/>
          </a:p>
        </p:txBody>
      </p:sp>
      <p:pic>
        <p:nvPicPr>
          <p:cNvPr id="5" name="Picture 4"/>
          <p:cNvPicPr>
            <a:picLocks noChangeAspect="1"/>
          </p:cNvPicPr>
          <p:nvPr/>
        </p:nvPicPr>
        <p:blipFill>
          <a:blip r:embed="rId2"/>
          <a:stretch>
            <a:fillRect/>
          </a:stretch>
        </p:blipFill>
        <p:spPr>
          <a:xfrm>
            <a:off x="4953000" y="1295400"/>
            <a:ext cx="3950438" cy="2204263"/>
          </a:xfrm>
          <a:prstGeom prst="rect">
            <a:avLst/>
          </a:prstGeom>
        </p:spPr>
      </p:pic>
      <p:pic>
        <p:nvPicPr>
          <p:cNvPr id="7" name="Picture 6"/>
          <p:cNvPicPr>
            <a:picLocks noChangeAspect="1"/>
          </p:cNvPicPr>
          <p:nvPr/>
        </p:nvPicPr>
        <p:blipFill>
          <a:blip r:embed="rId3"/>
          <a:stretch>
            <a:fillRect/>
          </a:stretch>
        </p:blipFill>
        <p:spPr>
          <a:xfrm>
            <a:off x="243597" y="1211925"/>
            <a:ext cx="4328403" cy="2371212"/>
          </a:xfrm>
          <a:prstGeom prst="rect">
            <a:avLst/>
          </a:prstGeom>
        </p:spPr>
      </p:pic>
      <p:pic>
        <p:nvPicPr>
          <p:cNvPr id="10" name="Picture 9"/>
          <p:cNvPicPr>
            <a:picLocks noChangeAspect="1"/>
          </p:cNvPicPr>
          <p:nvPr/>
        </p:nvPicPr>
        <p:blipFill>
          <a:blip r:embed="rId4"/>
          <a:stretch>
            <a:fillRect/>
          </a:stretch>
        </p:blipFill>
        <p:spPr>
          <a:xfrm>
            <a:off x="2950406" y="3784246"/>
            <a:ext cx="4005188" cy="2759840"/>
          </a:xfrm>
          <a:prstGeom prst="rect">
            <a:avLst/>
          </a:prstGeom>
        </p:spPr>
      </p:pic>
      <p:sp>
        <p:nvSpPr>
          <p:cNvPr id="6"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تغییر زاویه میخ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94799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595"/>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3200" dirty="0"/>
          </a:p>
        </p:txBody>
      </p:sp>
      <p:pic>
        <p:nvPicPr>
          <p:cNvPr id="5" name="Picture 4"/>
          <p:cNvPicPr>
            <a:picLocks noChangeAspect="1"/>
          </p:cNvPicPr>
          <p:nvPr/>
        </p:nvPicPr>
        <p:blipFill>
          <a:blip r:embed="rId2"/>
          <a:stretch>
            <a:fillRect/>
          </a:stretch>
        </p:blipFill>
        <p:spPr>
          <a:xfrm>
            <a:off x="4867893" y="1371600"/>
            <a:ext cx="4114800" cy="2328679"/>
          </a:xfrm>
          <a:prstGeom prst="rect">
            <a:avLst/>
          </a:prstGeom>
        </p:spPr>
      </p:pic>
      <p:pic>
        <p:nvPicPr>
          <p:cNvPr id="7" name="Picture 6"/>
          <p:cNvPicPr>
            <a:picLocks noChangeAspect="1"/>
          </p:cNvPicPr>
          <p:nvPr/>
        </p:nvPicPr>
        <p:blipFill>
          <a:blip r:embed="rId3"/>
          <a:stretch>
            <a:fillRect/>
          </a:stretch>
        </p:blipFill>
        <p:spPr>
          <a:xfrm>
            <a:off x="-265922" y="1251462"/>
            <a:ext cx="5096493" cy="2448817"/>
          </a:xfrm>
          <a:prstGeom prst="rect">
            <a:avLst/>
          </a:prstGeom>
        </p:spPr>
      </p:pic>
      <p:pic>
        <p:nvPicPr>
          <p:cNvPr id="9" name="Picture 8"/>
          <p:cNvPicPr>
            <a:picLocks noChangeAspect="1"/>
          </p:cNvPicPr>
          <p:nvPr/>
        </p:nvPicPr>
        <p:blipFill>
          <a:blip r:embed="rId4"/>
          <a:stretch>
            <a:fillRect/>
          </a:stretch>
        </p:blipFill>
        <p:spPr>
          <a:xfrm>
            <a:off x="2936047" y="3728271"/>
            <a:ext cx="3863691" cy="2663537"/>
          </a:xfrm>
          <a:prstGeom prst="rect">
            <a:avLst/>
          </a:prstGeom>
        </p:spPr>
      </p:pic>
      <p:sp>
        <p:nvSpPr>
          <p:cNvPr id="8"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تغییر قطر ریزشمع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288442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8306"/>
            <a:ext cx="8229600" cy="1143000"/>
          </a:xfrm>
        </p:spPr>
        <p:txBody>
          <a:bodyPr>
            <a:noAutofit/>
          </a:bodyPr>
          <a:lstStyle/>
          <a:p>
            <a:pPr algn="ctr"/>
            <a:r>
              <a:rPr lang="fa-IR" sz="2800" dirty="0">
                <a:solidFill>
                  <a:srgbClr val="FF0000"/>
                </a:solidFill>
                <a:effectLst/>
                <a:cs typeface="B Titr" panose="00000700000000000000" pitchFamily="2" charset="-78"/>
              </a:rPr>
              <a:t>توانمندیهای کُد</a:t>
            </a:r>
            <a:endParaRPr lang="en-US" sz="2800" dirty="0"/>
          </a:p>
        </p:txBody>
      </p:sp>
      <p:pic>
        <p:nvPicPr>
          <p:cNvPr id="5" name="Picture 4"/>
          <p:cNvPicPr>
            <a:picLocks noChangeAspect="1"/>
          </p:cNvPicPr>
          <p:nvPr/>
        </p:nvPicPr>
        <p:blipFill>
          <a:blip r:embed="rId2"/>
          <a:stretch>
            <a:fillRect/>
          </a:stretch>
        </p:blipFill>
        <p:spPr>
          <a:xfrm>
            <a:off x="4876800" y="1371600"/>
            <a:ext cx="4032715" cy="2405480"/>
          </a:xfrm>
          <a:prstGeom prst="rect">
            <a:avLst/>
          </a:prstGeom>
        </p:spPr>
      </p:pic>
      <p:pic>
        <p:nvPicPr>
          <p:cNvPr id="7" name="Picture 6"/>
          <p:cNvPicPr>
            <a:picLocks noChangeAspect="1"/>
          </p:cNvPicPr>
          <p:nvPr/>
        </p:nvPicPr>
        <p:blipFill>
          <a:blip r:embed="rId3"/>
          <a:stretch>
            <a:fillRect/>
          </a:stretch>
        </p:blipFill>
        <p:spPr>
          <a:xfrm>
            <a:off x="62270" y="1328107"/>
            <a:ext cx="4816085" cy="2428757"/>
          </a:xfrm>
          <a:prstGeom prst="rect">
            <a:avLst/>
          </a:prstGeom>
        </p:spPr>
      </p:pic>
      <p:pic>
        <p:nvPicPr>
          <p:cNvPr id="9" name="Picture 8"/>
          <p:cNvPicPr>
            <a:picLocks noChangeAspect="1"/>
          </p:cNvPicPr>
          <p:nvPr/>
        </p:nvPicPr>
        <p:blipFill>
          <a:blip r:embed="rId4"/>
          <a:stretch>
            <a:fillRect/>
          </a:stretch>
        </p:blipFill>
        <p:spPr>
          <a:xfrm>
            <a:off x="2720229" y="3777080"/>
            <a:ext cx="4313142" cy="2783003"/>
          </a:xfrm>
          <a:prstGeom prst="rect">
            <a:avLst/>
          </a:prstGeom>
        </p:spPr>
      </p:pic>
      <p:sp>
        <p:nvSpPr>
          <p:cNvPr id="6"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تغییر فاصله‌بندی ریزشمع‌ها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328064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637" y="-64006"/>
            <a:ext cx="8229600" cy="1143000"/>
          </a:xfrm>
        </p:spPr>
        <p:txBody>
          <a:bodyPr>
            <a:normAutofit/>
          </a:bodyPr>
          <a:lstStyle/>
          <a:p>
            <a:pPr algn="ctr"/>
            <a:r>
              <a:rPr lang="fa-IR" sz="2800" dirty="0">
                <a:solidFill>
                  <a:srgbClr val="FF0000"/>
                </a:solidFill>
                <a:effectLst/>
                <a:cs typeface="B Titr" panose="00000700000000000000" pitchFamily="2" charset="-78"/>
              </a:rPr>
              <a:t>توانمندیهای کُد</a:t>
            </a:r>
            <a:endParaRPr lang="en-US" sz="3200" dirty="0"/>
          </a:p>
        </p:txBody>
      </p:sp>
      <p:pic>
        <p:nvPicPr>
          <p:cNvPr id="5" name="Picture 4"/>
          <p:cNvPicPr>
            <a:picLocks noChangeAspect="1"/>
          </p:cNvPicPr>
          <p:nvPr/>
        </p:nvPicPr>
        <p:blipFill>
          <a:blip r:embed="rId2"/>
          <a:stretch>
            <a:fillRect/>
          </a:stretch>
        </p:blipFill>
        <p:spPr>
          <a:xfrm>
            <a:off x="4621764" y="1524000"/>
            <a:ext cx="4371079" cy="2311898"/>
          </a:xfrm>
          <a:prstGeom prst="rect">
            <a:avLst/>
          </a:prstGeom>
        </p:spPr>
      </p:pic>
      <p:pic>
        <p:nvPicPr>
          <p:cNvPr id="7" name="Picture 6"/>
          <p:cNvPicPr>
            <a:picLocks noChangeAspect="1"/>
          </p:cNvPicPr>
          <p:nvPr/>
        </p:nvPicPr>
        <p:blipFill>
          <a:blip r:embed="rId3"/>
          <a:stretch>
            <a:fillRect/>
          </a:stretch>
        </p:blipFill>
        <p:spPr>
          <a:xfrm>
            <a:off x="0" y="1498008"/>
            <a:ext cx="4511279" cy="2337890"/>
          </a:xfrm>
          <a:prstGeom prst="rect">
            <a:avLst/>
          </a:prstGeom>
        </p:spPr>
      </p:pic>
      <p:pic>
        <p:nvPicPr>
          <p:cNvPr id="9" name="Picture 8"/>
          <p:cNvPicPr>
            <a:picLocks noChangeAspect="1"/>
          </p:cNvPicPr>
          <p:nvPr/>
        </p:nvPicPr>
        <p:blipFill>
          <a:blip r:embed="rId4"/>
          <a:stretch>
            <a:fillRect/>
          </a:stretch>
        </p:blipFill>
        <p:spPr>
          <a:xfrm>
            <a:off x="2861100" y="3962400"/>
            <a:ext cx="3920700" cy="2698788"/>
          </a:xfrm>
          <a:prstGeom prst="rect">
            <a:avLst/>
          </a:prstGeom>
        </p:spPr>
      </p:pic>
      <p:sp>
        <p:nvSpPr>
          <p:cNvPr id="6" name="Content Placeholder 1"/>
          <p:cNvSpPr>
            <a:spLocks noGrp="1"/>
          </p:cNvSpPr>
          <p:nvPr>
            <p:ph idx="1"/>
          </p:nvPr>
        </p:nvSpPr>
        <p:spPr>
          <a:xfrm>
            <a:off x="457200" y="838200"/>
            <a:ext cx="8229600" cy="4525963"/>
          </a:xfrm>
        </p:spPr>
        <p:txBody>
          <a:bodyPr>
            <a:normAutofit/>
          </a:bodyPr>
          <a:lstStyle/>
          <a:p>
            <a:pPr algn="ctr" rtl="1">
              <a:buFont typeface="Wingdings" panose="05000000000000000000" pitchFamily="2" charset="2"/>
              <a:buChar char="Ø"/>
            </a:pPr>
            <a:r>
              <a:rPr lang="fa-IR" sz="1800" dirty="0" smtClean="0">
                <a:solidFill>
                  <a:srgbClr val="0000FF"/>
                </a:solidFill>
                <a:cs typeface="B Titr" panose="00000700000000000000" pitchFamily="2" charset="-78"/>
              </a:rPr>
              <a:t>اثر انواع خاک ماسه‌ای روی پارامترهای طراحی</a:t>
            </a:r>
            <a:endParaRPr lang="en-US" sz="1800" dirty="0">
              <a:solidFill>
                <a:srgbClr val="0000FF"/>
              </a:solidFill>
              <a:cs typeface="B Titr" panose="00000700000000000000" pitchFamily="2" charset="-78"/>
            </a:endParaRPr>
          </a:p>
        </p:txBody>
      </p:sp>
    </p:spTree>
    <p:extLst>
      <p:ext uri="{BB962C8B-B14F-4D97-AF65-F5344CB8AC3E}">
        <p14:creationId xmlns:p14="http://schemas.microsoft.com/office/powerpoint/2010/main" val="1382103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4207</TotalTime>
  <Words>598</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B Nazanin</vt:lpstr>
      <vt:lpstr>B Titr</vt:lpstr>
      <vt:lpstr>Calibri</vt:lpstr>
      <vt:lpstr>Lucida Sans Unicode</vt:lpstr>
      <vt:lpstr>Times New Roman</vt:lpstr>
      <vt:lpstr>Verdana</vt:lpstr>
      <vt:lpstr>Wingdings</vt:lpstr>
      <vt:lpstr>Wingdings 2</vt:lpstr>
      <vt:lpstr>Wingdings 3</vt:lpstr>
      <vt:lpstr>Concourse</vt:lpstr>
      <vt:lpstr>            مدلسازی عددی سه بعدی اجزا محدود سیستم ترکیبی ریز شمع و نیلینگ در گودبرداری   سید حسین طباطبایی پوده فروردین96     </vt:lpstr>
      <vt:lpstr> </vt:lpstr>
      <vt:lpstr>PowerPoint Presentation</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206</cp:revision>
  <dcterms:created xsi:type="dcterms:W3CDTF">2006-08-16T00:00:00Z</dcterms:created>
  <dcterms:modified xsi:type="dcterms:W3CDTF">2017-05-31T14:14:14Z</dcterms:modified>
</cp:coreProperties>
</file>