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ti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2"/>
  </p:notesMasterIdLst>
  <p:sldIdLst>
    <p:sldId id="366" r:id="rId2"/>
    <p:sldId id="354" r:id="rId3"/>
    <p:sldId id="355" r:id="rId4"/>
    <p:sldId id="368" r:id="rId5"/>
    <p:sldId id="356" r:id="rId6"/>
    <p:sldId id="357" r:id="rId7"/>
    <p:sldId id="358" r:id="rId8"/>
    <p:sldId id="362" r:id="rId9"/>
    <p:sldId id="367" r:id="rId10"/>
    <p:sldId id="3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CC3300"/>
    <a:srgbClr val="000066"/>
    <a:srgbClr val="FF66FF"/>
    <a:srgbClr val="800000"/>
    <a:srgbClr val="0033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18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6DED5-7101-45CB-BD67-62077EC6FEBB}" type="datetimeFigureOut">
              <a:rPr lang="en-US" smtClean="0"/>
              <a:pPr/>
              <a:t>5/24/2017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AD4F81-D434-45E6-BB2C-53C672FCA684}" type="slidenum">
              <a:rPr lang="en-US" smtClean="0"/>
              <a:pPr/>
              <a:t>‹#›</a:t>
            </a:fld>
            <a:endParaRPr lang="en-US" dirty="0"/>
          </a:p>
        </p:txBody>
      </p:sp>
    </p:spTree>
    <p:extLst>
      <p:ext uri="{BB962C8B-B14F-4D97-AF65-F5344CB8AC3E}">
        <p14:creationId xmlns:p14="http://schemas.microsoft.com/office/powerpoint/2010/main" val="3784731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B9F2828-A262-4019-9E8C-C387D0E754F1}" type="datetime1">
              <a:rPr lang="en-US" smtClean="0"/>
              <a:pPr/>
              <a:t>5/24/2017</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A20C4D-0180-40D2-A856-4ABE5A1A069E}" type="datetime1">
              <a:rPr lang="en-US" smtClean="0"/>
              <a:pPr/>
              <a:t>5/24/2017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E2B8DA-E986-49A0-9432-B1D2119FAF59}" type="datetime1">
              <a:rPr lang="en-US" smtClean="0"/>
              <a:pPr/>
              <a:t>5/24/2017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30C608-5F6B-4B63-877E-475840BA68C2}" type="datetime1">
              <a:rPr lang="en-US" smtClean="0"/>
              <a:pPr/>
              <a:t>5/24/2017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B88679F-5204-42F1-94E5-7F35567538DB}" type="datetime1">
              <a:rPr lang="en-US" smtClean="0"/>
              <a:pPr/>
              <a:t>5/24/2017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084C4D-0FBA-4EA7-840D-D98AE8E20134}" type="datetime1">
              <a:rPr lang="en-US" smtClean="0"/>
              <a:pPr/>
              <a:t>5/24/2017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B8F6381-DD72-4ACD-886C-E080E4E4AD4F}" type="datetime1">
              <a:rPr lang="en-US" smtClean="0"/>
              <a:pPr/>
              <a:t>5/24/2017</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C09902C-ABFA-4ACC-87B3-54E6B0DABEEE}" type="datetime1">
              <a:rPr lang="en-US" smtClean="0"/>
              <a:pPr/>
              <a:t>5/24/2017</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F7514FA-93E7-482C-BBFB-C57F051F7D55}" type="datetime1">
              <a:rPr lang="en-US" smtClean="0"/>
              <a:pPr/>
              <a:t>5/24/2017</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CA29ED0-9E00-4234-B909-B4C6398DC9B8}" type="datetime1">
              <a:rPr lang="en-US" smtClean="0"/>
              <a:pPr/>
              <a:t>5/24/2017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BDDA143-6F93-4B61-AAB2-2B7F4200FF92}" type="datetime1">
              <a:rPr lang="en-US" smtClean="0"/>
              <a:pPr/>
              <a:t>5/24/2017</a:t>
            </a:fld>
            <a:endParaRPr lang="en-US" dirty="0"/>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8E5582-F76C-4628-A6AF-58AD8FC97BDD}" type="datetime1">
              <a:rPr lang="en-US" smtClean="0"/>
              <a:pPr/>
              <a:t>5/24/2017</a:t>
            </a:fld>
            <a:endParaRPr lang="en-US" dirty="0"/>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t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t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rtl="1">
              <a:lnSpc>
                <a:spcPct val="150000"/>
              </a:lnSpc>
            </a:pP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fa-IR" sz="3600" dirty="0">
                <a:solidFill>
                  <a:srgbClr val="FF0000"/>
                </a:solidFill>
                <a:effectLst/>
                <a:latin typeface="Times New Roman"/>
                <a:ea typeface="Calibri"/>
                <a:cs typeface="B Titr"/>
              </a:rPr>
              <a:t>تحلیل تغییر شکل در فرآیند هیدروفرمینگ لوله با استفاده از شبیه سازی در نرم افزار </a:t>
            </a:r>
            <a:r>
              <a:rPr lang="en-US" sz="3200" dirty="0">
                <a:solidFill>
                  <a:srgbClr val="FF0000"/>
                </a:solidFill>
                <a:effectLst/>
                <a:latin typeface="Times New Roman"/>
                <a:ea typeface="B Nazanin"/>
                <a:cs typeface="B Titr"/>
              </a:rPr>
              <a:t>ABAQUS</a:t>
            </a:r>
            <a:r>
              <a:rPr lang="en-US" sz="3600" dirty="0" smtClean="0">
                <a:solidFill>
                  <a:srgbClr val="FF0000"/>
                </a:solidFill>
                <a:cs typeface="B Titr" panose="00000700000000000000" pitchFamily="2" charset="-78"/>
              </a:rPr>
              <a:t> </a:t>
            </a:r>
            <a:br>
              <a:rPr lang="en-US" sz="3600" dirty="0" smtClean="0">
                <a:solidFill>
                  <a:srgbClr val="FF0000"/>
                </a:solidFill>
                <a:cs typeface="B Titr" panose="00000700000000000000" pitchFamily="2" charset="-78"/>
              </a:rPr>
            </a:br>
            <a:r>
              <a:rPr lang="en-US" sz="3600" dirty="0">
                <a:solidFill>
                  <a:srgbClr val="FF0000"/>
                </a:solidFill>
                <a:cs typeface="B Titr" panose="00000700000000000000" pitchFamily="2" charset="-78"/>
              </a:rPr>
              <a:t/>
            </a:r>
            <a:br>
              <a:rPr lang="en-US" sz="3600" dirty="0">
                <a:solidFill>
                  <a:srgbClr val="FF0000"/>
                </a:solidFill>
                <a:cs typeface="B Titr" panose="00000700000000000000" pitchFamily="2" charset="-78"/>
              </a:rPr>
            </a:br>
            <a:r>
              <a:rPr lang="fa-IR" sz="3100" dirty="0" smtClean="0">
                <a:solidFill>
                  <a:srgbClr val="008000"/>
                </a:solidFill>
                <a:cs typeface="B Titr" panose="00000700000000000000" pitchFamily="2" charset="-78"/>
              </a:rPr>
              <a:t>تورج عزیززاده</a:t>
            </a:r>
            <a:br>
              <a:rPr lang="fa-IR" sz="3100" dirty="0" smtClean="0">
                <a:solidFill>
                  <a:srgbClr val="008000"/>
                </a:solidFill>
                <a:cs typeface="B Titr" panose="00000700000000000000" pitchFamily="2" charset="-78"/>
              </a:rPr>
            </a:br>
            <a:r>
              <a:rPr lang="fa-IR" sz="3100" dirty="0" smtClean="0">
                <a:solidFill>
                  <a:srgbClr val="008000"/>
                </a:solidFill>
                <a:cs typeface="B Titr" panose="00000700000000000000" pitchFamily="2" charset="-78"/>
              </a:rPr>
              <a:t>آبان 95</a:t>
            </a:r>
            <a:br>
              <a:rPr lang="fa-IR" sz="3100" dirty="0" smtClean="0">
                <a:solidFill>
                  <a:srgbClr val="008000"/>
                </a:solidFill>
                <a:cs typeface="B Titr" panose="00000700000000000000" pitchFamily="2" charset="-78"/>
              </a:rPr>
            </a:br>
            <a:r>
              <a:rPr lang="en-US" sz="4000" dirty="0" smtClean="0"/>
              <a:t/>
            </a:r>
            <a:br>
              <a:rPr lang="en-US" sz="4000" dirty="0" smtClean="0"/>
            </a:br>
            <a:r>
              <a:rPr lang="en-US" dirty="0"/>
              <a:t/>
            </a:r>
            <a:br>
              <a:rPr lang="en-US" dirty="0"/>
            </a:br>
            <a:r>
              <a:rPr lang="en-US" dirty="0" smtClean="0"/>
              <a:t/>
            </a:r>
            <a:br>
              <a:rPr lang="en-US" dirty="0" smtClean="0"/>
            </a:br>
            <a:r>
              <a:rPr lang="en-US" dirty="0"/>
              <a:t/>
            </a:r>
            <a:br>
              <a:rPr lang="en-US" dirty="0"/>
            </a:b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401515"/>
            <a:ext cx="13589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 y="306583"/>
            <a:ext cx="2756921" cy="1143002"/>
          </a:xfrm>
          <a:prstGeom prst="rect">
            <a:avLst/>
          </a:prstGeom>
        </p:spPr>
      </p:pic>
    </p:spTree>
    <p:extLst>
      <p:ext uri="{BB962C8B-B14F-4D97-AF65-F5344CB8AC3E}">
        <p14:creationId xmlns:p14="http://schemas.microsoft.com/office/powerpoint/2010/main" val="1436284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r" rtl="1">
              <a:lnSpc>
                <a:spcPct val="200000"/>
              </a:lnSpc>
            </a:pPr>
            <a:r>
              <a:rPr lang="fa-IR" sz="2400" b="1" dirty="0">
                <a:latin typeface="Times New Roman" panose="02020603050405020304" pitchFamily="18" charset="0"/>
                <a:cs typeface="B Titr" panose="00000700000000000000" pitchFamily="2" charset="-78"/>
              </a:rPr>
              <a:t>1- </a:t>
            </a:r>
            <a:r>
              <a:rPr lang="fa-IR" sz="2400" b="1" dirty="0" smtClean="0">
                <a:latin typeface="Times New Roman" panose="02020603050405020304" pitchFamily="18" charset="0"/>
                <a:cs typeface="B Titr" panose="00000700000000000000" pitchFamily="2" charset="-78"/>
              </a:rPr>
              <a:t>این  شبیه سازی در نرم افزار المان محدود </a:t>
            </a:r>
            <a:r>
              <a:rPr lang="en-US" sz="2400" b="1" dirty="0" smtClean="0">
                <a:latin typeface="Times New Roman" panose="02020603050405020304" pitchFamily="18" charset="0"/>
                <a:cs typeface="B Titr" panose="00000700000000000000" pitchFamily="2" charset="-78"/>
              </a:rPr>
              <a:t>ABAQUS</a:t>
            </a:r>
            <a:r>
              <a:rPr lang="fa-IR" sz="2400" b="1" dirty="0" smtClean="0">
                <a:latin typeface="Times New Roman" panose="02020603050405020304" pitchFamily="18" charset="0"/>
                <a:cs typeface="B Titr" panose="00000700000000000000" pitchFamily="2" charset="-78"/>
              </a:rPr>
              <a:t> انجام شده است.</a:t>
            </a:r>
            <a:endParaRPr lang="fa-IR" sz="2400" b="1" dirty="0">
              <a:latin typeface="Times New Roman" panose="02020603050405020304" pitchFamily="18" charset="0"/>
              <a:cs typeface="B Titr" panose="00000700000000000000" pitchFamily="2" charset="-78"/>
            </a:endParaRPr>
          </a:p>
          <a:p>
            <a:pPr algn="r" rtl="1">
              <a:lnSpc>
                <a:spcPct val="200000"/>
              </a:lnSpc>
            </a:pPr>
            <a:r>
              <a:rPr lang="fa-IR" sz="2400" b="1" dirty="0" smtClean="0">
                <a:latin typeface="Times New Roman" panose="02020603050405020304" pitchFamily="18" charset="0"/>
                <a:cs typeface="B Titr" panose="00000700000000000000" pitchFamily="2" charset="-78"/>
              </a:rPr>
              <a:t>2- با استفاده از خروجی های حاصل از شبیه سازی، می توان تاثیر همزمان اعمال فشار داخلی و خارجی در فرآیند هیدروفرمینگ لوله را بررسی کرد.</a:t>
            </a:r>
            <a:endParaRPr lang="en-US" sz="2400" b="1" dirty="0">
              <a:latin typeface="Times New Roman" panose="02020603050405020304" pitchFamily="18" charset="0"/>
              <a:cs typeface="B Titr" panose="00000700000000000000" pitchFamily="2" charset="-78"/>
            </a:endParaRPr>
          </a:p>
          <a:p>
            <a:pPr algn="r" rtl="1">
              <a:lnSpc>
                <a:spcPct val="200000"/>
              </a:lnSpc>
            </a:pPr>
            <a:r>
              <a:rPr lang="fa-IR" sz="2400" b="1" dirty="0" smtClean="0">
                <a:latin typeface="Times New Roman" panose="02020603050405020304" pitchFamily="18" charset="0"/>
                <a:cs typeface="B Titr" panose="00000700000000000000" pitchFamily="2" charset="-78"/>
              </a:rPr>
              <a:t>3- آشنایی </a:t>
            </a:r>
            <a:r>
              <a:rPr lang="fa-IR" sz="2400" b="1" dirty="0">
                <a:latin typeface="Times New Roman" panose="02020603050405020304" pitchFamily="18" charset="0"/>
                <a:cs typeface="B Titr" panose="00000700000000000000" pitchFamily="2" charset="-78"/>
              </a:rPr>
              <a:t>اولیه با </a:t>
            </a:r>
            <a:r>
              <a:rPr lang="fa-IR" sz="2400" b="1" dirty="0" smtClean="0">
                <a:latin typeface="Times New Roman" panose="02020603050405020304" pitchFamily="18" charset="0"/>
                <a:cs typeface="B Titr" panose="00000700000000000000" pitchFamily="2" charset="-78"/>
              </a:rPr>
              <a:t>نرم افزار </a:t>
            </a:r>
            <a:r>
              <a:rPr lang="en-US" sz="2400" b="1" dirty="0" smtClean="0">
                <a:latin typeface="Times New Roman" panose="02020603050405020304" pitchFamily="18" charset="0"/>
                <a:cs typeface="B Titr" panose="00000700000000000000" pitchFamily="2" charset="-78"/>
              </a:rPr>
              <a:t>ABAQUS</a:t>
            </a:r>
            <a:r>
              <a:rPr lang="fa-IR" sz="2400" b="1" dirty="0" smtClean="0">
                <a:latin typeface="Times New Roman" panose="02020603050405020304" pitchFamily="18" charset="0"/>
                <a:cs typeface="B Titr" panose="00000700000000000000" pitchFamily="2" charset="-78"/>
              </a:rPr>
              <a:t> و مفاهیمی مانند </a:t>
            </a:r>
            <a:r>
              <a:rPr lang="en-US" sz="2400" b="1" dirty="0" smtClean="0">
                <a:solidFill>
                  <a:srgbClr val="0000FF"/>
                </a:solidFill>
                <a:latin typeface="Times New Roman" panose="02020603050405020304" pitchFamily="18" charset="0"/>
                <a:cs typeface="B Titr" panose="00000700000000000000" pitchFamily="2" charset="-78"/>
              </a:rPr>
              <a:t>Finite Element</a:t>
            </a:r>
            <a:endParaRPr lang="fa-IR" sz="2400" b="1" dirty="0" smtClean="0">
              <a:solidFill>
                <a:srgbClr val="0000FF"/>
              </a:solidFill>
              <a:latin typeface="Times New Roman" panose="02020603050405020304" pitchFamily="18" charset="0"/>
              <a:cs typeface="B Titr" panose="00000700000000000000" pitchFamily="2" charset="-78"/>
            </a:endParaRPr>
          </a:p>
          <a:p>
            <a:pPr algn="r" rtl="1">
              <a:lnSpc>
                <a:spcPct val="200000"/>
              </a:lnSpc>
            </a:pPr>
            <a:r>
              <a:rPr lang="fa-IR" sz="2400" b="1" dirty="0" smtClean="0">
                <a:latin typeface="Times New Roman" panose="02020603050405020304" pitchFamily="18" charset="0"/>
                <a:cs typeface="B Titr" panose="00000700000000000000" pitchFamily="2" charset="-78"/>
              </a:rPr>
              <a:t>4- آشنایی با </a:t>
            </a:r>
            <a:r>
              <a:rPr lang="fa-IR" sz="2400" b="1" dirty="0" smtClean="0">
                <a:solidFill>
                  <a:srgbClr val="0000FF"/>
                </a:solidFill>
                <a:latin typeface="Times New Roman" panose="02020603050405020304" pitchFamily="18" charset="0"/>
                <a:cs typeface="B Titr" panose="00000700000000000000" pitchFamily="2" charset="-78"/>
              </a:rPr>
              <a:t>فرآیندهای شکل دهی فلزات، خواص مکانیکی مواد، خواص الاستیک-پلاستیک فلزات</a:t>
            </a:r>
            <a:endParaRPr lang="en-US" sz="2400" b="1" dirty="0" smtClean="0">
              <a:solidFill>
                <a:srgbClr val="0000FF"/>
              </a:solidFill>
              <a:latin typeface="Times New Roman" panose="02020603050405020304" pitchFamily="18" charset="0"/>
              <a:cs typeface="B Titr" panose="00000700000000000000" pitchFamily="2" charset="-78"/>
            </a:endParaRPr>
          </a:p>
          <a:p>
            <a:pPr algn="r" rtl="1">
              <a:lnSpc>
                <a:spcPct val="200000"/>
              </a:lnSpc>
            </a:pPr>
            <a:r>
              <a:rPr lang="fa-IR" sz="2400" b="1" dirty="0" smtClean="0">
                <a:latin typeface="Times New Roman" panose="02020603050405020304" pitchFamily="18" charset="0"/>
                <a:cs typeface="B Titr" panose="00000700000000000000" pitchFamily="2" charset="-78"/>
              </a:rPr>
              <a:t>5- آشنایی با </a:t>
            </a:r>
            <a:r>
              <a:rPr lang="fa-IR" sz="2400" b="1" dirty="0" smtClean="0">
                <a:solidFill>
                  <a:srgbClr val="0000FF"/>
                </a:solidFill>
                <a:latin typeface="Times New Roman" panose="02020603050405020304" pitchFamily="18" charset="0"/>
                <a:cs typeface="B Titr" panose="00000700000000000000" pitchFamily="2" charset="-78"/>
              </a:rPr>
              <a:t>اصول اساسی و تئوری فرآیند هیدروفرمینگ لوله </a:t>
            </a:r>
            <a:endParaRPr lang="en-US" sz="2400" b="1" dirty="0" smtClean="0">
              <a:solidFill>
                <a:srgbClr val="0000FF"/>
              </a:solidFill>
              <a:latin typeface="Times New Roman" panose="02020603050405020304" pitchFamily="18" charset="0"/>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cs typeface="B Titr" panose="00000700000000000000" pitchFamily="2" charset="-78"/>
              </a:rPr>
              <a:t>نکات و الزامات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4086242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8708"/>
            <a:ext cx="8153400" cy="4940492"/>
          </a:xfrm>
        </p:spPr>
        <p:txBody>
          <a:bodyPr>
            <a:normAutofit/>
          </a:bodyPr>
          <a:lstStyle/>
          <a:p>
            <a:pPr algn="just" rtl="1">
              <a:lnSpc>
                <a:spcPct val="150000"/>
              </a:lnSpc>
            </a:pPr>
            <a:r>
              <a:rPr lang="fa-IR" sz="2400" b="1" dirty="0" smtClean="0">
                <a:latin typeface="Times New Roman"/>
                <a:ea typeface="Calibri"/>
                <a:cs typeface="B Nazanin"/>
              </a:rPr>
              <a:t>در </a:t>
            </a:r>
            <a:r>
              <a:rPr lang="fa-IR" sz="2400" b="1" dirty="0">
                <a:latin typeface="Times New Roman"/>
                <a:ea typeface="Calibri"/>
                <a:cs typeface="B Nazanin"/>
              </a:rPr>
              <a:t>مقایسه با فرآیند هیدروفرمینگ متداول که تنها فشار داخلی به لوله اعمال می شود، در فرآیند هیدروفرمینگ دو طرفه علاوه بر فشار داخلی، فشار خارجی بصورت همزمان با فشار داخلی به لوله اعمال می گردد. وجود فشار خارجی، قابلیت شکل پذیری لوله را افزایش می </a:t>
            </a:r>
            <a:r>
              <a:rPr lang="fa-IR" sz="2400" b="1" dirty="0" smtClean="0">
                <a:latin typeface="Times New Roman"/>
                <a:ea typeface="Calibri"/>
                <a:cs typeface="B Nazanin"/>
              </a:rPr>
              <a:t>دهد</a:t>
            </a:r>
            <a:r>
              <a:rPr lang="fa-IR" sz="2400" dirty="0" smtClean="0">
                <a:cs typeface="B Titr" panose="00000700000000000000" pitchFamily="2" charset="-78"/>
              </a:rPr>
              <a:t>. </a:t>
            </a:r>
            <a:endParaRPr lang="en-US" sz="2400" dirty="0"/>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1371600" y="2514600"/>
            <a:ext cx="3810000" cy="3352800"/>
          </a:xfrm>
          <a:prstGeom prst="rect">
            <a:avLst/>
          </a:prstGeom>
          <a:noFill/>
          <a:ln>
            <a:noFill/>
          </a:ln>
        </p:spPr>
      </p:pic>
    </p:spTree>
    <p:extLst>
      <p:ext uri="{BB962C8B-B14F-4D97-AF65-F5344CB8AC3E}">
        <p14:creationId xmlns:p14="http://schemas.microsoft.com/office/powerpoint/2010/main" val="23947838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1"/>
            <a:ext cx="8229600" cy="5321492"/>
          </a:xfrm>
        </p:spPr>
        <p:txBody>
          <a:bodyPr>
            <a:normAutofit/>
          </a:bodyPr>
          <a:lstStyle/>
          <a:p>
            <a:pPr algn="just" rtl="1">
              <a:lnSpc>
                <a:spcPct val="150000"/>
              </a:lnSpc>
            </a:pPr>
            <a:r>
              <a:rPr lang="fa-IR" sz="2400" dirty="0">
                <a:cs typeface="B Titr" panose="00000700000000000000" pitchFamily="2" charset="-78"/>
              </a:rPr>
              <a:t> </a:t>
            </a:r>
            <a:r>
              <a:rPr lang="fa-IR" sz="2400" b="1" dirty="0">
                <a:cs typeface="B Titr" panose="00000700000000000000" pitchFamily="2" charset="-78"/>
              </a:rPr>
              <a:t>تحلیل تئوریک فرآیند هیدروفرمینگ </a:t>
            </a:r>
            <a:r>
              <a:rPr lang="fa-IR" sz="2400" b="1" dirty="0" smtClean="0">
                <a:cs typeface="B Titr" panose="00000700000000000000" pitchFamily="2" charset="-78"/>
              </a:rPr>
              <a:t>دوطرفه</a:t>
            </a:r>
            <a:endParaRPr lang="fa-IR" sz="2400" dirty="0" smtClean="0">
              <a:cs typeface="B Titr" panose="00000700000000000000" pitchFamily="2" charset="-78"/>
            </a:endParaRPr>
          </a:p>
          <a:p>
            <a:pPr algn="just" rtl="1"/>
            <a:r>
              <a:rPr lang="fa-IR" sz="2400" b="1" dirty="0">
                <a:cs typeface="B Nazanin" panose="00000400000000000000" pitchFamily="2" charset="-78"/>
              </a:rPr>
              <a:t>در فرآیند هیدروفرمینگ لوله سه ناحیه تغییر شکل وجود دارند: 1. ناحیه دیواره مستقیم ، 2. ناحیه انتقال و 3. ناحیه گوشه. در حالت کلی، بدلیل تنش محیطی بزرگتر در ناحیه انتقال، موادی که در این ناحیه واقع اند زودتر به شرایط تسلیم می </a:t>
            </a:r>
            <a:r>
              <a:rPr lang="fa-IR" sz="2400" b="1" dirty="0" smtClean="0">
                <a:cs typeface="B Nazanin" panose="00000400000000000000" pitchFamily="2" charset="-78"/>
              </a:rPr>
              <a:t>رسند</a:t>
            </a:r>
            <a:r>
              <a:rPr lang="fa-IR" sz="2400" dirty="0" smtClean="0">
                <a:cs typeface="B Nazanin" panose="00000400000000000000" pitchFamily="2" charset="-78"/>
              </a:rPr>
              <a:t>.</a:t>
            </a:r>
          </a:p>
          <a:p>
            <a:pPr algn="just" rtl="1"/>
            <a:endParaRPr lang="fa-IR" sz="2400" dirty="0" smtClean="0">
              <a:cs typeface="B Nazanin" panose="00000400000000000000" pitchFamily="2" charset="-78"/>
            </a:endParaRPr>
          </a:p>
          <a:p>
            <a:pPr algn="just" rtl="1">
              <a:lnSpc>
                <a:spcPct val="150000"/>
              </a:lnSpc>
            </a:pPr>
            <a:r>
              <a:rPr lang="fa-IR" sz="2000" dirty="0" smtClean="0">
                <a:cs typeface="B Titr" panose="00000700000000000000" pitchFamily="2" charset="-78"/>
              </a:rPr>
              <a:t>در ناحیه گوشه، کرنش موثر بحرانی از معادله زیر بدست می آید:</a:t>
            </a:r>
          </a:p>
          <a:p>
            <a:pPr algn="just" rtl="1">
              <a:lnSpc>
                <a:spcPct val="150000"/>
              </a:lnSpc>
            </a:pPr>
            <a:endParaRPr lang="en-US" sz="2400" dirty="0">
              <a:cs typeface="B Titr" panose="00000700000000000000" pitchFamily="2" charset="-78"/>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55127" y="3871480"/>
            <a:ext cx="3793273" cy="17673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24942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4525963"/>
          </a:xfrm>
        </p:spPr>
        <p:txBody>
          <a:bodyPr/>
          <a:lstStyle/>
          <a:p>
            <a:pPr algn="r" rtl="1"/>
            <a:r>
              <a:rPr lang="fa-IR" sz="2200" dirty="0">
                <a:cs typeface="B Titr" panose="00000700000000000000" pitchFamily="2" charset="-78"/>
              </a:rPr>
              <a:t>در ناحیه </a:t>
            </a:r>
            <a:r>
              <a:rPr lang="fa-IR" sz="2200" dirty="0" smtClean="0">
                <a:cs typeface="B Titr" panose="00000700000000000000" pitchFamily="2" charset="-78"/>
              </a:rPr>
              <a:t>دیواره مستقیم، </a:t>
            </a:r>
            <a:r>
              <a:rPr lang="fa-IR" sz="2200" dirty="0">
                <a:cs typeface="B Titr" panose="00000700000000000000" pitchFamily="2" charset="-78"/>
              </a:rPr>
              <a:t>کرنش موثر بحرانی از معادله زیر بدست می آید</a:t>
            </a:r>
            <a:r>
              <a:rPr lang="fa-IR" sz="2200" dirty="0" smtClean="0">
                <a:cs typeface="B Titr" panose="00000700000000000000" pitchFamily="2" charset="-78"/>
              </a:rPr>
              <a:t>:</a:t>
            </a:r>
          </a:p>
          <a:p>
            <a:pPr algn="r" rtl="1"/>
            <a:endParaRPr lang="fa-IR" sz="2000" dirty="0" smtClean="0">
              <a:cs typeface="B Titr" panose="00000700000000000000" pitchFamily="2" charset="-78"/>
            </a:endParaRPr>
          </a:p>
          <a:p>
            <a:pPr algn="r" rtl="1"/>
            <a:r>
              <a:rPr lang="fa-IR" sz="2000" b="1" dirty="0">
                <a:cs typeface="B Nazanin" panose="00000400000000000000" pitchFamily="2" charset="-78"/>
              </a:rPr>
              <a:t>زمانیکه تنها فشار داخلی اعمال می </a:t>
            </a:r>
            <a:r>
              <a:rPr lang="fa-IR" sz="2000" b="1" dirty="0" smtClean="0">
                <a:cs typeface="B Nazanin" panose="00000400000000000000" pitchFamily="2" charset="-78"/>
              </a:rPr>
              <a:t>شود</a:t>
            </a:r>
          </a:p>
          <a:p>
            <a:pPr algn="r" rtl="1"/>
            <a:endParaRPr lang="fa-IR" sz="2000" b="1" dirty="0"/>
          </a:p>
          <a:p>
            <a:pPr algn="r" rtl="1"/>
            <a:endParaRPr lang="fa-IR" sz="2000" b="1" dirty="0" smtClean="0"/>
          </a:p>
          <a:p>
            <a:pPr algn="r" rtl="1"/>
            <a:endParaRPr lang="fa-IR" sz="2000" b="1" dirty="0"/>
          </a:p>
          <a:p>
            <a:pPr algn="r" rtl="1"/>
            <a:endParaRPr lang="fa-IR" sz="2000" b="1" dirty="0" smtClean="0"/>
          </a:p>
          <a:p>
            <a:pPr algn="r" rtl="1"/>
            <a:r>
              <a:rPr lang="fa-IR" sz="2000" b="1" dirty="0">
                <a:cs typeface="B Nazanin" panose="00000400000000000000" pitchFamily="2" charset="-78"/>
              </a:rPr>
              <a:t>در حالتی که هر دو فشار داخلی و خارجی اعمال می </a:t>
            </a:r>
            <a:r>
              <a:rPr lang="fa-IR" sz="2000" b="1" dirty="0" smtClean="0">
                <a:cs typeface="B Nazanin" panose="00000400000000000000" pitchFamily="2" charset="-78"/>
              </a:rPr>
              <a:t>شوند</a:t>
            </a:r>
          </a:p>
          <a:p>
            <a:pPr algn="r" rtl="1"/>
            <a:endParaRPr lang="fa-IR" sz="2000" b="1" dirty="0" smtClean="0"/>
          </a:p>
          <a:p>
            <a:pPr algn="r" rtl="1"/>
            <a:endParaRPr lang="fa-IR" sz="2000" b="1" dirty="0" smtClean="0"/>
          </a:p>
          <a:p>
            <a:pPr algn="r" rtl="1"/>
            <a:endParaRPr lang="fa-IR" sz="2000" dirty="0">
              <a:cs typeface="B Titr" panose="00000700000000000000" pitchFamily="2" charset="-78"/>
            </a:endParaRPr>
          </a:p>
          <a:p>
            <a:pPr algn="r" rtl="1"/>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747537"/>
            <a:ext cx="5257800" cy="9956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6200" y="3657600"/>
            <a:ext cx="7889600" cy="9408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24379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2400" dirty="0" smtClean="0">
                <a:solidFill>
                  <a:srgbClr val="0000FF"/>
                </a:solidFill>
                <a:cs typeface="B Titr" panose="00000700000000000000" pitchFamily="2" charset="-78"/>
              </a:rPr>
              <a:t>اعمال همزمان فشار هیدرولیکی داخلی و خارجی در هیدروفرمینگ لوله </a:t>
            </a:r>
            <a:endParaRPr lang="en-US" sz="2400" dirty="0">
              <a:solidFill>
                <a:srgbClr val="0000FF"/>
              </a:solidFill>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توانمندیهای شبیه سازی</a:t>
            </a:r>
            <a:endParaRPr lang="en-US" sz="3600" dirty="0">
              <a:solidFill>
                <a:srgbClr val="FF0000"/>
              </a:solidFill>
              <a:cs typeface="B Titr" panose="00000700000000000000" pitchFamily="2" charset="-78"/>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2133600"/>
            <a:ext cx="5791200" cy="43540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915094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1"/>
            <a:ext cx="8229600" cy="4788092"/>
          </a:xfrm>
        </p:spPr>
        <p:txBody>
          <a:bodyPr>
            <a:normAutofit/>
          </a:bodyPr>
          <a:lstStyle/>
          <a:p>
            <a:pPr algn="ctr" rtl="1"/>
            <a:r>
              <a:rPr lang="fa-IR" sz="2400" dirty="0" smtClean="0">
                <a:solidFill>
                  <a:srgbClr val="0000FF"/>
                </a:solidFill>
                <a:cs typeface="B Titr" panose="00000700000000000000" pitchFamily="2" charset="-78"/>
              </a:rPr>
              <a:t>استخراج توزیع کرنش در اثر اعمال بارگذاری های مختلف</a:t>
            </a:r>
            <a:endParaRPr lang="en-US" sz="2400" dirty="0">
              <a:solidFill>
                <a:srgbClr val="0000FF"/>
              </a:solidFill>
            </a:endParaRPr>
          </a:p>
        </p:txBody>
      </p:sp>
      <p:sp>
        <p:nvSpPr>
          <p:cNvPr id="3" name="Title 2"/>
          <p:cNvSpPr>
            <a:spLocks noGrp="1"/>
          </p:cNvSpPr>
          <p:nvPr>
            <p:ph type="title"/>
          </p:nvPr>
        </p:nvSpPr>
        <p:spPr>
          <a:xfrm>
            <a:off x="457200" y="23446"/>
            <a:ext cx="8229600" cy="1143000"/>
          </a:xfrm>
        </p:spPr>
        <p:txBody>
          <a:bodyPr>
            <a:normAutofit/>
          </a:bodyPr>
          <a:lstStyle/>
          <a:p>
            <a:pPr algn="ctr"/>
            <a:r>
              <a:rPr lang="fa-IR" sz="3600" dirty="0" smtClean="0">
                <a:solidFill>
                  <a:srgbClr val="FF0000"/>
                </a:solidFill>
                <a:effectLst/>
                <a:cs typeface="B Titr" panose="00000700000000000000" pitchFamily="2" charset="-78"/>
              </a:rPr>
              <a:t>توانمندیهای شبیه سازی</a:t>
            </a:r>
            <a:endParaRPr lang="en-US" sz="2800" dirty="0">
              <a:solidFill>
                <a:srgbClr val="FF0000"/>
              </a:solidFill>
              <a:cs typeface="B Titr" panose="00000700000000000000" pitchFamily="2" charset="-78"/>
            </a:endParaRPr>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152400" y="2009774"/>
            <a:ext cx="8458199" cy="3933826"/>
          </a:xfrm>
          <a:prstGeom prst="rect">
            <a:avLst/>
          </a:prstGeom>
        </p:spPr>
      </p:pic>
    </p:spTree>
    <p:extLst>
      <p:ext uri="{BB962C8B-B14F-4D97-AF65-F5344CB8AC3E}">
        <p14:creationId xmlns:p14="http://schemas.microsoft.com/office/powerpoint/2010/main" val="3235697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lgn="ctr" rtl="1"/>
            <a:r>
              <a:rPr lang="fa-IR" sz="2400" b="1" dirty="0" smtClean="0">
                <a:solidFill>
                  <a:srgbClr val="0000FF"/>
                </a:solidFill>
                <a:cs typeface="B Titr" panose="00000700000000000000" pitchFamily="2" charset="-78"/>
              </a:rPr>
              <a:t>اعمال ضرایب اصطکاک متفاوت و مقایسه نتایج در حالات مختلف</a:t>
            </a:r>
            <a:endParaRPr lang="en-US" sz="2400" dirty="0">
              <a:solidFill>
                <a:srgbClr val="0000FF"/>
              </a:solidFill>
            </a:endParaRPr>
          </a:p>
        </p:txBody>
      </p:sp>
      <p:sp>
        <p:nvSpPr>
          <p:cNvPr id="3" name="Title 2"/>
          <p:cNvSpPr>
            <a:spLocks noGrp="1"/>
          </p:cNvSpPr>
          <p:nvPr>
            <p:ph type="title"/>
          </p:nvPr>
        </p:nvSpPr>
        <p:spPr>
          <a:xfrm>
            <a:off x="457200" y="152400"/>
            <a:ext cx="8229600" cy="1143000"/>
          </a:xfrm>
        </p:spPr>
        <p:txBody>
          <a:bodyPr>
            <a:normAutofit/>
          </a:bodyPr>
          <a:lstStyle/>
          <a:p>
            <a:pPr algn="ctr"/>
            <a:r>
              <a:rPr lang="fa-IR" sz="3600" dirty="0" smtClean="0">
                <a:solidFill>
                  <a:srgbClr val="FF0000"/>
                </a:solidFill>
                <a:effectLst/>
                <a:cs typeface="B Titr" panose="00000700000000000000" pitchFamily="2" charset="-78"/>
              </a:rPr>
              <a:t>توانمندیهای شبیه سازی</a:t>
            </a:r>
            <a:endParaRPr lang="en-US" sz="3600" dirty="0"/>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685800" y="2133600"/>
            <a:ext cx="8229600" cy="3810000"/>
          </a:xfrm>
          <a:prstGeom prst="rect">
            <a:avLst/>
          </a:prstGeom>
        </p:spPr>
      </p:pic>
    </p:spTree>
    <p:extLst>
      <p:ext uri="{BB962C8B-B14F-4D97-AF65-F5344CB8AC3E}">
        <p14:creationId xmlns:p14="http://schemas.microsoft.com/office/powerpoint/2010/main" val="947997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1"/>
            <a:ext cx="8229600" cy="4711892"/>
          </a:xfrm>
        </p:spPr>
        <p:txBody>
          <a:bodyPr>
            <a:noAutofit/>
          </a:bodyPr>
          <a:lstStyle/>
          <a:p>
            <a:pPr marL="109728" indent="0" algn="r" rtl="1">
              <a:lnSpc>
                <a:spcPct val="150000"/>
              </a:lnSpc>
              <a:buNone/>
            </a:pPr>
            <a:r>
              <a:rPr lang="fa-IR" sz="2400" b="1" dirty="0" smtClean="0">
                <a:cs typeface="B Titr" panose="00000700000000000000" pitchFamily="2" charset="-78"/>
              </a:rPr>
              <a:t>1- نحوه تعریف قطعه </a:t>
            </a:r>
            <a:r>
              <a:rPr lang="en-US" sz="2400" b="1" dirty="0" smtClean="0">
                <a:cs typeface="B Titr" panose="00000700000000000000" pitchFamily="2" charset="-78"/>
              </a:rPr>
              <a:t>Analytical Rigid</a:t>
            </a:r>
            <a:r>
              <a:rPr lang="fa-IR" sz="2400" b="1" dirty="0" smtClean="0">
                <a:cs typeface="B Titr" panose="00000700000000000000" pitchFamily="2" charset="-78"/>
              </a:rPr>
              <a:t> و </a:t>
            </a:r>
            <a:r>
              <a:rPr lang="en-US" sz="2400" b="1" dirty="0" smtClean="0">
                <a:cs typeface="B Titr" panose="00000700000000000000" pitchFamily="2" charset="-78"/>
              </a:rPr>
              <a:t>Deformable Shell</a:t>
            </a:r>
            <a:endParaRPr lang="fa-IR" sz="2400" b="1" dirty="0" smtClean="0">
              <a:cs typeface="B Titr" panose="00000700000000000000" pitchFamily="2" charset="-78"/>
            </a:endParaRPr>
          </a:p>
          <a:p>
            <a:pPr marL="109728" indent="0" algn="r" rtl="1">
              <a:lnSpc>
                <a:spcPct val="150000"/>
              </a:lnSpc>
              <a:buNone/>
            </a:pPr>
            <a:r>
              <a:rPr lang="fa-IR" sz="2400" b="1" dirty="0" smtClean="0">
                <a:cs typeface="B Titr" panose="00000700000000000000" pitchFamily="2" charset="-78"/>
              </a:rPr>
              <a:t>2- نحوه تعریف ویژگی الاستیک-پلاستیک</a:t>
            </a:r>
          </a:p>
          <a:p>
            <a:pPr marL="109728" indent="0" algn="r" rtl="1">
              <a:lnSpc>
                <a:spcPct val="150000"/>
              </a:lnSpc>
              <a:buNone/>
            </a:pPr>
            <a:r>
              <a:rPr lang="fa-IR" sz="2400" b="1" dirty="0" smtClean="0">
                <a:cs typeface="B Titr" panose="00000700000000000000" pitchFamily="2" charset="-78"/>
              </a:rPr>
              <a:t>3- نحوه ایجاد تحلیل </a:t>
            </a:r>
            <a:r>
              <a:rPr lang="en-US" sz="2400" b="1" dirty="0" smtClean="0">
                <a:cs typeface="B Titr" panose="00000700000000000000" pitchFamily="2" charset="-78"/>
              </a:rPr>
              <a:t>Dynamic, Explicit</a:t>
            </a:r>
            <a:r>
              <a:rPr lang="fa-IR" sz="2400" b="1" dirty="0" smtClean="0">
                <a:cs typeface="B Titr" panose="00000700000000000000" pitchFamily="2" charset="-78"/>
              </a:rPr>
              <a:t> غیرخطی </a:t>
            </a:r>
          </a:p>
          <a:p>
            <a:pPr marL="109728" indent="0" algn="r" rtl="1">
              <a:lnSpc>
                <a:spcPct val="150000"/>
              </a:lnSpc>
              <a:buNone/>
            </a:pPr>
            <a:r>
              <a:rPr lang="fa-IR" sz="2400" b="1" dirty="0" smtClean="0">
                <a:cs typeface="B Titr" panose="00000700000000000000" pitchFamily="2" charset="-78"/>
              </a:rPr>
              <a:t>4- نحوه اعمال قید </a:t>
            </a:r>
            <a:r>
              <a:rPr lang="en-US" sz="2400" b="1" dirty="0" smtClean="0">
                <a:cs typeface="B Titr" panose="00000700000000000000" pitchFamily="2" charset="-78"/>
              </a:rPr>
              <a:t>Rigid body</a:t>
            </a:r>
            <a:r>
              <a:rPr lang="fa-IR" sz="2400" b="1" dirty="0" smtClean="0">
                <a:cs typeface="B Titr" panose="00000700000000000000" pitchFamily="2" charset="-78"/>
              </a:rPr>
              <a:t> به قطعه </a:t>
            </a:r>
            <a:r>
              <a:rPr lang="en-US" sz="2400" b="1" dirty="0">
                <a:cs typeface="B Titr" panose="00000700000000000000" pitchFamily="2" charset="-78"/>
              </a:rPr>
              <a:t>Analytical Rigid</a:t>
            </a:r>
            <a:r>
              <a:rPr lang="fa-IR" sz="2400" b="1" dirty="0">
                <a:cs typeface="B Titr" panose="00000700000000000000" pitchFamily="2" charset="-78"/>
              </a:rPr>
              <a:t> </a:t>
            </a:r>
            <a:endParaRPr lang="fa-IR" sz="2400" b="1" dirty="0" smtClean="0">
              <a:cs typeface="B Titr" panose="00000700000000000000" pitchFamily="2" charset="-78"/>
            </a:endParaRPr>
          </a:p>
          <a:p>
            <a:pPr marL="109728" indent="0" algn="r" rtl="1">
              <a:lnSpc>
                <a:spcPct val="150000"/>
              </a:lnSpc>
              <a:buNone/>
            </a:pPr>
            <a:r>
              <a:rPr lang="fa-IR" sz="2400" b="1" dirty="0" smtClean="0">
                <a:cs typeface="B Titr" panose="00000700000000000000" pitchFamily="2" charset="-78"/>
              </a:rPr>
              <a:t>5- نحوه تعریف قید </a:t>
            </a:r>
            <a:r>
              <a:rPr lang="en-US" sz="2400" b="1" dirty="0" smtClean="0">
                <a:cs typeface="B Titr" panose="00000700000000000000" pitchFamily="2" charset="-78"/>
              </a:rPr>
              <a:t>Contact</a:t>
            </a:r>
            <a:endParaRPr lang="fa-IR" sz="2400" b="1" dirty="0" smtClean="0">
              <a:cs typeface="B Titr" panose="00000700000000000000" pitchFamily="2" charset="-78"/>
            </a:endParaRPr>
          </a:p>
          <a:p>
            <a:pPr marL="109728" indent="0" algn="r" rtl="1">
              <a:lnSpc>
                <a:spcPct val="150000"/>
              </a:lnSpc>
              <a:buNone/>
            </a:pPr>
            <a:r>
              <a:rPr lang="fa-IR" sz="2400" b="1" dirty="0" smtClean="0">
                <a:cs typeface="B Titr" panose="00000700000000000000" pitchFamily="2" charset="-78"/>
              </a:rPr>
              <a:t>6- تعریف ویژگی تماس </a:t>
            </a:r>
            <a:r>
              <a:rPr lang="en-US" sz="2400" b="1" dirty="0" smtClean="0">
                <a:cs typeface="B Titr" panose="00000700000000000000" pitchFamily="2" charset="-78"/>
              </a:rPr>
              <a:t>Penalty</a:t>
            </a:r>
            <a:r>
              <a:rPr lang="fa-IR" sz="2400" b="1" dirty="0" smtClean="0">
                <a:cs typeface="B Titr" panose="00000700000000000000" pitchFamily="2" charset="-78"/>
              </a:rPr>
              <a:t> و ضریب اصطکاک و نحوه تعریف تماس میان سطوح</a:t>
            </a:r>
          </a:p>
          <a:p>
            <a:pPr marL="109728" indent="0" algn="r" rtl="1">
              <a:lnSpc>
                <a:spcPct val="150000"/>
              </a:lnSpc>
              <a:buNone/>
            </a:pPr>
            <a:endParaRPr lang="en-US" sz="2400" b="1" dirty="0">
              <a:solidFill>
                <a:srgbClr val="0000FF"/>
              </a:solidFill>
              <a:latin typeface="Times New Roman" panose="02020603050405020304" pitchFamily="18" charset="0"/>
              <a:cs typeface="B Titr" panose="00000700000000000000" pitchFamily="2" charset="-78"/>
            </a:endParaRPr>
          </a:p>
        </p:txBody>
      </p:sp>
      <p:sp>
        <p:nvSpPr>
          <p:cNvPr id="3" name="Title 2"/>
          <p:cNvSpPr>
            <a:spLocks noGrp="1"/>
          </p:cNvSpPr>
          <p:nvPr>
            <p:ph type="title"/>
          </p:nvPr>
        </p:nvSpPr>
        <p:spPr>
          <a:xfrm>
            <a:off x="457200" y="274638"/>
            <a:ext cx="8229600" cy="868362"/>
          </a:xfrm>
        </p:spPr>
        <p:txBody>
          <a:bodyPr>
            <a:noAutofit/>
          </a:bodyPr>
          <a:lstStyle/>
          <a:p>
            <a:pPr algn="ctr" rtl="1"/>
            <a:r>
              <a:rPr lang="fa-IR" sz="3600" dirty="0" smtClean="0">
                <a:solidFill>
                  <a:srgbClr val="FF0000"/>
                </a:solidFill>
                <a:cs typeface="B Titr" panose="00000700000000000000" pitchFamily="2" charset="-78"/>
              </a:rPr>
              <a:t>آنچه در این شبیه سازی خواهید آموخت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2743327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457200" y="274638"/>
            <a:ext cx="8229600" cy="868362"/>
          </a:xfrm>
        </p:spPr>
        <p:txBody>
          <a:bodyPr>
            <a:noAutofit/>
          </a:bodyPr>
          <a:lstStyle/>
          <a:p>
            <a:pPr algn="ctr" rtl="1"/>
            <a:r>
              <a:rPr lang="fa-IR" sz="3600" dirty="0" smtClean="0">
                <a:solidFill>
                  <a:srgbClr val="FF0000"/>
                </a:solidFill>
                <a:cs typeface="B Titr" panose="00000700000000000000" pitchFamily="2" charset="-78"/>
              </a:rPr>
              <a:t>آنچه در این شبیه سازی خواهید آموخت</a:t>
            </a:r>
            <a:endParaRPr lang="en-US" sz="3600" dirty="0">
              <a:solidFill>
                <a:srgbClr val="FF0000"/>
              </a:solidFill>
              <a:cs typeface="B Titr" panose="00000700000000000000" pitchFamily="2" charset="-78"/>
            </a:endParaRPr>
          </a:p>
        </p:txBody>
      </p:sp>
      <p:sp>
        <p:nvSpPr>
          <p:cNvPr id="5" name="Content Placeholder 1"/>
          <p:cNvSpPr>
            <a:spLocks noGrp="1"/>
          </p:cNvSpPr>
          <p:nvPr>
            <p:ph idx="1"/>
          </p:nvPr>
        </p:nvSpPr>
        <p:spPr>
          <a:xfrm>
            <a:off x="457200" y="1295401"/>
            <a:ext cx="8229600" cy="4711892"/>
          </a:xfrm>
        </p:spPr>
        <p:txBody>
          <a:bodyPr>
            <a:noAutofit/>
          </a:bodyPr>
          <a:lstStyle/>
          <a:p>
            <a:pPr marL="109728" indent="0" algn="r" rtl="1">
              <a:lnSpc>
                <a:spcPct val="150000"/>
              </a:lnSpc>
              <a:buNone/>
            </a:pPr>
            <a:r>
              <a:rPr lang="fa-IR" sz="2400" b="1" dirty="0" smtClean="0">
                <a:cs typeface="B Titr" panose="00000700000000000000" pitchFamily="2" charset="-78"/>
              </a:rPr>
              <a:t>7- نحوه تعریف </a:t>
            </a:r>
            <a:r>
              <a:rPr lang="en-US" sz="2400" b="1" dirty="0" smtClean="0">
                <a:cs typeface="B Titr" panose="00000700000000000000" pitchFamily="2" charset="-78"/>
              </a:rPr>
              <a:t>Amplitude</a:t>
            </a:r>
            <a:r>
              <a:rPr lang="fa-IR" sz="2400" b="1" dirty="0" smtClean="0">
                <a:cs typeface="B Titr" panose="00000700000000000000" pitchFamily="2" charset="-78"/>
              </a:rPr>
              <a:t> برای جابه جایی و بارگذاری</a:t>
            </a:r>
          </a:p>
          <a:p>
            <a:pPr marL="109728" indent="0" algn="r" rtl="1">
              <a:lnSpc>
                <a:spcPct val="150000"/>
              </a:lnSpc>
              <a:buNone/>
            </a:pPr>
            <a:r>
              <a:rPr lang="fa-IR" sz="2400" b="1" dirty="0" smtClean="0">
                <a:cs typeface="B Titr" panose="00000700000000000000" pitchFamily="2" charset="-78"/>
              </a:rPr>
              <a:t>8- نحوه اعمال فشار </a:t>
            </a:r>
            <a:r>
              <a:rPr lang="en-US" sz="2400" b="1" dirty="0" smtClean="0">
                <a:cs typeface="B Titr" panose="00000700000000000000" pitchFamily="2" charset="-78"/>
              </a:rPr>
              <a:t>(Pressure)</a:t>
            </a:r>
            <a:r>
              <a:rPr lang="fa-IR" sz="2400" b="1" dirty="0" smtClean="0">
                <a:cs typeface="B Titr" panose="00000700000000000000" pitchFamily="2" charset="-78"/>
              </a:rPr>
              <a:t> بر سطح و اعمال قید تقارن</a:t>
            </a:r>
          </a:p>
          <a:p>
            <a:pPr marL="109728" indent="0" algn="r" rtl="1">
              <a:lnSpc>
                <a:spcPct val="150000"/>
              </a:lnSpc>
              <a:buNone/>
            </a:pPr>
            <a:r>
              <a:rPr lang="fa-IR" sz="2400" b="1" dirty="0" smtClean="0">
                <a:cs typeface="B Titr" panose="00000700000000000000" pitchFamily="2" charset="-78"/>
              </a:rPr>
              <a:t>9- نحوه تعریف المان </a:t>
            </a:r>
            <a:r>
              <a:rPr lang="en-US" sz="2400" b="1" dirty="0" smtClean="0">
                <a:cs typeface="B Titr" panose="00000700000000000000" pitchFamily="2" charset="-78"/>
              </a:rPr>
              <a:t>Plane strain</a:t>
            </a:r>
            <a:r>
              <a:rPr lang="fa-IR" sz="2400" b="1" dirty="0" smtClean="0">
                <a:cs typeface="B Titr" panose="00000700000000000000" pitchFamily="2" charset="-78"/>
              </a:rPr>
              <a:t> برای مش بندی</a:t>
            </a:r>
          </a:p>
          <a:p>
            <a:pPr marL="109728" indent="0" algn="r" rtl="1">
              <a:lnSpc>
                <a:spcPct val="150000"/>
              </a:lnSpc>
              <a:buNone/>
            </a:pPr>
            <a:r>
              <a:rPr lang="fa-IR" sz="2400" b="1" dirty="0" smtClean="0">
                <a:cs typeface="B Titr" panose="00000700000000000000" pitchFamily="2" charset="-78"/>
              </a:rPr>
              <a:t>10- آشنایی با المان </a:t>
            </a:r>
            <a:r>
              <a:rPr lang="en-US" sz="2400" b="1" dirty="0" smtClean="0">
                <a:cs typeface="B Titr" panose="00000700000000000000" pitchFamily="2" charset="-78"/>
              </a:rPr>
              <a:t>CPE4R</a:t>
            </a:r>
            <a:r>
              <a:rPr lang="fa-IR" sz="2400" b="1" dirty="0" smtClean="0">
                <a:cs typeface="B Titr" panose="00000700000000000000" pitchFamily="2" charset="-78"/>
              </a:rPr>
              <a:t> برای مش بندی</a:t>
            </a:r>
          </a:p>
          <a:p>
            <a:pPr marL="109728" indent="0" algn="r" rtl="1">
              <a:lnSpc>
                <a:spcPct val="150000"/>
              </a:lnSpc>
              <a:buNone/>
            </a:pPr>
            <a:r>
              <a:rPr lang="fa-IR" sz="2400" b="1" dirty="0" smtClean="0">
                <a:cs typeface="B Titr" panose="00000700000000000000" pitchFamily="2" charset="-78"/>
              </a:rPr>
              <a:t>11- اعمال همزمان فشار داخلی و فشار خارجی در فرآیند هیدروفرمینگ</a:t>
            </a:r>
          </a:p>
          <a:p>
            <a:pPr marL="109728" indent="0" algn="r" rtl="1">
              <a:lnSpc>
                <a:spcPct val="150000"/>
              </a:lnSpc>
              <a:buNone/>
            </a:pPr>
            <a:endParaRPr lang="en-US" sz="2400" b="1" dirty="0">
              <a:solidFill>
                <a:srgbClr val="0000FF"/>
              </a:solidFill>
              <a:latin typeface="Times New Roman" panose="02020603050405020304" pitchFamily="18" charset="0"/>
              <a:cs typeface="B Titr" panose="00000700000000000000" pitchFamily="2" charset="-78"/>
            </a:endParaRPr>
          </a:p>
        </p:txBody>
      </p:sp>
    </p:spTree>
    <p:extLst>
      <p:ext uri="{BB962C8B-B14F-4D97-AF65-F5344CB8AC3E}">
        <p14:creationId xmlns:p14="http://schemas.microsoft.com/office/powerpoint/2010/main" val="20187896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4172</TotalTime>
  <Words>394</Words>
  <Application>Microsoft Office PowerPoint</Application>
  <PresentationFormat>On-screen Show (4:3)</PresentationFormat>
  <Paragraphs>41</Paragraphs>
  <Slides>10</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Arial</vt:lpstr>
      <vt:lpstr>B Nazanin</vt:lpstr>
      <vt:lpstr>B Titr</vt:lpstr>
      <vt:lpstr>Calibri</vt:lpstr>
      <vt:lpstr>Lucida Sans Unicode</vt:lpstr>
      <vt:lpstr>Times New Roman</vt:lpstr>
      <vt:lpstr>Verdana</vt:lpstr>
      <vt:lpstr>Wingdings 2</vt:lpstr>
      <vt:lpstr>Wingdings 3</vt:lpstr>
      <vt:lpstr>Concourse</vt:lpstr>
      <vt:lpstr>            تحلیل تغییر شکل در فرآیند هیدروفرمینگ لوله با استفاده از شبیه سازی در نرم افزار ABAQUS   تورج عزیززاده آبان 95     </vt:lpstr>
      <vt:lpstr>PowerPoint Presentation</vt:lpstr>
      <vt:lpstr>PowerPoint Presentation</vt:lpstr>
      <vt:lpstr>PowerPoint Presentation</vt:lpstr>
      <vt:lpstr>توانمندیهای شبیه سازی</vt:lpstr>
      <vt:lpstr>توانمندیهای شبیه سازی</vt:lpstr>
      <vt:lpstr>توانمندیهای شبیه سازی</vt:lpstr>
      <vt:lpstr>آنچه در این شبیه سازی خواهید آموخت</vt:lpstr>
      <vt:lpstr>آنچه در این شبیه سازی خواهید آموخت</vt:lpstr>
      <vt:lpstr>نکات و الزامات</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YousefKhah</dc:creator>
  <cp:lastModifiedBy>marketcode</cp:lastModifiedBy>
  <cp:revision>196</cp:revision>
  <dcterms:created xsi:type="dcterms:W3CDTF">2006-08-16T00:00:00Z</dcterms:created>
  <dcterms:modified xsi:type="dcterms:W3CDTF">2017-05-24T11:20:11Z</dcterms:modified>
</cp:coreProperties>
</file>