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3"/>
  </p:notesMasterIdLst>
  <p:sldIdLst>
    <p:sldId id="366" r:id="rId2"/>
    <p:sldId id="354" r:id="rId3"/>
    <p:sldId id="355" r:id="rId4"/>
    <p:sldId id="356" r:id="rId5"/>
    <p:sldId id="357" r:id="rId6"/>
    <p:sldId id="358" r:id="rId7"/>
    <p:sldId id="359" r:id="rId8"/>
    <p:sldId id="360" r:id="rId9"/>
    <p:sldId id="361" r:id="rId10"/>
    <p:sldId id="362" r:id="rId11"/>
    <p:sldId id="3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8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5/24/2017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AD4F81-D434-45E6-BB2C-53C672FCA684}" type="slidenum">
              <a:rPr lang="en-US" smtClean="0"/>
              <a:pPr/>
              <a:t>2</a:t>
            </a:fld>
            <a:endParaRPr lang="en-US" dirty="0"/>
          </a:p>
        </p:txBody>
      </p:sp>
    </p:spTree>
    <p:extLst>
      <p:ext uri="{BB962C8B-B14F-4D97-AF65-F5344CB8AC3E}">
        <p14:creationId xmlns:p14="http://schemas.microsoft.com/office/powerpoint/2010/main" val="6553266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5/24/2017</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A20C4D-0180-40D2-A856-4ABE5A1A069E}" type="datetime1">
              <a:rPr lang="en-US" smtClean="0"/>
              <a:pPr/>
              <a:t>5/24/2017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E2B8DA-E986-49A0-9432-B1D2119FAF59}" type="datetime1">
              <a:rPr lang="en-US" smtClean="0"/>
              <a:pPr/>
              <a:t>5/24/2017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30C608-5F6B-4B63-877E-475840BA68C2}" type="datetime1">
              <a:rPr lang="en-US" smtClean="0"/>
              <a:pPr/>
              <a:t>5/24/2017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88679F-5204-42F1-94E5-7F35567538DB}" type="datetime1">
              <a:rPr lang="en-US" smtClean="0"/>
              <a:pPr/>
              <a:t>5/24/2017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084C4D-0FBA-4EA7-840D-D98AE8E20134}" type="datetime1">
              <a:rPr lang="en-US" smtClean="0"/>
              <a:pPr/>
              <a:t>5/24/2017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8F6381-DD72-4ACD-886C-E080E4E4AD4F}" type="datetime1">
              <a:rPr lang="en-US" smtClean="0"/>
              <a:pPr/>
              <a:t>5/24/2017</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09902C-ABFA-4ACC-87B3-54E6B0DABEEE}" type="datetime1">
              <a:rPr lang="en-US" smtClean="0"/>
              <a:pPr/>
              <a:t>5/24/2017</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7514FA-93E7-482C-BBFB-C57F051F7D55}" type="datetime1">
              <a:rPr lang="en-US" smtClean="0"/>
              <a:pPr/>
              <a:t>5/24/2017</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CA29ED0-9E00-4234-B909-B4C6398DC9B8}" type="datetime1">
              <a:rPr lang="en-US" smtClean="0"/>
              <a:pPr/>
              <a:t>5/24/2017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5/24/2017</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5/24/2017</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rtl="1">
              <a:lnSpc>
                <a:spcPct val="150000"/>
              </a:lnSpc>
            </a:pP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fa-IR" sz="3600" dirty="0" smtClean="0">
                <a:solidFill>
                  <a:srgbClr val="FF0000"/>
                </a:solidFill>
                <a:cs typeface="B Titr" pitchFamily="2" charset="-78"/>
              </a:rPr>
              <a:t>بهینه‌سازی پارامتر طول در قاب‌های فولادی با مهاربندهای کمانش‌تاب </a:t>
            </a:r>
            <a:r>
              <a:rPr lang="en-US" sz="3600" dirty="0" smtClean="0">
                <a:solidFill>
                  <a:srgbClr val="FF0000"/>
                </a:solidFill>
                <a:cs typeface="B Titr" pitchFamily="2" charset="-78"/>
              </a:rPr>
              <a:t> </a:t>
            </a:r>
            <a:br>
              <a:rPr lang="en-US" sz="3600" dirty="0" smtClean="0">
                <a:solidFill>
                  <a:srgbClr val="FF0000"/>
                </a:solidFill>
                <a:cs typeface="B Titr" pitchFamily="2" charset="-78"/>
              </a:rPr>
            </a:br>
            <a:r>
              <a:rPr lang="en-US" sz="3600" dirty="0">
                <a:solidFill>
                  <a:srgbClr val="FF0000"/>
                </a:solidFill>
                <a:cs typeface="B Titr" panose="00000700000000000000" pitchFamily="2" charset="-78"/>
              </a:rPr>
              <a:t/>
            </a:r>
            <a:br>
              <a:rPr lang="en-US" sz="3600" dirty="0">
                <a:solidFill>
                  <a:srgbClr val="FF0000"/>
                </a:solidFill>
                <a:cs typeface="B Titr" panose="00000700000000000000" pitchFamily="2" charset="-78"/>
              </a:rPr>
            </a:br>
            <a:r>
              <a:rPr lang="fa-IR" sz="3100" dirty="0" smtClean="0">
                <a:solidFill>
                  <a:srgbClr val="008000"/>
                </a:solidFill>
                <a:cs typeface="B Titr" panose="00000700000000000000" pitchFamily="2" charset="-78"/>
              </a:rPr>
              <a:t>سعید صحت پرچینی</a:t>
            </a:r>
            <a:br>
              <a:rPr lang="fa-IR" sz="3100" dirty="0" smtClean="0">
                <a:solidFill>
                  <a:srgbClr val="008000"/>
                </a:solidFill>
                <a:cs typeface="B Titr" panose="00000700000000000000" pitchFamily="2" charset="-78"/>
              </a:rPr>
            </a:br>
            <a:r>
              <a:rPr lang="fa-IR" sz="3100" dirty="0" smtClean="0">
                <a:solidFill>
                  <a:srgbClr val="008000"/>
                </a:solidFill>
                <a:cs typeface="B Titr" panose="00000700000000000000" pitchFamily="2" charset="-78"/>
              </a:rPr>
              <a:t>بهمن 95</a:t>
            </a:r>
            <a:br>
              <a:rPr lang="fa-IR" sz="3100" dirty="0" smtClean="0">
                <a:solidFill>
                  <a:srgbClr val="008000"/>
                </a:solidFill>
                <a:cs typeface="B Titr" panose="00000700000000000000" pitchFamily="2" charset="-78"/>
              </a:rPr>
            </a:br>
            <a:r>
              <a:rPr lang="en-US" sz="4000" dirty="0" smtClean="0"/>
              <a:t/>
            </a:r>
            <a:br>
              <a:rPr lang="en-US" sz="4000" dirty="0" smtClean="0"/>
            </a:br>
            <a:r>
              <a:rPr lang="en-US" dirty="0"/>
              <a:t/>
            </a:r>
            <a:br>
              <a:rPr lang="en-US" dirty="0"/>
            </a:br>
            <a:r>
              <a:rPr lang="en-US" dirty="0" smtClean="0"/>
              <a:t/>
            </a:r>
            <a:br>
              <a:rPr lang="en-US" dirty="0" smtClean="0"/>
            </a:br>
            <a:r>
              <a:rPr lang="en-US" dirty="0"/>
              <a:t/>
            </a:r>
            <a:br>
              <a:rPr lang="en-US" dirty="0"/>
            </a:b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401515"/>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274638"/>
            <a:ext cx="2756921" cy="1143002"/>
          </a:xfrm>
          <a:prstGeom prst="rect">
            <a:avLst/>
          </a:prstGeom>
        </p:spPr>
      </p:pic>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295400"/>
            <a:ext cx="8229600" cy="4724400"/>
          </a:xfrm>
        </p:spPr>
        <p:txBody>
          <a:bodyPr>
            <a:noAutofit/>
          </a:bodyPr>
          <a:lstStyle/>
          <a:p>
            <a:pPr marL="109728" indent="0" algn="just" rtl="1">
              <a:lnSpc>
                <a:spcPct val="150000"/>
              </a:lnSpc>
              <a:buNone/>
            </a:pPr>
            <a:r>
              <a:rPr lang="fa-IR" sz="2200" b="1" dirty="0" smtClean="0">
                <a:cs typeface="B Titr" pitchFamily="2" charset="-78"/>
              </a:rPr>
              <a:t>1- </a:t>
            </a:r>
            <a:r>
              <a:rPr lang="fa-IR" sz="2200" dirty="0" smtClean="0">
                <a:cs typeface="B Titr" pitchFamily="2" charset="-78"/>
              </a:rPr>
              <a:t>نحوه‌ی تعریف متغیرهای تحقیق در فایل‌های جداگانه و فراخوانی آن‌ها در فایل اصلی کد </a:t>
            </a:r>
            <a:endParaRPr lang="fa-IR" sz="2200" b="1" dirty="0" smtClean="0">
              <a:cs typeface="B Titr" pitchFamily="2" charset="-78"/>
            </a:endParaRPr>
          </a:p>
          <a:p>
            <a:pPr marL="109728" indent="0" algn="just" rtl="1">
              <a:lnSpc>
                <a:spcPct val="150000"/>
              </a:lnSpc>
              <a:buNone/>
            </a:pPr>
            <a:r>
              <a:rPr lang="fa-IR" sz="2200" b="1" dirty="0" smtClean="0">
                <a:cs typeface="B Titr" pitchFamily="2" charset="-78"/>
              </a:rPr>
              <a:t>2- </a:t>
            </a:r>
            <a:r>
              <a:rPr lang="fa-IR" sz="2200" dirty="0" smtClean="0">
                <a:cs typeface="B Titr" pitchFamily="2" charset="-78"/>
              </a:rPr>
              <a:t>نحوه‌ی تعریف فضای دوبعدی و پیاده‌سازی مدل اسکلت سازه در آن</a:t>
            </a:r>
            <a:endParaRPr lang="fa-IR" sz="2200" b="1" dirty="0" smtClean="0">
              <a:cs typeface="B Titr" pitchFamily="2" charset="-78"/>
            </a:endParaRPr>
          </a:p>
          <a:p>
            <a:pPr marL="109728" indent="0" algn="just" rtl="1">
              <a:lnSpc>
                <a:spcPct val="150000"/>
              </a:lnSpc>
              <a:buNone/>
            </a:pPr>
            <a:r>
              <a:rPr lang="fa-IR" sz="2200" b="1" dirty="0" smtClean="0">
                <a:cs typeface="B Titr" pitchFamily="2" charset="-78"/>
              </a:rPr>
              <a:t>3- </a:t>
            </a:r>
            <a:r>
              <a:rPr lang="fa-IR" sz="2200" dirty="0" smtClean="0">
                <a:cs typeface="B Titr" pitchFamily="2" charset="-78"/>
              </a:rPr>
              <a:t>نحوه‌ی تعریف مصالح، مقاطع و المان‌ها و اختصـاص دادن آن‌ها به سیستم سازه‌ای </a:t>
            </a:r>
            <a:endParaRPr lang="fa-IR" sz="2200" b="1" dirty="0" smtClean="0">
              <a:cs typeface="B Titr" pitchFamily="2" charset="-78"/>
            </a:endParaRPr>
          </a:p>
          <a:p>
            <a:pPr marL="109728" indent="0" algn="just" rtl="1">
              <a:lnSpc>
                <a:spcPct val="150000"/>
              </a:lnSpc>
              <a:buNone/>
            </a:pPr>
            <a:r>
              <a:rPr lang="fa-IR" sz="2200" b="1" dirty="0" smtClean="0">
                <a:cs typeface="B Titr" pitchFamily="2" charset="-78"/>
              </a:rPr>
              <a:t>4- </a:t>
            </a:r>
            <a:r>
              <a:rPr lang="fa-IR" sz="2200" dirty="0" smtClean="0">
                <a:cs typeface="B Titr" pitchFamily="2" charset="-78"/>
              </a:rPr>
              <a:t>نحوه‌ی اعمال بارگذاری‌های ثقلی و جانبی به سیستم سازه‌ای </a:t>
            </a:r>
            <a:endParaRPr lang="fa-IR" sz="2200" b="1" dirty="0" smtClean="0">
              <a:cs typeface="B Titr" pitchFamily="2" charset="-78"/>
            </a:endParaRPr>
          </a:p>
          <a:p>
            <a:pPr marL="109728" indent="0" algn="just" rtl="1">
              <a:lnSpc>
                <a:spcPct val="150000"/>
              </a:lnSpc>
              <a:buNone/>
            </a:pPr>
            <a:r>
              <a:rPr lang="fa-IR" sz="2200" b="1" dirty="0" smtClean="0">
                <a:cs typeface="B Titr" pitchFamily="2" charset="-78"/>
              </a:rPr>
              <a:t>5- </a:t>
            </a:r>
            <a:r>
              <a:rPr lang="fa-IR" sz="2200" dirty="0" smtClean="0">
                <a:cs typeface="B Titr" pitchFamily="2" charset="-78"/>
              </a:rPr>
              <a:t>نحوه‌ی تنظیم پارامترهای تحلیل‌های استاتیکی و دینامیکی </a:t>
            </a:r>
            <a:endParaRPr lang="fa-IR" sz="2200" b="1" dirty="0" smtClean="0">
              <a:cs typeface="B Titr" pitchFamily="2" charset="-78"/>
            </a:endParaRPr>
          </a:p>
          <a:p>
            <a:pPr marL="109728" indent="0" algn="just" rtl="1">
              <a:lnSpc>
                <a:spcPct val="150000"/>
              </a:lnSpc>
              <a:buNone/>
            </a:pPr>
            <a:r>
              <a:rPr lang="fa-IR" sz="2200" b="1" dirty="0" smtClean="0">
                <a:cs typeface="B Titr" pitchFamily="2" charset="-78"/>
              </a:rPr>
              <a:t>6- </a:t>
            </a:r>
            <a:r>
              <a:rPr lang="fa-IR" sz="2200" dirty="0" smtClean="0">
                <a:cs typeface="B Titr" pitchFamily="2" charset="-78"/>
              </a:rPr>
              <a:t>نحوه‌ی ثبت خروجی‌ها‌ی تحلیل در قالب فایل‌های گرافیکی و متنی </a:t>
            </a:r>
            <a:endParaRPr lang="fa-IR" sz="2200" b="1" dirty="0" smtClean="0">
              <a:cs typeface="B Titr" pitchFamily="2" charset="-78"/>
            </a:endParaRPr>
          </a:p>
        </p:txBody>
      </p:sp>
      <p:sp>
        <p:nvSpPr>
          <p:cNvPr id="3" name="Title 2"/>
          <p:cNvSpPr>
            <a:spLocks noGrp="1"/>
          </p:cNvSpPr>
          <p:nvPr>
            <p:ph type="title"/>
          </p:nvPr>
        </p:nvSpPr>
        <p:spPr>
          <a:xfrm>
            <a:off x="457200" y="304800"/>
            <a:ext cx="8229600" cy="868362"/>
          </a:xfrm>
        </p:spPr>
        <p:txBody>
          <a:bodyPr>
            <a:noAutofit/>
          </a:bodyPr>
          <a:lstStyle/>
          <a:p>
            <a:pPr algn="ctr" rtl="1"/>
            <a:r>
              <a:rPr lang="fa-IR" sz="3600" dirty="0" smtClean="0">
                <a:solidFill>
                  <a:srgbClr val="FF0000"/>
                </a:solidFill>
                <a:cs typeface="B Titr" panose="00000700000000000000" pitchFamily="2" charset="-78"/>
              </a:rPr>
              <a:t>آنچه در این کد خواهید آموخت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2743327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295400"/>
            <a:ext cx="8229600" cy="4724400"/>
          </a:xfrm>
        </p:spPr>
        <p:txBody>
          <a:bodyPr>
            <a:noAutofit/>
          </a:bodyPr>
          <a:lstStyle/>
          <a:p>
            <a:pPr marL="117475" indent="-3175" algn="just" rtl="1">
              <a:lnSpc>
                <a:spcPct val="150000"/>
              </a:lnSpc>
              <a:buNone/>
            </a:pPr>
            <a:r>
              <a:rPr lang="fa-IR" sz="2200" b="1" dirty="0" smtClean="0">
                <a:latin typeface="Times New Roman" panose="02020603050405020304" pitchFamily="18" charset="0"/>
                <a:cs typeface="B Titr" pitchFamily="2" charset="-78"/>
              </a:rPr>
              <a:t>1- </a:t>
            </a:r>
            <a:r>
              <a:rPr lang="fa-IR" sz="2200" dirty="0" smtClean="0">
                <a:cs typeface="B Titr" pitchFamily="2" charset="-78"/>
              </a:rPr>
              <a:t>نصب نرم‌افزار کدنویسی </a:t>
            </a:r>
            <a:r>
              <a:rPr lang="en-US" sz="2200" b="1" dirty="0" smtClean="0">
                <a:solidFill>
                  <a:srgbClr val="0000FF"/>
                </a:solidFill>
                <a:latin typeface="Times New Roman" pitchFamily="18" charset="0"/>
                <a:cs typeface="Times New Roman" pitchFamily="18" charset="0"/>
              </a:rPr>
              <a:t>tcl</a:t>
            </a:r>
            <a:r>
              <a:rPr lang="fa-IR" sz="2400" dirty="0" smtClean="0">
                <a:cs typeface="B Titr" pitchFamily="2" charset="-78"/>
              </a:rPr>
              <a:t> </a:t>
            </a:r>
            <a:r>
              <a:rPr lang="fa-IR" sz="2200" dirty="0" smtClean="0">
                <a:cs typeface="B Titr" pitchFamily="2" charset="-78"/>
              </a:rPr>
              <a:t>: کدنویسی در نرم‌افزار </a:t>
            </a:r>
            <a:r>
              <a:rPr lang="en-US" sz="2200" b="1" dirty="0" smtClean="0">
                <a:solidFill>
                  <a:srgbClr val="0000FF"/>
                </a:solidFill>
                <a:latin typeface="Times New Roman" pitchFamily="18" charset="0"/>
                <a:cs typeface="Times New Roman" pitchFamily="18" charset="0"/>
              </a:rPr>
              <a:t>OpenSees</a:t>
            </a:r>
            <a:r>
              <a:rPr lang="fa-IR" sz="2200" dirty="0" smtClean="0">
                <a:cs typeface="B Titr" pitchFamily="2" charset="-78"/>
              </a:rPr>
              <a:t> به کمک زبان برنامه‌نویسی مذکور صورت می‌گیرد. </a:t>
            </a:r>
            <a:endParaRPr lang="fa-IR" sz="2200" b="1" dirty="0">
              <a:latin typeface="Times New Roman" panose="02020603050405020304" pitchFamily="18" charset="0"/>
              <a:cs typeface="B Titr" pitchFamily="2" charset="-78"/>
            </a:endParaRPr>
          </a:p>
          <a:p>
            <a:pPr marL="117475" indent="-3175" algn="just" rtl="1">
              <a:lnSpc>
                <a:spcPct val="150000"/>
              </a:lnSpc>
              <a:buNone/>
            </a:pPr>
            <a:r>
              <a:rPr lang="fa-IR" sz="2200" b="1" dirty="0" smtClean="0">
                <a:latin typeface="Times New Roman" panose="02020603050405020304" pitchFamily="18" charset="0"/>
                <a:cs typeface="B Titr" pitchFamily="2" charset="-78"/>
              </a:rPr>
              <a:t>2- </a:t>
            </a:r>
            <a:r>
              <a:rPr lang="fa-IR" sz="2200" dirty="0" smtClean="0">
                <a:cs typeface="B Titr" pitchFamily="2" charset="-78"/>
              </a:rPr>
              <a:t>نصب نرم‌افزار </a:t>
            </a:r>
            <a:r>
              <a:rPr lang="en-US" sz="2200" b="1" dirty="0" smtClean="0">
                <a:solidFill>
                  <a:srgbClr val="0000FF"/>
                </a:solidFill>
                <a:latin typeface="Times New Roman" pitchFamily="18" charset="0"/>
                <a:cs typeface="Times New Roman" pitchFamily="18" charset="0"/>
              </a:rPr>
              <a:t>OSP</a:t>
            </a:r>
            <a:r>
              <a:rPr lang="fa-IR" sz="2200" dirty="0" smtClean="0">
                <a:cs typeface="B Titr" pitchFamily="2" charset="-78"/>
              </a:rPr>
              <a:t> جهت بررسی صحت مدلسازی به لحاظ هندسی و به صورت گرافیکی </a:t>
            </a:r>
            <a:endParaRPr lang="en-US" sz="2200" b="1" dirty="0">
              <a:latin typeface="Times New Roman" panose="02020603050405020304" pitchFamily="18" charset="0"/>
              <a:cs typeface="B Titr" pitchFamily="2" charset="-78"/>
            </a:endParaRPr>
          </a:p>
          <a:p>
            <a:pPr marL="117475" indent="-3175" algn="just" rtl="1">
              <a:lnSpc>
                <a:spcPct val="150000"/>
              </a:lnSpc>
              <a:buNone/>
            </a:pPr>
            <a:r>
              <a:rPr lang="fa-IR" sz="2200" b="1" dirty="0" smtClean="0">
                <a:latin typeface="Times New Roman" panose="02020603050405020304" pitchFamily="18" charset="0"/>
                <a:cs typeface="B Titr" pitchFamily="2" charset="-78"/>
              </a:rPr>
              <a:t>3- </a:t>
            </a:r>
            <a:r>
              <a:rPr lang="fa-IR" sz="2200" dirty="0" smtClean="0">
                <a:cs typeface="B Titr" pitchFamily="2" charset="-78"/>
              </a:rPr>
              <a:t>نیاز به آشنایی کامل با زبان برنامه‌نویسی </a:t>
            </a:r>
            <a:r>
              <a:rPr lang="en-US" sz="2200" b="1" dirty="0" smtClean="0">
                <a:solidFill>
                  <a:srgbClr val="0000FF"/>
                </a:solidFill>
                <a:latin typeface="Times New Roman" pitchFamily="18" charset="0"/>
                <a:cs typeface="Times New Roman" pitchFamily="18" charset="0"/>
              </a:rPr>
              <a:t>tcl </a:t>
            </a:r>
            <a:r>
              <a:rPr lang="fa-IR" sz="2200" b="1" dirty="0" smtClean="0">
                <a:solidFill>
                  <a:srgbClr val="0000FF"/>
                </a:solidFill>
                <a:latin typeface="Times New Roman" pitchFamily="18" charset="0"/>
                <a:cs typeface="Times New Roman" pitchFamily="18" charset="0"/>
              </a:rPr>
              <a:t> </a:t>
            </a:r>
            <a:endParaRPr lang="fa-IR" sz="2200" b="1" dirty="0" smtClean="0">
              <a:solidFill>
                <a:srgbClr val="0000FF"/>
              </a:solidFill>
              <a:latin typeface="Times New Roman" pitchFamily="18" charset="0"/>
              <a:cs typeface="B Titr" pitchFamily="2" charset="-78"/>
            </a:endParaRPr>
          </a:p>
          <a:p>
            <a:pPr marL="117475" indent="-3175" algn="just" rtl="1">
              <a:lnSpc>
                <a:spcPct val="150000"/>
              </a:lnSpc>
              <a:buNone/>
            </a:pPr>
            <a:r>
              <a:rPr lang="fa-IR" sz="2200" b="1" dirty="0" smtClean="0">
                <a:latin typeface="Times New Roman" panose="02020603050405020304" pitchFamily="18" charset="0"/>
                <a:cs typeface="B Titr" pitchFamily="2" charset="-78"/>
              </a:rPr>
              <a:t>4- </a:t>
            </a:r>
            <a:r>
              <a:rPr lang="fa-IR" sz="2200" dirty="0" smtClean="0">
                <a:cs typeface="B Titr" pitchFamily="2" charset="-78"/>
              </a:rPr>
              <a:t>نیاز به آشنایی با مبانی تحلیل‌های دینامیکی </a:t>
            </a:r>
            <a:endParaRPr lang="en-US" sz="2200" b="1" dirty="0" smtClean="0">
              <a:solidFill>
                <a:srgbClr val="0000FF"/>
              </a:solidFill>
              <a:latin typeface="Times New Roman" panose="02020603050405020304" pitchFamily="18" charset="0"/>
              <a:cs typeface="B Titr" pitchFamily="2" charset="-78"/>
            </a:endParaRPr>
          </a:p>
          <a:p>
            <a:pPr marL="117475" indent="-3175" algn="just" rtl="1">
              <a:lnSpc>
                <a:spcPct val="150000"/>
              </a:lnSpc>
              <a:buNone/>
            </a:pPr>
            <a:r>
              <a:rPr lang="fa-IR" sz="2200" b="1" dirty="0" smtClean="0">
                <a:latin typeface="Times New Roman" panose="02020603050405020304" pitchFamily="18" charset="0"/>
                <a:cs typeface="B Titr" pitchFamily="2" charset="-78"/>
              </a:rPr>
              <a:t>5- </a:t>
            </a:r>
            <a:r>
              <a:rPr lang="fa-IR" sz="2200" dirty="0" smtClean="0">
                <a:cs typeface="B Titr" pitchFamily="2" charset="-78"/>
              </a:rPr>
              <a:t>توانایی در اصلاح فایل‌های متنی ورودی جهت خوانده شدن در نرم‌افزار </a:t>
            </a:r>
          </a:p>
          <a:p>
            <a:pPr marL="117475" indent="-3175" algn="just" rtl="1">
              <a:lnSpc>
                <a:spcPct val="150000"/>
              </a:lnSpc>
              <a:buNone/>
            </a:pPr>
            <a:r>
              <a:rPr lang="fa-IR" sz="2200" dirty="0" smtClean="0">
                <a:cs typeface="B Titr" pitchFamily="2" charset="-78"/>
              </a:rPr>
              <a:t>6- ادغام و پردازش فایل‌های متنی خروجی جهت دستیابی به نتایج موردنظر </a:t>
            </a:r>
            <a:endParaRPr lang="en-US" sz="2200" dirty="0" smtClean="0">
              <a:cs typeface="B Titr" pitchFamily="2" charset="-78"/>
            </a:endParaRPr>
          </a:p>
          <a:p>
            <a:pPr algn="just" rtl="1">
              <a:lnSpc>
                <a:spcPct val="150000"/>
              </a:lnSpc>
              <a:buNone/>
            </a:pPr>
            <a:endParaRPr lang="fa-IR" sz="2200" b="1" dirty="0" smtClean="0">
              <a:solidFill>
                <a:srgbClr val="0000FF"/>
              </a:solidFill>
              <a:latin typeface="Times New Roman" panose="02020603050405020304" pitchFamily="18" charset="0"/>
              <a:cs typeface="B Titr" pitchFamily="2" charset="-78"/>
            </a:endParaRPr>
          </a:p>
        </p:txBody>
      </p:sp>
      <p:sp>
        <p:nvSpPr>
          <p:cNvPr id="3" name="Title 2"/>
          <p:cNvSpPr>
            <a:spLocks noGrp="1"/>
          </p:cNvSpPr>
          <p:nvPr>
            <p:ph type="title"/>
          </p:nvPr>
        </p:nvSpPr>
        <p:spPr>
          <a:xfrm>
            <a:off x="457200" y="304800"/>
            <a:ext cx="8229600" cy="868362"/>
          </a:xfrm>
        </p:spPr>
        <p:txBody>
          <a:bodyPr>
            <a:normAutofit/>
          </a:bodyPr>
          <a:lstStyle/>
          <a:p>
            <a:pPr algn="ctr" rtl="1"/>
            <a:r>
              <a:rPr lang="fa-IR" sz="3600" dirty="0" smtClean="0">
                <a:solidFill>
                  <a:srgbClr val="FF0000"/>
                </a:solidFill>
                <a:cs typeface="B Titr" panose="00000700000000000000" pitchFamily="2" charset="-78"/>
              </a:rPr>
              <a:t>نکات و الزامات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4086242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59492"/>
          </a:xfrm>
        </p:spPr>
        <p:txBody>
          <a:bodyPr>
            <a:normAutofit/>
          </a:bodyPr>
          <a:lstStyle/>
          <a:p>
            <a:pPr algn="just" rtl="1">
              <a:lnSpc>
                <a:spcPct val="150000"/>
              </a:lnSpc>
            </a:pPr>
            <a:r>
              <a:rPr lang="fa-IR" sz="2400" dirty="0" smtClean="0">
                <a:cs typeface="B Titr" pitchFamily="2" charset="-78"/>
              </a:rPr>
              <a:t>جهـت حـل مشکل کمانش در سیسـتم‌های مهـاربندی، ایده‌ی مهاربندهای کمانش‌تاب مطرح شـد که شامل هسته‌ای فولادی واقـع در غلافی فولادی است که با ماده‌ای پرکننده نظیر بتن پر </a:t>
            </a:r>
            <a:r>
              <a:rPr lang="fa-IR" sz="2400" smtClean="0">
                <a:cs typeface="B Titr" pitchFamily="2" charset="-78"/>
              </a:rPr>
              <a:t>می‌گردد. </a:t>
            </a:r>
            <a:endParaRPr lang="fa-IR" sz="2400" dirty="0" smtClean="0">
              <a:cs typeface="B Titr" pitchFamily="2" charset="-78"/>
            </a:endParaRPr>
          </a:p>
          <a:p>
            <a:pPr algn="just" rtl="1">
              <a:lnSpc>
                <a:spcPct val="150000"/>
              </a:lnSpc>
            </a:pPr>
            <a:endParaRPr lang="fa-IR" sz="2400" dirty="0" smtClean="0">
              <a:cs typeface="B Titr" pitchFamily="2" charset="-78"/>
            </a:endParaRPr>
          </a:p>
          <a:p>
            <a:pPr algn="just" rtl="1">
              <a:lnSpc>
                <a:spcPct val="150000"/>
              </a:lnSpc>
            </a:pPr>
            <a:r>
              <a:rPr lang="fa-IR" sz="2400" dirty="0" smtClean="0">
                <a:cs typeface="B Titr" pitchFamily="2" charset="-78"/>
              </a:rPr>
              <a:t>با محدود نمودن طول قسمت کمانشی به درصدی از کل طول مهاربند می‌توان عملکرد سیستم سازه‌ای را بهبود بخشید که تعیین طول بهینه قسمت مذکور هدفی است که در این تحقیق دنبال می‌گردد. </a:t>
            </a:r>
            <a:endParaRPr lang="en-US" sz="2400" dirty="0" smtClean="0">
              <a:cs typeface="B Titr" pitchFamily="2" charset="-78"/>
            </a:endParaRPr>
          </a:p>
          <a:p>
            <a:pPr algn="just" rtl="1"/>
            <a:endParaRPr lang="fa-IR" sz="2800" dirty="0" smtClean="0">
              <a:cs typeface="B Titr" pitchFamily="2" charset="-78"/>
            </a:endParaRPr>
          </a:p>
          <a:p>
            <a:pPr algn="just" rtl="1"/>
            <a:endParaRPr lang="en-US" sz="2800" dirty="0">
              <a:cs typeface="B Titr" pitchFamily="2" charset="-78"/>
            </a:endParaRPr>
          </a:p>
        </p:txBody>
      </p:sp>
      <p:sp>
        <p:nvSpPr>
          <p:cNvPr id="3" name="Title 2"/>
          <p:cNvSpPr>
            <a:spLocks noGrp="1"/>
          </p:cNvSpPr>
          <p:nvPr>
            <p:ph type="title"/>
          </p:nvPr>
        </p:nvSpPr>
        <p:spPr>
          <a:xfrm>
            <a:off x="457200" y="274638"/>
            <a:ext cx="8229600" cy="1020762"/>
          </a:xfrm>
        </p:spPr>
        <p:txBody>
          <a:bodyPr>
            <a:normAutofit fontScale="90000"/>
          </a:bodyPr>
          <a:lstStyle/>
          <a:p>
            <a:pPr algn="ctr" rtl="1"/>
            <a:r>
              <a:rPr lang="fa-IR" sz="4400" dirty="0" smtClean="0">
                <a:cs typeface="B Titr" pitchFamily="2" charset="-78"/>
              </a:rPr>
              <a:t/>
            </a:r>
            <a:br>
              <a:rPr lang="fa-IR" sz="4400" dirty="0" smtClean="0">
                <a:cs typeface="B Titr" pitchFamily="2" charset="-78"/>
              </a:rPr>
            </a:br>
            <a:r>
              <a:rPr lang="fa-IR" sz="4000" dirty="0" smtClean="0">
                <a:solidFill>
                  <a:srgbClr val="FF0000"/>
                </a:solidFill>
                <a:effectLst/>
                <a:cs typeface="B Titr" pitchFamily="2" charset="-78"/>
              </a:rPr>
              <a:t>مقدمه و توضیح کُد </a:t>
            </a: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spTree>
    <p:extLst>
      <p:ext uri="{BB962C8B-B14F-4D97-AF65-F5344CB8AC3E}">
        <p14:creationId xmlns:p14="http://schemas.microsoft.com/office/powerpoint/2010/main" val="2394783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1"/>
            <a:ext cx="8229600" cy="5321492"/>
          </a:xfrm>
        </p:spPr>
        <p:txBody>
          <a:bodyPr>
            <a:normAutofit/>
          </a:bodyPr>
          <a:lstStyle/>
          <a:p>
            <a:pPr algn="just" rtl="1">
              <a:lnSpc>
                <a:spcPct val="150000"/>
              </a:lnSpc>
            </a:pPr>
            <a:r>
              <a:rPr lang="fa-IR" sz="2400" dirty="0">
                <a:cs typeface="B Titr" panose="00000700000000000000" pitchFamily="2" charset="-78"/>
              </a:rPr>
              <a:t> </a:t>
            </a:r>
            <a:r>
              <a:rPr lang="fa-IR" sz="2400" dirty="0" smtClean="0">
                <a:cs typeface="B Titr" pitchFamily="2" charset="-78"/>
              </a:rPr>
              <a:t>در این تحقیق عملیات مدلسازی و تحلیل به کمک نرم‌افزار </a:t>
            </a:r>
            <a:r>
              <a:rPr lang="en-US" sz="2300" b="1" dirty="0" smtClean="0">
                <a:solidFill>
                  <a:srgbClr val="0000FF"/>
                </a:solidFill>
                <a:latin typeface="Times New Roman" pitchFamily="18" charset="0"/>
                <a:cs typeface="Times New Roman" pitchFamily="18" charset="0"/>
              </a:rPr>
              <a:t>OpenSees</a:t>
            </a:r>
            <a:r>
              <a:rPr lang="fa-IR" sz="2400" dirty="0" smtClean="0">
                <a:cs typeface="B Titr" pitchFamily="2" charset="-78"/>
              </a:rPr>
              <a:t> انجام شده که نرم‌افزاری قوی جهت شبیه‌سازی رفتار سیستم‌های سازه‌ای در برابر انواع بارگذاری‌ها می‌باشد. </a:t>
            </a:r>
          </a:p>
          <a:p>
            <a:pPr algn="just" rtl="1">
              <a:lnSpc>
                <a:spcPct val="150000"/>
              </a:lnSpc>
            </a:pPr>
            <a:r>
              <a:rPr lang="fa-IR" sz="2400" dirty="0" smtClean="0">
                <a:cs typeface="B Titr" pitchFamily="2" charset="-78"/>
              </a:rPr>
              <a:t>در این کـد قاب‌هایی با تعداد طبقات مختلف دارای مهاربندهای کمانش‌تاب با طول‌های مختلف به صورت دوبعدی و با سه درجه آزادی مدل شده و سپس با اعمال رکوردهای زلزله به قاب‌ها و انجام تحلیل‌های تاریخچه زمانی رفتار مهاربندها بررسی شده است. </a:t>
            </a:r>
            <a:endParaRPr lang="en-US" sz="2400" dirty="0" smtClean="0">
              <a:cs typeface="B Titr" pitchFamily="2" charset="-78"/>
            </a:endParaRPr>
          </a:p>
          <a:p>
            <a:pPr algn="just" rtl="1">
              <a:lnSpc>
                <a:spcPct val="150000"/>
              </a:lnSpc>
            </a:pPr>
            <a:r>
              <a:rPr lang="fa-IR" sz="2400" dirty="0" smtClean="0">
                <a:solidFill>
                  <a:srgbClr val="00B050"/>
                </a:solidFill>
                <a:cs typeface="B Titr" pitchFamily="2" charset="-78"/>
              </a:rPr>
              <a:t>ماحصل تجزیه و تحلیل‌ها ارائه‌ی رابطه‌ای جهت محاسبه‌ی طول بهینه‌ی هسته‌ی فولادی مهاربندهای کمانش‌تاب می‌باشد. </a:t>
            </a:r>
            <a:endParaRPr lang="en-US" sz="2400" dirty="0">
              <a:solidFill>
                <a:srgbClr val="00B050"/>
              </a:solidFill>
              <a:cs typeface="B Titr" pitchFamily="2" charset="-78"/>
            </a:endParaRPr>
          </a:p>
        </p:txBody>
      </p:sp>
    </p:spTree>
    <p:extLst>
      <p:ext uri="{BB962C8B-B14F-4D97-AF65-F5344CB8AC3E}">
        <p14:creationId xmlns:p14="http://schemas.microsoft.com/office/powerpoint/2010/main" val="1124942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525963"/>
          </a:xfrm>
        </p:spPr>
        <p:txBody>
          <a:bodyPr>
            <a:normAutofit/>
          </a:bodyPr>
          <a:lstStyle/>
          <a:p>
            <a:pPr algn="just" rtl="1">
              <a:lnSpc>
                <a:spcPct val="150000"/>
              </a:lnSpc>
            </a:pPr>
            <a:r>
              <a:rPr lang="fa-IR" sz="2400" dirty="0" smtClean="0">
                <a:solidFill>
                  <a:srgbClr val="0000FF"/>
                </a:solidFill>
                <a:cs typeface="B Titr" pitchFamily="2" charset="-78"/>
              </a:rPr>
              <a:t>منحصر نبودن کد به تحقیق حاضر و قابلیت به‌کارگیری آن در تحقیقات مشابه دیگر </a:t>
            </a:r>
            <a:endParaRPr lang="en-US" sz="2400" dirty="0">
              <a:solidFill>
                <a:srgbClr val="0000FF"/>
              </a:solidFill>
              <a:cs typeface="B Titr" pitchFamily="2" charset="-78"/>
            </a:endParaRPr>
          </a:p>
        </p:txBody>
      </p:sp>
      <p:sp>
        <p:nvSpPr>
          <p:cNvPr id="3" name="Title 2"/>
          <p:cNvSpPr>
            <a:spLocks noGrp="1"/>
          </p:cNvSpPr>
          <p:nvPr>
            <p:ph type="title"/>
          </p:nvPr>
        </p:nvSpPr>
        <p:spPr>
          <a:xfrm>
            <a:off x="457200" y="228600"/>
            <a:ext cx="8229600" cy="1143000"/>
          </a:xfrm>
        </p:spPr>
        <p:txBody>
          <a:bodyPr>
            <a:normAutofit/>
          </a:bodyPr>
          <a:lstStyle/>
          <a:p>
            <a:pPr algn="ctr"/>
            <a:r>
              <a:rPr lang="fa-IR" sz="3600" dirty="0" smtClean="0">
                <a:solidFill>
                  <a:srgbClr val="FF0000"/>
                </a:solidFill>
                <a:effectLst/>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p:pic>
        <p:nvPicPr>
          <p:cNvPr id="4" name="Picture 3" descr="Untitled.jpg"/>
          <p:cNvPicPr>
            <a:picLocks noChangeAspect="1"/>
          </p:cNvPicPr>
          <p:nvPr/>
        </p:nvPicPr>
        <p:blipFill>
          <a:blip r:embed="rId2"/>
          <a:stretch>
            <a:fillRect/>
          </a:stretch>
        </p:blipFill>
        <p:spPr>
          <a:xfrm>
            <a:off x="2362200" y="2209800"/>
            <a:ext cx="4604280" cy="3767138"/>
          </a:xfrm>
          <a:prstGeom prst="rect">
            <a:avLst/>
          </a:prstGeom>
        </p:spPr>
      </p:pic>
    </p:spTree>
    <p:extLst>
      <p:ext uri="{BB962C8B-B14F-4D97-AF65-F5344CB8AC3E}">
        <p14:creationId xmlns:p14="http://schemas.microsoft.com/office/powerpoint/2010/main" val="3991509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88092"/>
          </a:xfrm>
        </p:spPr>
        <p:txBody>
          <a:bodyPr>
            <a:normAutofit/>
          </a:bodyPr>
          <a:lstStyle/>
          <a:p>
            <a:pPr algn="just" rtl="1">
              <a:lnSpc>
                <a:spcPct val="150000"/>
              </a:lnSpc>
            </a:pPr>
            <a:r>
              <a:rPr lang="fa-IR" sz="2400" dirty="0" smtClean="0">
                <a:solidFill>
                  <a:srgbClr val="0000FF"/>
                </a:solidFill>
                <a:cs typeface="B Titr" pitchFamily="2" charset="-78"/>
              </a:rPr>
              <a:t>ارائه‌ی تصاویر و مدل‌های گرافیکی جهت اطمینان از صحت مدل‌سازی </a:t>
            </a:r>
            <a:endParaRPr lang="en-US" sz="2400" dirty="0">
              <a:solidFill>
                <a:srgbClr val="0000FF"/>
              </a:solidFill>
              <a:cs typeface="B Titr" pitchFamily="2" charset="-78"/>
            </a:endParaRPr>
          </a:p>
        </p:txBody>
      </p:sp>
      <p:sp>
        <p:nvSpPr>
          <p:cNvPr id="3" name="Title 2"/>
          <p:cNvSpPr>
            <a:spLocks noGrp="1"/>
          </p:cNvSpPr>
          <p:nvPr>
            <p:ph type="title"/>
          </p:nvPr>
        </p:nvSpPr>
        <p:spPr>
          <a:xfrm>
            <a:off x="457200" y="228600"/>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2800" dirty="0">
              <a:solidFill>
                <a:srgbClr val="FF0000"/>
              </a:solidFill>
              <a:cs typeface="B Titr" panose="00000700000000000000" pitchFamily="2" charset="-78"/>
            </a:endParaRPr>
          </a:p>
        </p:txBody>
      </p:sp>
      <p:pic>
        <p:nvPicPr>
          <p:cNvPr id="4" name="Picture 3" descr="3.6.jpg"/>
          <p:cNvPicPr>
            <a:picLocks noChangeAspect="1"/>
          </p:cNvPicPr>
          <p:nvPr/>
        </p:nvPicPr>
        <p:blipFill>
          <a:blip r:embed="rId2" cstate="print"/>
          <a:stretch>
            <a:fillRect/>
          </a:stretch>
        </p:blipFill>
        <p:spPr>
          <a:xfrm>
            <a:off x="2438400" y="2362200"/>
            <a:ext cx="4352519" cy="3352800"/>
          </a:xfrm>
          <a:prstGeom prst="rect">
            <a:avLst/>
          </a:prstGeom>
        </p:spPr>
      </p:pic>
    </p:spTree>
    <p:extLst>
      <p:ext uri="{BB962C8B-B14F-4D97-AF65-F5344CB8AC3E}">
        <p14:creationId xmlns:p14="http://schemas.microsoft.com/office/powerpoint/2010/main" val="3235697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525963"/>
          </a:xfrm>
        </p:spPr>
        <p:txBody>
          <a:bodyPr>
            <a:normAutofit/>
          </a:bodyPr>
          <a:lstStyle/>
          <a:p>
            <a:pPr algn="just" rtl="1">
              <a:lnSpc>
                <a:spcPct val="150000"/>
              </a:lnSpc>
            </a:pPr>
            <a:r>
              <a:rPr lang="fa-IR" sz="2400" dirty="0" smtClean="0">
                <a:solidFill>
                  <a:srgbClr val="0000FF"/>
                </a:solidFill>
                <a:cs typeface="B Titr" pitchFamily="2" charset="-78"/>
              </a:rPr>
              <a:t>قابلیت مشاهده‌ی رفتار سیستم سازه‌ای در طول مدت‌زمان بارگذاری و حتی در ناحیه‌ی پلاستیک سازه </a:t>
            </a:r>
            <a:endParaRPr lang="en-US" sz="2400" dirty="0">
              <a:solidFill>
                <a:srgbClr val="0000FF"/>
              </a:solidFill>
              <a:cs typeface="B Titr" pitchFamily="2" charset="-78"/>
            </a:endParaRPr>
          </a:p>
        </p:txBody>
      </p:sp>
      <p:sp>
        <p:nvSpPr>
          <p:cNvPr id="3" name="Title 2"/>
          <p:cNvSpPr>
            <a:spLocks noGrp="1"/>
          </p:cNvSpPr>
          <p:nvPr>
            <p:ph type="title"/>
          </p:nvPr>
        </p:nvSpPr>
        <p:spPr>
          <a:xfrm>
            <a:off x="457200" y="228600"/>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3600" dirty="0"/>
          </a:p>
        </p:txBody>
      </p:sp>
      <p:pic>
        <p:nvPicPr>
          <p:cNvPr id="4" name="Picture 3" descr="3.7.jpg"/>
          <p:cNvPicPr>
            <a:picLocks noChangeAspect="1"/>
          </p:cNvPicPr>
          <p:nvPr/>
        </p:nvPicPr>
        <p:blipFill>
          <a:blip r:embed="rId2"/>
          <a:stretch>
            <a:fillRect/>
          </a:stretch>
        </p:blipFill>
        <p:spPr>
          <a:xfrm>
            <a:off x="2514600" y="2667000"/>
            <a:ext cx="4267200" cy="3124200"/>
          </a:xfrm>
          <a:prstGeom prst="rect">
            <a:avLst/>
          </a:prstGeom>
        </p:spPr>
      </p:pic>
    </p:spTree>
    <p:extLst>
      <p:ext uri="{BB962C8B-B14F-4D97-AF65-F5344CB8AC3E}">
        <p14:creationId xmlns:p14="http://schemas.microsoft.com/office/powerpoint/2010/main" val="947997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525963"/>
          </a:xfrm>
        </p:spPr>
        <p:txBody>
          <a:bodyPr>
            <a:normAutofit/>
          </a:bodyPr>
          <a:lstStyle/>
          <a:p>
            <a:pPr algn="just" rtl="1">
              <a:lnSpc>
                <a:spcPct val="150000"/>
              </a:lnSpc>
            </a:pPr>
            <a:r>
              <a:rPr lang="fa-IR" sz="2400" dirty="0" smtClean="0">
                <a:solidFill>
                  <a:srgbClr val="0000FF"/>
                </a:solidFill>
                <a:cs typeface="B Titr" pitchFamily="2" charset="-78"/>
              </a:rPr>
              <a:t>اعمال اثر پدیده‌ی خستگی بر مصالح مورداستفاده در مدل‌سازی </a:t>
            </a:r>
            <a:endParaRPr lang="en-US" sz="2400" dirty="0">
              <a:solidFill>
                <a:srgbClr val="0000FF"/>
              </a:solidFill>
              <a:cs typeface="B Titr" pitchFamily="2" charset="-78"/>
            </a:endParaRPr>
          </a:p>
        </p:txBody>
      </p:sp>
      <p:sp>
        <p:nvSpPr>
          <p:cNvPr id="3" name="Title 2"/>
          <p:cNvSpPr>
            <a:spLocks noGrp="1"/>
          </p:cNvSpPr>
          <p:nvPr>
            <p:ph type="title"/>
          </p:nvPr>
        </p:nvSpPr>
        <p:spPr>
          <a:xfrm>
            <a:off x="457200" y="228600"/>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4000" dirty="0"/>
          </a:p>
        </p:txBody>
      </p:sp>
      <p:pic>
        <p:nvPicPr>
          <p:cNvPr id="1026" name="Picture 2" descr="H:\KETAB\3. SLDR\3- Project 3\3. Final Project\مممPayan Nameh\4- payan nameh\7. PICTURES\2.10.JPG"/>
          <p:cNvPicPr>
            <a:picLocks noChangeAspect="1" noChangeArrowheads="1"/>
          </p:cNvPicPr>
          <p:nvPr/>
        </p:nvPicPr>
        <p:blipFill>
          <a:blip r:embed="rId2"/>
          <a:srcRect/>
          <a:stretch>
            <a:fillRect/>
          </a:stretch>
        </p:blipFill>
        <p:spPr bwMode="auto">
          <a:xfrm>
            <a:off x="2133600" y="2209800"/>
            <a:ext cx="4770830" cy="3352800"/>
          </a:xfrm>
          <a:prstGeom prst="rect">
            <a:avLst/>
          </a:prstGeom>
          <a:noFill/>
        </p:spPr>
      </p:pic>
    </p:spTree>
    <p:extLst>
      <p:ext uri="{BB962C8B-B14F-4D97-AF65-F5344CB8AC3E}">
        <p14:creationId xmlns:p14="http://schemas.microsoft.com/office/powerpoint/2010/main" val="2884420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525963"/>
          </a:xfrm>
        </p:spPr>
        <p:txBody>
          <a:bodyPr>
            <a:normAutofit/>
          </a:bodyPr>
          <a:lstStyle/>
          <a:p>
            <a:pPr algn="just" rtl="1">
              <a:lnSpc>
                <a:spcPct val="150000"/>
              </a:lnSpc>
            </a:pPr>
            <a:r>
              <a:rPr lang="fa-IR" sz="2400" dirty="0" smtClean="0">
                <a:solidFill>
                  <a:srgbClr val="0000FF"/>
                </a:solidFill>
                <a:cs typeface="B Titr" pitchFamily="2" charset="-78"/>
              </a:rPr>
              <a:t>کنترل همـگرایی تحـلیل، هـم به ازای تنش المـان‌ها و هـم به ازای تغییرشکل آن‌ها </a:t>
            </a:r>
            <a:endParaRPr lang="en-US" sz="2400" dirty="0">
              <a:solidFill>
                <a:srgbClr val="0000FF"/>
              </a:solidFill>
              <a:cs typeface="B Titr" pitchFamily="2" charset="-78"/>
            </a:endParaRPr>
          </a:p>
        </p:txBody>
      </p:sp>
      <p:sp>
        <p:nvSpPr>
          <p:cNvPr id="3" name="Title 2"/>
          <p:cNvSpPr>
            <a:spLocks noGrp="1"/>
          </p:cNvSpPr>
          <p:nvPr>
            <p:ph type="title"/>
          </p:nvPr>
        </p:nvSpPr>
        <p:spPr>
          <a:xfrm>
            <a:off x="457200" y="228600"/>
            <a:ext cx="8229600" cy="1143000"/>
          </a:xfrm>
        </p:spPr>
        <p:txBody>
          <a:bodyPr>
            <a:noAutofit/>
          </a:bodyPr>
          <a:lstStyle/>
          <a:p>
            <a:pPr algn="ctr"/>
            <a:r>
              <a:rPr lang="fa-IR" sz="3600" dirty="0">
                <a:solidFill>
                  <a:srgbClr val="FF0000"/>
                </a:solidFill>
                <a:effectLst/>
                <a:cs typeface="B Titr" panose="00000700000000000000" pitchFamily="2" charset="-78"/>
              </a:rPr>
              <a:t>توانمندیهای کُد</a:t>
            </a:r>
            <a:endParaRPr lang="en-US" sz="3600" dirty="0"/>
          </a:p>
        </p:txBody>
      </p:sp>
      <p:pic>
        <p:nvPicPr>
          <p:cNvPr id="1027" name="Picture 3" descr="C:\Users\SSP\Desktop\22.jpg"/>
          <p:cNvPicPr>
            <a:picLocks noChangeAspect="1" noChangeArrowheads="1"/>
          </p:cNvPicPr>
          <p:nvPr/>
        </p:nvPicPr>
        <p:blipFill>
          <a:blip r:embed="rId2"/>
          <a:srcRect/>
          <a:stretch>
            <a:fillRect/>
          </a:stretch>
        </p:blipFill>
        <p:spPr bwMode="auto">
          <a:xfrm>
            <a:off x="1752600" y="2209800"/>
            <a:ext cx="4419600" cy="3597349"/>
          </a:xfrm>
          <a:prstGeom prst="rect">
            <a:avLst/>
          </a:prstGeom>
          <a:noFill/>
        </p:spPr>
      </p:pic>
    </p:spTree>
    <p:extLst>
      <p:ext uri="{BB962C8B-B14F-4D97-AF65-F5344CB8AC3E}">
        <p14:creationId xmlns:p14="http://schemas.microsoft.com/office/powerpoint/2010/main" val="3280643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525963"/>
          </a:xfrm>
        </p:spPr>
        <p:txBody>
          <a:bodyPr>
            <a:normAutofit/>
          </a:bodyPr>
          <a:lstStyle/>
          <a:p>
            <a:pPr algn="just" rtl="1">
              <a:lnSpc>
                <a:spcPct val="150000"/>
              </a:lnSpc>
            </a:pPr>
            <a:r>
              <a:rPr lang="fa-IR" sz="2400" dirty="0" smtClean="0">
                <a:solidFill>
                  <a:srgbClr val="0000FF"/>
                </a:solidFill>
                <a:cs typeface="B Titr" pitchFamily="2" charset="-78"/>
              </a:rPr>
              <a:t>قابلیت انجام تحلیل تاریخچه زمانی به ازای هر نوع بارگذاری دلخواه </a:t>
            </a:r>
            <a:endParaRPr lang="en-US" sz="2400" dirty="0">
              <a:solidFill>
                <a:srgbClr val="0000FF"/>
              </a:solidFill>
              <a:cs typeface="B Titr" pitchFamily="2" charset="-78"/>
            </a:endParaRPr>
          </a:p>
        </p:txBody>
      </p:sp>
      <p:sp>
        <p:nvSpPr>
          <p:cNvPr id="3" name="Title 2"/>
          <p:cNvSpPr>
            <a:spLocks noGrp="1"/>
          </p:cNvSpPr>
          <p:nvPr>
            <p:ph type="title"/>
          </p:nvPr>
        </p:nvSpPr>
        <p:spPr>
          <a:xfrm>
            <a:off x="457200" y="228600"/>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4000" dirty="0"/>
          </a:p>
        </p:txBody>
      </p:sp>
      <p:pic>
        <p:nvPicPr>
          <p:cNvPr id="2050" name="Picture 2" descr="H:\KETAB\3. SLDR\3- Project 3\3. Final Project\مممPayan Nameh\4- payan nameh\7. PICTURES\2.8.jpg"/>
          <p:cNvPicPr>
            <a:picLocks noChangeAspect="1" noChangeArrowheads="1"/>
          </p:cNvPicPr>
          <p:nvPr/>
        </p:nvPicPr>
        <p:blipFill>
          <a:blip r:embed="rId2"/>
          <a:srcRect/>
          <a:stretch>
            <a:fillRect/>
          </a:stretch>
        </p:blipFill>
        <p:spPr bwMode="auto">
          <a:xfrm>
            <a:off x="685800" y="2362200"/>
            <a:ext cx="7848600" cy="3061016"/>
          </a:xfrm>
          <a:prstGeom prst="rect">
            <a:avLst/>
          </a:prstGeom>
          <a:noFill/>
        </p:spPr>
      </p:pic>
    </p:spTree>
    <p:extLst>
      <p:ext uri="{BB962C8B-B14F-4D97-AF65-F5344CB8AC3E}">
        <p14:creationId xmlns:p14="http://schemas.microsoft.com/office/powerpoint/2010/main" val="13821038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4184</TotalTime>
  <Words>393</Words>
  <Application>Microsoft Office PowerPoint</Application>
  <PresentationFormat>On-screen Show (4:3)</PresentationFormat>
  <Paragraphs>35</Paragraphs>
  <Slides>11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B Titr</vt:lpstr>
      <vt:lpstr>Calibri</vt:lpstr>
      <vt:lpstr>Lucida Sans Unicode</vt:lpstr>
      <vt:lpstr>Times New Roman</vt:lpstr>
      <vt:lpstr>Verdana</vt:lpstr>
      <vt:lpstr>Wingdings 2</vt:lpstr>
      <vt:lpstr>Wingdings 3</vt:lpstr>
      <vt:lpstr>Concourse</vt:lpstr>
      <vt:lpstr>            بهینه‌سازی پارامتر طول در قاب‌های فولادی با مهاربندهای کمانش‌تاب    سعید صحت پرچینی بهمن 95     </vt:lpstr>
      <vt:lpstr> مقدمه و توضیح کُد  </vt:lpstr>
      <vt:lpstr>PowerPoint Presentation</vt:lpstr>
      <vt:lpstr>توانمندیهای کُد</vt:lpstr>
      <vt:lpstr>توانمندیهای کُد</vt:lpstr>
      <vt:lpstr>توانمندیهای کُد</vt:lpstr>
      <vt:lpstr>توانمندیهای کُد</vt:lpstr>
      <vt:lpstr>توانمندیهای کُد</vt:lpstr>
      <vt:lpstr>توانمندیهای کُد</vt:lpstr>
      <vt:lpstr>آنچه در این کد خواهید آموخت</vt:lpstr>
      <vt:lpstr>نکات و الزامات</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marketcode</cp:lastModifiedBy>
  <cp:revision>214</cp:revision>
  <dcterms:created xsi:type="dcterms:W3CDTF">2006-08-16T00:00:00Z</dcterms:created>
  <dcterms:modified xsi:type="dcterms:W3CDTF">2017-05-24T10:29:01Z</dcterms:modified>
</cp:coreProperties>
</file>