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366" r:id="rId2"/>
    <p:sldId id="354" r:id="rId3"/>
    <p:sldId id="355" r:id="rId4"/>
    <p:sldId id="374" r:id="rId5"/>
    <p:sldId id="376" r:id="rId6"/>
    <p:sldId id="377" r:id="rId7"/>
    <p:sldId id="378" r:id="rId8"/>
    <p:sldId id="359" r:id="rId9"/>
    <p:sldId id="361" r:id="rId10"/>
    <p:sldId id="367" r:id="rId11"/>
    <p:sldId id="379" r:id="rId12"/>
    <p:sldId id="368" r:id="rId13"/>
    <p:sldId id="369" r:id="rId14"/>
    <p:sldId id="370" r:id="rId15"/>
    <p:sldId id="371" r:id="rId16"/>
    <p:sldId id="372" r:id="rId17"/>
    <p:sldId id="373" r:id="rId18"/>
    <p:sldId id="381" r:id="rId19"/>
    <p:sldId id="383" r:id="rId20"/>
    <p:sldId id="380" r:id="rId21"/>
    <p:sldId id="362" r:id="rId22"/>
    <p:sldId id="3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84" d="100"/>
          <a:sy n="84" d="100"/>
        </p:scale>
        <p:origin x="120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3/14/2017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3/14/2017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3/14/2017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3/14/2017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3/14/2017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3/14/2017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3/14/2017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3/14/2017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3/14/2017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3/14/2017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3/14/2017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3/14/2017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3/14/2017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itchFamily="2" charset="-78"/>
              </a:rPr>
              <a:t>بررسی رفتار سیستم</a:t>
            </a:r>
            <a:r>
              <a:rPr lang="en-US" sz="3600" dirty="0">
                <a:solidFill>
                  <a:srgbClr val="FF0000"/>
                </a:solidFill>
                <a:cs typeface="B Titr" pitchFamily="2" charset="-78"/>
              </a:rPr>
              <a:t>­</a:t>
            </a:r>
            <a:r>
              <a:rPr lang="fa-IR" sz="3600" dirty="0">
                <a:solidFill>
                  <a:srgbClr val="FF0000"/>
                </a:solidFill>
                <a:cs typeface="B Titr" pitchFamily="2" charset="-78"/>
              </a:rPr>
              <a:t>های میکروالکترومکانیکی و الاستومر دی الکتریک تحت تحریک خارجی ساخته شده از مواد الاستیک خطی و غیرخطی هایپرالاستیک قابل بکارگیری در صنایع مختلف دفاعی، هوافضا و رباتیک</a:t>
            </a:r>
            <a:r>
              <a:rPr lang="en-US" sz="3200" dirty="0">
                <a:effectLst/>
              </a:rPr>
              <a:t/>
            </a:r>
            <a:br>
              <a:rPr lang="en-US" sz="3200" dirty="0">
                <a:effectLst/>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سعید دانایی بارفروشی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دی  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636"/>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4469" y="-228600"/>
            <a:ext cx="8229600" cy="1143000"/>
          </a:xfrm>
        </p:spPr>
        <p:txBody>
          <a:bodyPr>
            <a:noAutofit/>
          </a:bodyPr>
          <a:lstStyle/>
          <a:p>
            <a:pPr algn="ctr"/>
            <a:r>
              <a:rPr lang="fa-IR" sz="3600" dirty="0" smtClean="0">
                <a:solidFill>
                  <a:srgbClr val="FF0000"/>
                </a:solidFill>
                <a:effectLst/>
                <a:cs typeface="B Titr" panose="00000700000000000000" pitchFamily="2" charset="-78"/>
              </a:rPr>
              <a:t>ارتعاش آزاد- مدل یئو</a:t>
            </a:r>
            <a:endParaRPr lang="en-US" sz="3600" dirty="0"/>
          </a:p>
        </p:txBody>
      </p:sp>
      <p:pic>
        <p:nvPicPr>
          <p:cNvPr id="36866" name="Picture 742" descr="Description: E:\saeed\Phd reports\my solutions\Yeoh-bernouli-simply support\NEW\modesh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88149"/>
            <a:ext cx="5410200" cy="288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49" descr="Description: E:\saeed\Phd reports\my solutions\Yeoh-bernouli-simply support\NEW\Time_history-first and fif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4" y="3657600"/>
            <a:ext cx="5442858" cy="290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410200" y="1905000"/>
            <a:ext cx="685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372101" y="4800600"/>
            <a:ext cx="685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48400" y="1758434"/>
            <a:ext cx="2209800" cy="369332"/>
          </a:xfrm>
          <a:prstGeom prst="rect">
            <a:avLst/>
          </a:prstGeom>
          <a:noFill/>
        </p:spPr>
        <p:txBody>
          <a:bodyPr wrap="square" rtlCol="0">
            <a:spAutoFit/>
          </a:bodyPr>
          <a:lstStyle/>
          <a:p>
            <a:r>
              <a:rPr lang="fa-IR" b="1" dirty="0" smtClean="0">
                <a:cs typeface="B Nazanin" pitchFamily="2" charset="-78"/>
              </a:rPr>
              <a:t>شکل مود و میزان دامنه</a:t>
            </a:r>
            <a:endParaRPr lang="en-US" b="1" dirty="0">
              <a:cs typeface="B Nazanin" pitchFamily="2" charset="-78"/>
            </a:endParaRPr>
          </a:p>
        </p:txBody>
      </p:sp>
      <p:sp>
        <p:nvSpPr>
          <p:cNvPr id="10" name="TextBox 9"/>
          <p:cNvSpPr txBox="1"/>
          <p:nvPr/>
        </p:nvSpPr>
        <p:spPr>
          <a:xfrm>
            <a:off x="6248400" y="4654034"/>
            <a:ext cx="2895599" cy="646331"/>
          </a:xfrm>
          <a:prstGeom prst="rect">
            <a:avLst/>
          </a:prstGeom>
          <a:noFill/>
        </p:spPr>
        <p:txBody>
          <a:bodyPr wrap="square" rtlCol="0">
            <a:spAutoFit/>
          </a:bodyPr>
          <a:lstStyle/>
          <a:p>
            <a:pPr algn="ctr"/>
            <a:r>
              <a:rPr lang="fa-IR" b="1" dirty="0" smtClean="0">
                <a:cs typeface="B Nazanin" pitchFamily="2" charset="-78"/>
              </a:rPr>
              <a:t>مقایسه خیز میانی میکروتیر در مود اول و پنجم</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a:solidFill>
                  <a:srgbClr val="FF0000"/>
                </a:solidFill>
                <a:effectLst/>
                <a:cs typeface="B Titr" panose="00000700000000000000" pitchFamily="2" charset="-78"/>
              </a:rPr>
              <a:t>ارتعاش آزاد- مدل یئو</a:t>
            </a:r>
            <a:endParaRPr lang="en-US" sz="3600" dirty="0">
              <a:solidFill>
                <a:srgbClr val="FF0000"/>
              </a:solidFill>
              <a:cs typeface="B Titr" pitchFamily="2" charset="-78"/>
            </a:endParaRPr>
          </a:p>
        </p:txBody>
      </p:sp>
      <p:pic>
        <p:nvPicPr>
          <p:cNvPr id="37890" name="Picture 306" descr="Description: E:\saeed\Phd reports\my solutions\Yeoh-bernouli-simply support\NEW\frequency_amplitude-first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7308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4495800" y="47244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5410200"/>
            <a:ext cx="4417423" cy="369332"/>
          </a:xfrm>
          <a:prstGeom prst="rect">
            <a:avLst/>
          </a:prstGeom>
          <a:noFill/>
        </p:spPr>
        <p:txBody>
          <a:bodyPr wrap="square" rtlCol="0">
            <a:spAutoFit/>
          </a:bodyPr>
          <a:lstStyle/>
          <a:p>
            <a:pPr algn="ctr"/>
            <a:r>
              <a:rPr lang="fa-IR" b="1" dirty="0" smtClean="0">
                <a:cs typeface="B Nazanin" pitchFamily="2" charset="-78"/>
              </a:rPr>
              <a:t>اثر بیشینه دامنه بر فرکانس غیرخطی در مود اول</a:t>
            </a:r>
            <a:endParaRPr lang="en-US" b="1" dirty="0">
              <a:cs typeface="B Nazanin"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924800" cy="914400"/>
          </a:xfrm>
        </p:spPr>
        <p:txBody>
          <a:bodyPr>
            <a:noAutofit/>
          </a:bodyPr>
          <a:lstStyle/>
          <a:p>
            <a:pPr algn="ctr" rtl="1"/>
            <a:r>
              <a:rPr lang="fa-IR" sz="3600" dirty="0">
                <a:solidFill>
                  <a:srgbClr val="FF0000"/>
                </a:solidFill>
                <a:effectLst/>
                <a:cs typeface="B Titr" panose="00000700000000000000" pitchFamily="2" charset="-78"/>
              </a:rPr>
              <a:t>ارتعاش آزاد- مدل یئو</a:t>
            </a:r>
            <a:endParaRPr lang="en-US" sz="3600" dirty="0"/>
          </a:p>
        </p:txBody>
      </p:sp>
      <p:pic>
        <p:nvPicPr>
          <p:cNvPr id="38914" name="Picture 309" descr="Description: E:\saeed\Phd reports\my solutions\Yeoh-bernouli-simply support\NEW\frequency_amplitude-thicknessfirst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7308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90" descr="Description: E:\saeed\Phd reports\my solutions\Yeoh-bernouli-simply support\NEW\frequency ratio-aspect-firstm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 y="3750445"/>
            <a:ext cx="57308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486400" y="17526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486400" y="4953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1429434"/>
            <a:ext cx="2895600" cy="646331"/>
          </a:xfrm>
          <a:prstGeom prst="rect">
            <a:avLst/>
          </a:prstGeom>
          <a:noFill/>
        </p:spPr>
        <p:txBody>
          <a:bodyPr wrap="square" rtlCol="0">
            <a:spAutoFit/>
          </a:bodyPr>
          <a:lstStyle/>
          <a:p>
            <a:pPr algn="ctr"/>
            <a:r>
              <a:rPr lang="fa-IR" b="1" dirty="0" smtClean="0">
                <a:cs typeface="B Nazanin" pitchFamily="2" charset="-78"/>
              </a:rPr>
              <a:t>اثر ضخامت بر فرکانس غیرخطی در مود اول</a:t>
            </a:r>
            <a:endParaRPr lang="en-US" b="1" dirty="0">
              <a:cs typeface="B Nazanin" pitchFamily="2" charset="-78"/>
            </a:endParaRPr>
          </a:p>
        </p:txBody>
      </p:sp>
      <p:sp>
        <p:nvSpPr>
          <p:cNvPr id="10" name="TextBox 9"/>
          <p:cNvSpPr txBox="1"/>
          <p:nvPr/>
        </p:nvSpPr>
        <p:spPr>
          <a:xfrm>
            <a:off x="6324600" y="4625475"/>
            <a:ext cx="2819400" cy="646331"/>
          </a:xfrm>
          <a:prstGeom prst="rect">
            <a:avLst/>
          </a:prstGeom>
          <a:noFill/>
        </p:spPr>
        <p:txBody>
          <a:bodyPr wrap="square" rtlCol="0">
            <a:spAutoFit/>
          </a:bodyPr>
          <a:lstStyle/>
          <a:p>
            <a:pPr algn="ctr"/>
            <a:r>
              <a:rPr lang="fa-IR" b="1" dirty="0" smtClean="0">
                <a:cs typeface="B Nazanin" pitchFamily="2" charset="-78"/>
              </a:rPr>
              <a:t>اثر نسبت منظر بر فرکانس نرمال در مود اول</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152400"/>
            <a:ext cx="7924800" cy="9144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rtl="1"/>
            <a:r>
              <a:rPr lang="fa-IR" sz="3600" dirty="0" smtClean="0">
                <a:solidFill>
                  <a:srgbClr val="FF0000"/>
                </a:solidFill>
                <a:effectLst/>
                <a:cs typeface="B Titr" panose="00000700000000000000" pitchFamily="2" charset="-78"/>
              </a:rPr>
              <a:t>ارتعاش آزاد- مدل بیدرمن- تئوری برشی</a:t>
            </a:r>
            <a:endParaRPr lang="en-US" sz="3600" dirty="0"/>
          </a:p>
        </p:txBody>
      </p:sp>
      <p:pic>
        <p:nvPicPr>
          <p:cNvPr id="39938" name="Picture 692" descr="Description: E:\saeed\Phd reports\my solutions\Biderman-timoshenko\NEW\timehistory-thirdmo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 y="553954"/>
            <a:ext cx="5303520" cy="283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56" descr="Description: E:\saeed\Phd reports\my solutions\Biderman-timoshenko\NEW\frequency_aspect-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1" y="3707062"/>
            <a:ext cx="5455920" cy="291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5334000" y="16764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34000" y="4876800"/>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9766" y="1644134"/>
            <a:ext cx="2133600" cy="369332"/>
          </a:xfrm>
          <a:prstGeom prst="rect">
            <a:avLst/>
          </a:prstGeom>
          <a:noFill/>
        </p:spPr>
        <p:txBody>
          <a:bodyPr wrap="square" rtlCol="0">
            <a:spAutoFit/>
          </a:bodyPr>
          <a:lstStyle/>
          <a:p>
            <a:r>
              <a:rPr lang="fa-IR" b="1" dirty="0" smtClean="0">
                <a:cs typeface="B Nazanin" pitchFamily="2" charset="-78"/>
              </a:rPr>
              <a:t>پاسخ زمانی در مود سوم</a:t>
            </a:r>
            <a:endParaRPr lang="en-US" b="1" dirty="0">
              <a:cs typeface="B Nazanin" pitchFamily="2" charset="-78"/>
            </a:endParaRPr>
          </a:p>
        </p:txBody>
      </p:sp>
      <p:sp>
        <p:nvSpPr>
          <p:cNvPr id="16" name="TextBox 15"/>
          <p:cNvSpPr txBox="1"/>
          <p:nvPr/>
        </p:nvSpPr>
        <p:spPr>
          <a:xfrm>
            <a:off x="6289766" y="4692134"/>
            <a:ext cx="2854234" cy="646331"/>
          </a:xfrm>
          <a:prstGeom prst="rect">
            <a:avLst/>
          </a:prstGeom>
          <a:noFill/>
        </p:spPr>
        <p:txBody>
          <a:bodyPr wrap="square" rtlCol="0">
            <a:spAutoFit/>
          </a:bodyPr>
          <a:lstStyle/>
          <a:p>
            <a:pPr algn="ctr"/>
            <a:r>
              <a:rPr lang="fa-IR" b="1" dirty="0" smtClean="0">
                <a:cs typeface="B Nazanin" pitchFamily="2" charset="-78"/>
              </a:rPr>
              <a:t>اثر نسبت منظر بر فرکانس نرمال در مودهای مختلف</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Autofit/>
          </a:bodyPr>
          <a:lstStyle/>
          <a:p>
            <a:pPr algn="ctr" rtl="1"/>
            <a:r>
              <a:rPr lang="fa-IR" sz="3600" dirty="0" smtClean="0">
                <a:solidFill>
                  <a:srgbClr val="FF0000"/>
                </a:solidFill>
                <a:effectLst/>
                <a:cs typeface="B Titr" panose="00000700000000000000" pitchFamily="2" charset="-78"/>
              </a:rPr>
              <a:t>ارتعاش اجباری</a:t>
            </a:r>
            <a:endParaRPr lang="en-US" sz="3600" dirty="0"/>
          </a:p>
        </p:txBody>
      </p:sp>
      <p:pic>
        <p:nvPicPr>
          <p:cNvPr id="40962" name="Picture 60" descr="Description: E:\saeed\Phd reports\references for theses\reports\university reports\18th report\Amp-detuning-first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4" y="914398"/>
            <a:ext cx="5329237" cy="284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1" descr="Description: E:\saeed\Phd reports\references for theses\reports\university reports\18th report\Amp-detuning-secondm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55" y="3702959"/>
            <a:ext cx="5329237" cy="284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37514" y="2111957"/>
            <a:ext cx="2895600" cy="646331"/>
          </a:xfrm>
          <a:prstGeom prst="rect">
            <a:avLst/>
          </a:prstGeom>
          <a:noFill/>
        </p:spPr>
        <p:txBody>
          <a:bodyPr wrap="square" rtlCol="0">
            <a:spAutoFit/>
          </a:bodyPr>
          <a:lstStyle/>
          <a:p>
            <a:pPr algn="ctr"/>
            <a:r>
              <a:rPr lang="fa-IR" b="1" dirty="0" smtClean="0">
                <a:cs typeface="B Nazanin" pitchFamily="2" charset="-78"/>
              </a:rPr>
              <a:t>میزان رفتار سخت شوندگی در مود اول</a:t>
            </a:r>
            <a:endParaRPr lang="en-US" b="1" dirty="0">
              <a:cs typeface="B Nazanin" pitchFamily="2" charset="-78"/>
            </a:endParaRPr>
          </a:p>
        </p:txBody>
      </p:sp>
      <p:sp>
        <p:nvSpPr>
          <p:cNvPr id="4" name="Right Arrow 3"/>
          <p:cNvSpPr/>
          <p:nvPr/>
        </p:nvSpPr>
        <p:spPr>
          <a:xfrm>
            <a:off x="5562602" y="2239440"/>
            <a:ext cx="457198" cy="195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667106" y="5125841"/>
            <a:ext cx="457198" cy="195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61463" y="4998358"/>
            <a:ext cx="2895600" cy="646331"/>
          </a:xfrm>
          <a:prstGeom prst="rect">
            <a:avLst/>
          </a:prstGeom>
          <a:noFill/>
        </p:spPr>
        <p:txBody>
          <a:bodyPr wrap="square" rtlCol="0">
            <a:spAutoFit/>
          </a:bodyPr>
          <a:lstStyle/>
          <a:p>
            <a:pPr algn="ctr"/>
            <a:r>
              <a:rPr lang="fa-IR" b="1" dirty="0" smtClean="0">
                <a:cs typeface="B Nazanin" pitchFamily="2" charset="-78"/>
              </a:rPr>
              <a:t>میزان رفتار سخت شوندگی در مود دوم</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903288"/>
          </a:xfrm>
        </p:spPr>
        <p:txBody>
          <a:bodyPr>
            <a:noAutofit/>
          </a:bodyPr>
          <a:lstStyle/>
          <a:p>
            <a:pPr algn="ctr"/>
            <a:r>
              <a:rPr lang="fa-IR" sz="3600" dirty="0" smtClean="0">
                <a:solidFill>
                  <a:srgbClr val="FF0000"/>
                </a:solidFill>
                <a:effectLst/>
                <a:cs typeface="B Titr" panose="00000700000000000000" pitchFamily="2" charset="-78"/>
              </a:rPr>
              <a:t>ارتعاش اجباری</a:t>
            </a:r>
            <a:endParaRPr lang="en-US" sz="3600" dirty="0"/>
          </a:p>
        </p:txBody>
      </p:sp>
      <p:pic>
        <p:nvPicPr>
          <p:cNvPr id="41986" name="Picture 75" descr="Description: E:\saeed\Phd reports\references for theses\reports\university reports\18th report\frequency response_different leng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9714"/>
            <a:ext cx="5710237"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4" descr="Description: E:\saeed\Phd reports\references for theses\reports\university reports\18th report\frequency response_different length-secondm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2476"/>
            <a:ext cx="56769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5410200" y="2057400"/>
            <a:ext cx="533400" cy="25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10200" y="5233953"/>
            <a:ext cx="533400" cy="25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52606" y="2002081"/>
            <a:ext cx="2915194" cy="646331"/>
          </a:xfrm>
          <a:prstGeom prst="rect">
            <a:avLst/>
          </a:prstGeom>
          <a:noFill/>
        </p:spPr>
        <p:txBody>
          <a:bodyPr wrap="square" rtlCol="0">
            <a:spAutoFit/>
          </a:bodyPr>
          <a:lstStyle/>
          <a:p>
            <a:pPr algn="ctr"/>
            <a:r>
              <a:rPr lang="fa-IR" b="1" dirty="0" smtClean="0">
                <a:cs typeface="B Nazanin" pitchFamily="2" charset="-78"/>
              </a:rPr>
              <a:t>پاسخ فرکانسی در طول های مختلف برای مود اول</a:t>
            </a:r>
            <a:endParaRPr lang="en-US" b="1" dirty="0">
              <a:cs typeface="B Nazanin" pitchFamily="2" charset="-78"/>
            </a:endParaRPr>
          </a:p>
        </p:txBody>
      </p:sp>
      <p:sp>
        <p:nvSpPr>
          <p:cNvPr id="11" name="TextBox 10"/>
          <p:cNvSpPr txBox="1"/>
          <p:nvPr/>
        </p:nvSpPr>
        <p:spPr>
          <a:xfrm>
            <a:off x="6119949" y="5040134"/>
            <a:ext cx="2915194" cy="646331"/>
          </a:xfrm>
          <a:prstGeom prst="rect">
            <a:avLst/>
          </a:prstGeom>
          <a:noFill/>
        </p:spPr>
        <p:txBody>
          <a:bodyPr wrap="square" rtlCol="0">
            <a:spAutoFit/>
          </a:bodyPr>
          <a:lstStyle/>
          <a:p>
            <a:pPr algn="ctr"/>
            <a:r>
              <a:rPr lang="fa-IR" b="1" dirty="0" smtClean="0">
                <a:cs typeface="B Nazanin" pitchFamily="2" charset="-78"/>
              </a:rPr>
              <a:t>پاسخ فرکانسی در طول های مختلف برای مود دوم</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81000" y="152400"/>
            <a:ext cx="8229600" cy="1143000"/>
          </a:xfrm>
        </p:spPr>
        <p:txBody>
          <a:bodyPr>
            <a:noAutofit/>
          </a:bodyPr>
          <a:lstStyle/>
          <a:p>
            <a:pPr algn="ctr"/>
            <a:r>
              <a:rPr lang="fa-IR" sz="3600" dirty="0">
                <a:solidFill>
                  <a:srgbClr val="FF0000"/>
                </a:solidFill>
                <a:effectLst/>
                <a:cs typeface="B Titr" panose="00000700000000000000" pitchFamily="2" charset="-78"/>
              </a:rPr>
              <a:t>ارتعاش اجباری</a:t>
            </a:r>
            <a:endParaRPr lang="en-US" sz="3600" dirty="0"/>
          </a:p>
        </p:txBody>
      </p:sp>
      <p:pic>
        <p:nvPicPr>
          <p:cNvPr id="43010" name="Picture 88" descr="Description: E:\saeed\Phd reports\my solutions\forced vibration\Yeoh-Bernouli\frequency response_different for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5730875"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a:off x="4267200" y="45720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200" y="5312229"/>
            <a:ext cx="4114800" cy="369332"/>
          </a:xfrm>
          <a:prstGeom prst="rect">
            <a:avLst/>
          </a:prstGeom>
          <a:noFill/>
        </p:spPr>
        <p:txBody>
          <a:bodyPr wrap="square" rtlCol="0">
            <a:spAutoFit/>
          </a:bodyPr>
          <a:lstStyle/>
          <a:p>
            <a:r>
              <a:rPr lang="fa-IR" b="1" dirty="0" smtClean="0">
                <a:cs typeface="B Nazanin" pitchFamily="2" charset="-78"/>
              </a:rPr>
              <a:t>اثر دامنه نیرو بر رفتار سخت شوندگی میکروتیر</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9" name="Rectangle 5"/>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2" name="Rectangle 8"/>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itle 2"/>
          <p:cNvSpPr>
            <a:spLocks noGrp="1"/>
          </p:cNvSpPr>
          <p:nvPr>
            <p:ph type="title"/>
          </p:nvPr>
        </p:nvSpPr>
        <p:spPr>
          <a:xfrm>
            <a:off x="381000" y="0"/>
            <a:ext cx="8229600" cy="1143000"/>
          </a:xfrm>
        </p:spPr>
        <p:txBody>
          <a:bodyPr>
            <a:noAutofit/>
          </a:bodyPr>
          <a:lstStyle/>
          <a:p>
            <a:pPr algn="ctr"/>
            <a:r>
              <a:rPr lang="ar-SA" sz="3200" dirty="0">
                <a:solidFill>
                  <a:srgbClr val="FF0000"/>
                </a:solidFill>
                <a:effectLst/>
                <a:cs typeface="B Titr" panose="00000700000000000000" pitchFamily="2" charset="-78"/>
              </a:rPr>
              <a:t>اثر اندازه در رفتار میکروتیر توسط تئوری </a:t>
            </a:r>
            <a:r>
              <a:rPr lang="ar-SA" sz="3200" dirty="0" smtClean="0">
                <a:solidFill>
                  <a:srgbClr val="FF0000"/>
                </a:solidFill>
                <a:effectLst/>
                <a:cs typeface="B Titr" panose="00000700000000000000" pitchFamily="2" charset="-78"/>
              </a:rPr>
              <a:t>تنش کوپلی </a:t>
            </a:r>
            <a:r>
              <a:rPr lang="ar-SA" sz="3200" dirty="0">
                <a:solidFill>
                  <a:srgbClr val="FF0000"/>
                </a:solidFill>
                <a:effectLst/>
                <a:cs typeface="B Titr" panose="00000700000000000000" pitchFamily="2" charset="-78"/>
              </a:rPr>
              <a:t>اصلاح </a:t>
            </a:r>
            <a:r>
              <a:rPr lang="ar-SA" sz="3200" dirty="0" smtClean="0">
                <a:solidFill>
                  <a:srgbClr val="FF0000"/>
                </a:solidFill>
                <a:effectLst/>
                <a:cs typeface="B Titr" panose="00000700000000000000" pitchFamily="2" charset="-78"/>
              </a:rPr>
              <a:t>شده</a:t>
            </a:r>
            <a:endParaRPr lang="en-US" sz="3200" dirty="0"/>
          </a:p>
        </p:txBody>
      </p:sp>
      <p:pic>
        <p:nvPicPr>
          <p:cNvPr id="31775" name="Picture 624" descr="Description: E:\saeed\Phd reports\my solutions\couple stress\frequency_aspect_l0equaltothicknesschahr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5181600" cy="27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29" descr="Description: E:\saeed\Phd reports\my solutions\couple stress\frequency_aspect_l0equaltothicknessnes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 y="3886200"/>
            <a:ext cx="5394960" cy="288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105400" y="2336891"/>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105400" y="521329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1200" y="1989526"/>
            <a:ext cx="3124200" cy="923330"/>
          </a:xfrm>
          <a:prstGeom prst="rect">
            <a:avLst/>
          </a:prstGeom>
          <a:noFill/>
        </p:spPr>
        <p:txBody>
          <a:bodyPr wrap="square" rtlCol="0">
            <a:spAutoFit/>
          </a:bodyPr>
          <a:lstStyle/>
          <a:p>
            <a:pPr algn="ctr"/>
            <a:r>
              <a:rPr lang="fa-IR" b="1" dirty="0" smtClean="0">
                <a:cs typeface="B Nazanin" pitchFamily="2" charset="-78"/>
              </a:rPr>
              <a:t>اثر نسبت منظر بر فرکانس غیرخطی با مقدار یک چهارم ضخامت برای پارامتر اثر اندازه</a:t>
            </a:r>
            <a:endParaRPr lang="en-US" b="1" dirty="0">
              <a:cs typeface="B Nazanin" pitchFamily="2" charset="-78"/>
            </a:endParaRPr>
          </a:p>
        </p:txBody>
      </p:sp>
      <p:sp>
        <p:nvSpPr>
          <p:cNvPr id="20" name="TextBox 19"/>
          <p:cNvSpPr txBox="1"/>
          <p:nvPr/>
        </p:nvSpPr>
        <p:spPr>
          <a:xfrm>
            <a:off x="5954486" y="4865931"/>
            <a:ext cx="3124200" cy="923330"/>
          </a:xfrm>
          <a:prstGeom prst="rect">
            <a:avLst/>
          </a:prstGeom>
          <a:noFill/>
        </p:spPr>
        <p:txBody>
          <a:bodyPr wrap="square" rtlCol="0">
            <a:spAutoFit/>
          </a:bodyPr>
          <a:lstStyle/>
          <a:p>
            <a:pPr algn="ctr"/>
            <a:r>
              <a:rPr lang="fa-IR" b="1" dirty="0" smtClean="0">
                <a:cs typeface="B Nazanin" pitchFamily="2" charset="-78"/>
              </a:rPr>
              <a:t>اثر نسبت منظر بر فرکانس غیرخطی با مقدار نصف ضخامت برای پارامتر اثر اندازه</a:t>
            </a:r>
            <a:endParaRPr lang="en-US" b="1" dirty="0">
              <a:cs typeface="B Nazanin"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0"/>
            <a:ext cx="8229600" cy="1143000"/>
          </a:xfrm>
        </p:spPr>
        <p:txBody>
          <a:bodyPr>
            <a:noAutofit/>
          </a:bodyPr>
          <a:lstStyle/>
          <a:p>
            <a:pPr algn="ctr"/>
            <a:r>
              <a:rPr lang="ar-SA" sz="3200" dirty="0">
                <a:solidFill>
                  <a:srgbClr val="FF0000"/>
                </a:solidFill>
                <a:effectLst/>
                <a:cs typeface="B Titr" panose="00000700000000000000" pitchFamily="2" charset="-78"/>
              </a:rPr>
              <a:t>اثر اندازه در رفتار میکروتیر توسط تئوری </a:t>
            </a:r>
            <a:r>
              <a:rPr lang="ar-SA" sz="3200" dirty="0" smtClean="0">
                <a:solidFill>
                  <a:srgbClr val="FF0000"/>
                </a:solidFill>
                <a:effectLst/>
                <a:cs typeface="B Titr" panose="00000700000000000000" pitchFamily="2" charset="-78"/>
              </a:rPr>
              <a:t>تنش کوپلی </a:t>
            </a:r>
            <a:r>
              <a:rPr lang="ar-SA" sz="3200" dirty="0">
                <a:solidFill>
                  <a:srgbClr val="FF0000"/>
                </a:solidFill>
                <a:effectLst/>
                <a:cs typeface="B Titr" panose="00000700000000000000" pitchFamily="2" charset="-78"/>
              </a:rPr>
              <a:t>اصلاح </a:t>
            </a:r>
            <a:r>
              <a:rPr lang="ar-SA" sz="3200" dirty="0" smtClean="0">
                <a:solidFill>
                  <a:srgbClr val="FF0000"/>
                </a:solidFill>
                <a:effectLst/>
                <a:cs typeface="B Titr" panose="00000700000000000000" pitchFamily="2" charset="-78"/>
              </a:rPr>
              <a:t>شده</a:t>
            </a:r>
            <a:endParaRPr lang="en-US" sz="3200" dirty="0"/>
          </a:p>
        </p:txBody>
      </p:sp>
      <p:pic>
        <p:nvPicPr>
          <p:cNvPr id="44034" name="Picture 657" descr="Description: E:\saeed\Phd reports\my solutions\couple stress\frequency_aspect_l0equaltoze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199"/>
            <a:ext cx="5959475" cy="318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4290218" y="4467497"/>
            <a:ext cx="274637"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398" y="5315634"/>
            <a:ext cx="5502275" cy="646331"/>
          </a:xfrm>
          <a:prstGeom prst="rect">
            <a:avLst/>
          </a:prstGeom>
          <a:noFill/>
        </p:spPr>
        <p:txBody>
          <a:bodyPr wrap="square" rtlCol="0">
            <a:spAutoFit/>
          </a:bodyPr>
          <a:lstStyle/>
          <a:p>
            <a:pPr algn="ctr"/>
            <a:r>
              <a:rPr lang="fa-IR" b="1" dirty="0" smtClean="0">
                <a:cs typeface="B Nazanin" pitchFamily="2" charset="-78"/>
              </a:rPr>
              <a:t>رفتار میکروتیر در حالت بدون پارامتر مقیاس اندازه که نشان از صحت تئوری دارد.</a:t>
            </a:r>
            <a:endParaRPr lang="en-US" b="1" dirty="0">
              <a:cs typeface="B Nazanin" pitchFamily="2" charset="-78"/>
            </a:endParaRPr>
          </a:p>
        </p:txBody>
      </p:sp>
    </p:spTree>
    <p:extLst>
      <p:ext uri="{BB962C8B-B14F-4D97-AF65-F5344CB8AC3E}">
        <p14:creationId xmlns:p14="http://schemas.microsoft.com/office/powerpoint/2010/main" val="384807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0"/>
            <a:ext cx="8229600" cy="1143000"/>
          </a:xfrm>
        </p:spPr>
        <p:txBody>
          <a:bodyPr>
            <a:noAutofit/>
          </a:bodyPr>
          <a:lstStyle/>
          <a:p>
            <a:pPr algn="ctr"/>
            <a:r>
              <a:rPr lang="ar-SA" sz="3200" dirty="0">
                <a:solidFill>
                  <a:srgbClr val="FF0000"/>
                </a:solidFill>
                <a:effectLst/>
                <a:cs typeface="B Titr" panose="00000700000000000000" pitchFamily="2" charset="-78"/>
              </a:rPr>
              <a:t>اثر اندازه در رفتار میکروتیر توسط تئوری </a:t>
            </a:r>
            <a:r>
              <a:rPr lang="ar-SA" sz="3200" dirty="0" smtClean="0">
                <a:solidFill>
                  <a:srgbClr val="FF0000"/>
                </a:solidFill>
                <a:effectLst/>
                <a:cs typeface="B Titr" panose="00000700000000000000" pitchFamily="2" charset="-78"/>
              </a:rPr>
              <a:t>تنش کوپلی </a:t>
            </a:r>
            <a:r>
              <a:rPr lang="ar-SA" sz="3200" dirty="0">
                <a:solidFill>
                  <a:srgbClr val="FF0000"/>
                </a:solidFill>
                <a:effectLst/>
                <a:cs typeface="B Titr" panose="00000700000000000000" pitchFamily="2" charset="-78"/>
              </a:rPr>
              <a:t>اصلاح </a:t>
            </a:r>
            <a:r>
              <a:rPr lang="ar-SA" sz="3200" dirty="0" smtClean="0">
                <a:solidFill>
                  <a:srgbClr val="FF0000"/>
                </a:solidFill>
                <a:effectLst/>
                <a:cs typeface="B Titr" panose="00000700000000000000" pitchFamily="2" charset="-78"/>
              </a:rPr>
              <a:t>شده</a:t>
            </a:r>
            <a:endParaRPr lang="en-US" sz="3200" dirty="0"/>
          </a:p>
        </p:txBody>
      </p:sp>
      <p:pic>
        <p:nvPicPr>
          <p:cNvPr id="45058" name="Picture 591" descr="Description: E:\saeed\Phd reports\my solutions\couple stress\frequency_thicknesstol0-l00.5microme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1027612"/>
            <a:ext cx="4883331" cy="294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96" descr="Description: E:\saeed\Phd reports\my solutions\couple stress\frequency_thicknesstol0-l010microme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4" y="3957250"/>
            <a:ext cx="4648200" cy="265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4530634" y="2123008"/>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84914" y="5171099"/>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2052642"/>
            <a:ext cx="3886200" cy="646331"/>
          </a:xfrm>
          <a:prstGeom prst="rect">
            <a:avLst/>
          </a:prstGeom>
          <a:noFill/>
        </p:spPr>
        <p:txBody>
          <a:bodyPr wrap="square" rtlCol="0">
            <a:spAutoFit/>
          </a:bodyPr>
          <a:lstStyle/>
          <a:p>
            <a:pPr algn="ctr"/>
            <a:r>
              <a:rPr lang="fa-IR" b="1" dirty="0" smtClean="0">
                <a:cs typeface="B Nazanin" pitchFamily="2" charset="-78"/>
              </a:rPr>
              <a:t>رفتار فرکانس نرمال برای مودهای مختلف و مقدار ضخامت به پارامتر اندازه 5 میکرومتر</a:t>
            </a:r>
            <a:endParaRPr lang="en-US" b="1" dirty="0">
              <a:cs typeface="B Nazanin" pitchFamily="2" charset="-78"/>
            </a:endParaRPr>
          </a:p>
        </p:txBody>
      </p:sp>
      <p:sp>
        <p:nvSpPr>
          <p:cNvPr id="10" name="TextBox 9"/>
          <p:cNvSpPr txBox="1"/>
          <p:nvPr/>
        </p:nvSpPr>
        <p:spPr>
          <a:xfrm>
            <a:off x="5094514" y="4962233"/>
            <a:ext cx="3886200" cy="646331"/>
          </a:xfrm>
          <a:prstGeom prst="rect">
            <a:avLst/>
          </a:prstGeom>
          <a:noFill/>
        </p:spPr>
        <p:txBody>
          <a:bodyPr wrap="square" rtlCol="0">
            <a:spAutoFit/>
          </a:bodyPr>
          <a:lstStyle/>
          <a:p>
            <a:pPr algn="ctr"/>
            <a:r>
              <a:rPr lang="fa-IR" b="1" dirty="0" smtClean="0">
                <a:cs typeface="B Nazanin" pitchFamily="2" charset="-78"/>
              </a:rPr>
              <a:t>رفتار فرکانس نرمال برای مودهای مختلف و مقدار ضخامت به پارامتر اندازه 10 میکرومتر</a:t>
            </a:r>
            <a:endParaRPr lang="en-US" b="1" dirty="0">
              <a:cs typeface="B Nazanin" pitchFamily="2" charset="-78"/>
            </a:endParaRPr>
          </a:p>
        </p:txBody>
      </p:sp>
    </p:spTree>
    <p:extLst>
      <p:ext uri="{BB962C8B-B14F-4D97-AF65-F5344CB8AC3E}">
        <p14:creationId xmlns:p14="http://schemas.microsoft.com/office/powerpoint/2010/main" val="145210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pPr algn="just" rtl="1"/>
            <a:r>
              <a:rPr lang="fa-IR" sz="2400" dirty="0">
                <a:cs typeface="B Nazanin" pitchFamily="2" charset="-78"/>
              </a:rPr>
              <a:t>سیستم­های میکروالکترومکانیکی که اکثرا بر اساس سیلیکون و مشتقاتش ساخته می شدند در سال های اخیر به سوی مواد دیگر همچون مواد پلیمری و لاستیکی سوق پیدا کرد. از بین مواد پلیمری الاستومر ها به دلیل ویژگی های منحصر به فردشان و به ویژه رفتار لاستیکی آن ها بسیار مورد توجه می باشند. ویژگی های  منحصربه فرد آن ها همچون کرنش بالا، انعطاف پذیری، تطابق با محیط، پاسخ دهی سریع و ... الاستومرها را به عنوان ماده ای کاملا مطلوب در کاربردهای متنوعی مطرح کرده است. </a:t>
            </a:r>
            <a:r>
              <a:rPr lang="fa-IR" sz="2400" dirty="0" smtClean="0">
                <a:cs typeface="B Nazanin" pitchFamily="2" charset="-78"/>
              </a:rPr>
              <a:t>الاستومرهای دی الکتریم به صورت یک  غشا مابین دو الکترود بسیار منعطف مدل می شوند که رفتاری شبیه خازن دارند. برای بیان رفتار این مواد از مدل های هایپرالاستیک استفاده می شود.</a:t>
            </a:r>
            <a:r>
              <a:rPr lang="fa-IR" sz="2400" dirty="0">
                <a:cs typeface="B Nazanin" pitchFamily="2" charset="-78"/>
              </a:rPr>
              <a:t> قوانین سازگاری هایپرالاستیک برای مدل کردن موادی استفاده می شوند که حین مواجهه با کرنش های خیلی بزرگ، از خود رفتار الاستیک نشان می دهند. آنها رفتار غیرخطی ماده و تغییرات بزرگ شکل را در خود جای می دهند.</a:t>
            </a:r>
            <a:endParaRPr lang="en-US" sz="2600" dirty="0">
              <a:cs typeface="B Nazanin"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مقدمه</a:t>
            </a:r>
            <a:endParaRPr lang="en-US" sz="4000"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229600" cy="5016692"/>
          </a:xfrm>
        </p:spPr>
        <p:txBody>
          <a:bodyPr>
            <a:normAutofit fontScale="92500" lnSpcReduction="10000"/>
          </a:bodyPr>
          <a:lstStyle/>
          <a:p>
            <a:pPr algn="r" rtl="1">
              <a:lnSpc>
                <a:spcPct val="150000"/>
              </a:lnSpc>
            </a:pPr>
            <a:r>
              <a:rPr lang="fa-IR" sz="2400" b="1" dirty="0" smtClean="0">
                <a:solidFill>
                  <a:srgbClr val="0000FF"/>
                </a:solidFill>
                <a:cs typeface="B Titr" panose="00000700000000000000" pitchFamily="2" charset="-78"/>
              </a:rPr>
              <a:t>استفاده از معتبرترین داده های موجود در مواد هایپرالاستیک</a:t>
            </a:r>
          </a:p>
          <a:p>
            <a:pPr algn="r" rtl="1">
              <a:lnSpc>
                <a:spcPct val="150000"/>
              </a:lnSpc>
            </a:pPr>
            <a:r>
              <a:rPr lang="fa-IR" sz="2400" b="1" dirty="0" smtClean="0">
                <a:solidFill>
                  <a:srgbClr val="0000FF"/>
                </a:solidFill>
                <a:cs typeface="B Titr" panose="00000700000000000000" pitchFamily="2" charset="-78"/>
              </a:rPr>
              <a:t>بررسی انواع تئوری های کلاسیک و برشی</a:t>
            </a:r>
          </a:p>
          <a:p>
            <a:pPr algn="r" rtl="1">
              <a:lnSpc>
                <a:spcPct val="150000"/>
              </a:lnSpc>
            </a:pPr>
            <a:r>
              <a:rPr lang="fa-IR" sz="2400" b="1" dirty="0" smtClean="0">
                <a:solidFill>
                  <a:srgbClr val="0000FF"/>
                </a:solidFill>
                <a:cs typeface="B Titr" panose="00000700000000000000" pitchFamily="2" charset="-78"/>
              </a:rPr>
              <a:t>پیاده سازی روش نیمه تحلیلی پوینکاره و مقیاس های چندگانه</a:t>
            </a:r>
          </a:p>
          <a:p>
            <a:pPr algn="r" rtl="1">
              <a:lnSpc>
                <a:spcPct val="150000"/>
              </a:lnSpc>
            </a:pPr>
            <a:r>
              <a:rPr lang="fa-IR" sz="2400" b="1" dirty="0" smtClean="0">
                <a:solidFill>
                  <a:srgbClr val="0000FF"/>
                </a:solidFill>
                <a:cs typeface="B Titr" panose="00000700000000000000" pitchFamily="2" charset="-78"/>
              </a:rPr>
              <a:t>اعمال روش گالرکین برای حل معادلات غیرخطی</a:t>
            </a:r>
          </a:p>
          <a:p>
            <a:pPr algn="r" rtl="1">
              <a:lnSpc>
                <a:spcPct val="150000"/>
              </a:lnSpc>
            </a:pPr>
            <a:r>
              <a:rPr lang="fa-IR" sz="2400" b="1" dirty="0" smtClean="0">
                <a:solidFill>
                  <a:srgbClr val="0000FF"/>
                </a:solidFill>
                <a:cs typeface="B Titr" panose="00000700000000000000" pitchFamily="2" charset="-78"/>
              </a:rPr>
              <a:t>بررسی رفتار ارتعاشی میکروتیر تحت ارتعاش آزاد و اجباری</a:t>
            </a:r>
          </a:p>
          <a:p>
            <a:pPr algn="r" rtl="1">
              <a:lnSpc>
                <a:spcPct val="150000"/>
              </a:lnSpc>
            </a:pPr>
            <a:r>
              <a:rPr lang="fa-IR" sz="2400" b="1" dirty="0" smtClean="0">
                <a:solidFill>
                  <a:srgbClr val="0000FF"/>
                </a:solidFill>
                <a:cs typeface="B Titr" panose="00000700000000000000" pitchFamily="2" charset="-78"/>
              </a:rPr>
              <a:t>بررسی رفتار فرکانسی تحت مدل های مختلف هایپرالاستیک</a:t>
            </a:r>
          </a:p>
          <a:p>
            <a:pPr algn="r" rtl="1">
              <a:lnSpc>
                <a:spcPct val="150000"/>
              </a:lnSpc>
            </a:pPr>
            <a:r>
              <a:rPr lang="fa-IR" sz="2400" b="1" dirty="0" smtClean="0">
                <a:solidFill>
                  <a:srgbClr val="0000FF"/>
                </a:solidFill>
                <a:cs typeface="B Titr" panose="00000700000000000000" pitchFamily="2" charset="-78"/>
              </a:rPr>
              <a:t>بیان وضعیت خیز در بازه های زمانی مختلف</a:t>
            </a:r>
          </a:p>
          <a:p>
            <a:pPr algn="r" rtl="1">
              <a:lnSpc>
                <a:spcPct val="150000"/>
              </a:lnSpc>
            </a:pPr>
            <a:r>
              <a:rPr lang="fa-IR" sz="2400" b="1" dirty="0" smtClean="0">
                <a:solidFill>
                  <a:srgbClr val="0000FF"/>
                </a:solidFill>
                <a:cs typeface="B Titr" panose="00000700000000000000" pitchFamily="2" charset="-78"/>
              </a:rPr>
              <a:t>استفاده از تئوری غیرکلاسیک برای دخیل کردن اثر اندازه</a:t>
            </a:r>
          </a:p>
          <a:p>
            <a:pPr algn="r" rtl="1">
              <a:lnSpc>
                <a:spcPct val="150000"/>
              </a:lnSpc>
            </a:pPr>
            <a:r>
              <a:rPr lang="fa-IR" sz="2400" b="1" dirty="0" smtClean="0">
                <a:solidFill>
                  <a:srgbClr val="0000FF"/>
                </a:solidFill>
                <a:cs typeface="B Titr" panose="00000700000000000000" pitchFamily="2" charset="-78"/>
              </a:rPr>
              <a:t>قابلیت استفاده از خروجی های رفتار فرکانسی و خیز در موارد کاربردی</a:t>
            </a:r>
          </a:p>
          <a:p>
            <a:pPr marL="109728" indent="0" algn="r" rtl="1">
              <a:buNone/>
            </a:pPr>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Autofit/>
          </a:bodyPr>
          <a:lstStyle/>
          <a:p>
            <a:pPr algn="ctr"/>
            <a:r>
              <a:rPr lang="fa-IR" sz="3600" dirty="0">
                <a:solidFill>
                  <a:srgbClr val="FF0000"/>
                </a:solidFill>
                <a:effectLst/>
                <a:cs typeface="B Titr" panose="00000700000000000000" pitchFamily="2" charset="-78"/>
              </a:rPr>
              <a:t>توانمندیهای کُد</a:t>
            </a:r>
            <a:endParaRPr lang="en-US" sz="3600" dirty="0"/>
          </a:p>
        </p:txBody>
      </p:sp>
    </p:spTree>
    <p:extLst>
      <p:ext uri="{BB962C8B-B14F-4D97-AF65-F5344CB8AC3E}">
        <p14:creationId xmlns:p14="http://schemas.microsoft.com/office/powerpoint/2010/main" val="328064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599"/>
          </a:xfrm>
        </p:spPr>
        <p:txBody>
          <a:bodyPr>
            <a:noAutofit/>
          </a:bodyPr>
          <a:lstStyle/>
          <a:p>
            <a:pPr marL="109728" indent="0" algn="r" rtl="1">
              <a:lnSpc>
                <a:spcPct val="150000"/>
              </a:lnSpc>
              <a:buNone/>
            </a:pPr>
            <a:r>
              <a:rPr lang="fa-IR" sz="2000" b="1" dirty="0" smtClean="0">
                <a:cs typeface="B Titr" panose="00000700000000000000" pitchFamily="2" charset="-78"/>
              </a:rPr>
              <a:t>1- نحوه استفاده از ثوابت ماده های هایپرالاستیک</a:t>
            </a:r>
          </a:p>
          <a:p>
            <a:pPr marL="109728" indent="0" algn="r" rtl="1">
              <a:lnSpc>
                <a:spcPct val="150000"/>
              </a:lnSpc>
              <a:buNone/>
            </a:pPr>
            <a:r>
              <a:rPr lang="fa-IR" sz="2000" b="1" dirty="0" smtClean="0">
                <a:cs typeface="B Titr" panose="00000700000000000000" pitchFamily="2" charset="-78"/>
              </a:rPr>
              <a:t>2-چگونگی رفتار خیز میکروتیر تحت شرایط مختلف نیرویی</a:t>
            </a:r>
          </a:p>
          <a:p>
            <a:pPr marL="109728" indent="0" algn="r" rtl="1">
              <a:lnSpc>
                <a:spcPct val="150000"/>
              </a:lnSpc>
              <a:buNone/>
            </a:pPr>
            <a:r>
              <a:rPr lang="fa-IR" sz="2000" b="1" dirty="0" smtClean="0">
                <a:cs typeface="B Titr" panose="00000700000000000000" pitchFamily="2" charset="-78"/>
              </a:rPr>
              <a:t>3- کدنویسی روش نیم تحلیلی پوینکاره در زمینه اغتشاشات</a:t>
            </a:r>
          </a:p>
          <a:p>
            <a:pPr marL="109728" indent="0" algn="r" rtl="1">
              <a:lnSpc>
                <a:spcPct val="150000"/>
              </a:lnSpc>
              <a:buNone/>
            </a:pPr>
            <a:r>
              <a:rPr lang="fa-IR" sz="2000" b="1" dirty="0">
                <a:cs typeface="B Titr" panose="00000700000000000000" pitchFamily="2" charset="-78"/>
              </a:rPr>
              <a:t>4-کدنویسی روش </a:t>
            </a:r>
            <a:r>
              <a:rPr lang="fa-IR" sz="2000" b="1" dirty="0" smtClean="0">
                <a:cs typeface="B Titr" panose="00000700000000000000" pitchFamily="2" charset="-78"/>
              </a:rPr>
              <a:t>نیمه تحلیلی مقیاس های چندگانه </a:t>
            </a:r>
            <a:r>
              <a:rPr lang="fa-IR" sz="2000" b="1" dirty="0">
                <a:cs typeface="B Titr" panose="00000700000000000000" pitchFamily="2" charset="-78"/>
              </a:rPr>
              <a:t>در زمینه اغتشاشات</a:t>
            </a:r>
          </a:p>
          <a:p>
            <a:pPr marL="109728" indent="0" algn="r" rtl="1">
              <a:lnSpc>
                <a:spcPct val="150000"/>
              </a:lnSpc>
              <a:buNone/>
            </a:pPr>
            <a:r>
              <a:rPr lang="fa-IR" sz="2000" b="1" dirty="0" smtClean="0">
                <a:cs typeface="B Titr" panose="00000700000000000000" pitchFamily="2" charset="-78"/>
              </a:rPr>
              <a:t>5- استخراج ضرایب پارامتر کوچک در نرم افزار میپل </a:t>
            </a:r>
          </a:p>
          <a:p>
            <a:pPr marL="109728" indent="0" algn="r" rtl="1">
              <a:lnSpc>
                <a:spcPct val="150000"/>
              </a:lnSpc>
              <a:buNone/>
            </a:pPr>
            <a:r>
              <a:rPr lang="fa-IR" sz="2000" b="1" dirty="0" smtClean="0">
                <a:cs typeface="B Titr" panose="00000700000000000000" pitchFamily="2" charset="-78"/>
              </a:rPr>
              <a:t>6- استفاده از روش گالرکین در حل معادلات غیرخطی قوی</a:t>
            </a:r>
          </a:p>
          <a:p>
            <a:pPr marL="109728" indent="0" algn="r" rtl="1">
              <a:lnSpc>
                <a:spcPct val="150000"/>
              </a:lnSpc>
              <a:buNone/>
            </a:pPr>
            <a:r>
              <a:rPr lang="fa-IR" sz="2000" b="1" dirty="0" smtClean="0">
                <a:cs typeface="B Titr" panose="00000700000000000000" pitchFamily="2" charset="-78"/>
              </a:rPr>
              <a:t>7- درک رفتار فرکانس در ازای تاثیر پارامترهای مختلف</a:t>
            </a:r>
          </a:p>
          <a:p>
            <a:pPr marL="109728" indent="0" algn="r" rtl="1">
              <a:lnSpc>
                <a:spcPct val="150000"/>
              </a:lnSpc>
              <a:buNone/>
            </a:pPr>
            <a:r>
              <a:rPr lang="fa-IR" sz="2000" b="1" dirty="0" smtClean="0">
                <a:cs typeface="B Titr" panose="00000700000000000000" pitchFamily="2" charset="-78"/>
              </a:rPr>
              <a:t>8- مشاهده پاسخ فرکانسی در حالت ارتعاش اجباری</a:t>
            </a:r>
          </a:p>
          <a:p>
            <a:pPr marL="109728" indent="0" algn="r" rtl="1">
              <a:lnSpc>
                <a:spcPct val="150000"/>
              </a:lnSpc>
              <a:buNone/>
            </a:pPr>
            <a:r>
              <a:rPr lang="fa-IR" sz="2000" b="1" dirty="0" smtClean="0">
                <a:cs typeface="B Titr" panose="00000700000000000000" pitchFamily="2" charset="-78"/>
              </a:rPr>
              <a:t>9- استفاده از تئوری غیرکلاسیک در کدنویسی</a:t>
            </a:r>
          </a:p>
          <a:p>
            <a:pPr marL="109728" indent="0" algn="r" rtl="1">
              <a:lnSpc>
                <a:spcPct val="150000"/>
              </a:lnSpc>
              <a:buNone/>
            </a:pPr>
            <a:r>
              <a:rPr lang="fa-IR" sz="2000" b="1" dirty="0" smtClean="0">
                <a:cs typeface="B Titr" panose="00000700000000000000" pitchFamily="2" charset="-78"/>
              </a:rPr>
              <a:t>10- چگونگی وارد کردن اثر اندازه در تئوری تنش کوپلی اصلاح شده</a:t>
            </a:r>
          </a:p>
          <a:p>
            <a:pPr marL="109728" indent="0" algn="r" rtl="1">
              <a:lnSpc>
                <a:spcPct val="150000"/>
              </a:lnSpc>
              <a:buNone/>
            </a:pP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همه نسخه های </a:t>
            </a:r>
            <a:r>
              <a:rPr lang="en-US" sz="2400" b="1" dirty="0" err="1" smtClean="0">
                <a:latin typeface="Times New Roman" panose="02020603050405020304" pitchFamily="18" charset="0"/>
                <a:cs typeface="B Titr" panose="00000700000000000000" pitchFamily="2" charset="-78"/>
              </a:rPr>
              <a:t>Matlab</a:t>
            </a:r>
            <a:r>
              <a:rPr lang="fa-IR" sz="2400" b="1" dirty="0" smtClean="0">
                <a:latin typeface="Times New Roman" panose="02020603050405020304" pitchFamily="18" charset="0"/>
                <a:cs typeface="B Titr" panose="00000700000000000000" pitchFamily="2" charset="-78"/>
              </a:rPr>
              <a:t> قابل </a:t>
            </a:r>
            <a:r>
              <a:rPr lang="fa-IR" sz="2400" b="1" dirty="0">
                <a:latin typeface="Times New Roman" panose="02020603050405020304" pitchFamily="18" charset="0"/>
                <a:cs typeface="B Titr" panose="00000700000000000000" pitchFamily="2" charset="-78"/>
              </a:rPr>
              <a:t>اجراست.</a:t>
            </a:r>
          </a:p>
          <a:p>
            <a:pPr algn="r" rtl="1">
              <a:lnSpc>
                <a:spcPct val="200000"/>
              </a:lnSpc>
            </a:pPr>
            <a:r>
              <a:rPr lang="fa-IR" sz="2400" b="1" dirty="0" smtClean="0">
                <a:latin typeface="Times New Roman" panose="02020603050405020304" pitchFamily="18" charset="0"/>
                <a:cs typeface="B Titr" panose="00000700000000000000" pitchFamily="2" charset="-78"/>
              </a:rPr>
              <a:t>2- این برنامه در همه نسخه های </a:t>
            </a:r>
            <a:r>
              <a:rPr lang="en-US" sz="2400" b="1" dirty="0" smtClean="0">
                <a:latin typeface="Times New Roman" panose="02020603050405020304" pitchFamily="18" charset="0"/>
                <a:cs typeface="B Titr" panose="00000700000000000000" pitchFamily="2" charset="-78"/>
              </a:rPr>
              <a:t>Maple</a:t>
            </a:r>
            <a:r>
              <a:rPr lang="fa-IR" sz="2400" b="1" dirty="0" smtClean="0">
                <a:latin typeface="Times New Roman" panose="02020603050405020304" pitchFamily="18" charset="0"/>
                <a:cs typeface="B Titr" panose="00000700000000000000" pitchFamily="2" charset="-78"/>
              </a:rPr>
              <a:t> قابل اجراست.</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با مفاهیم ارتعاشات آزاد و اجباری</a:t>
            </a:r>
            <a:endParaRPr lang="fa-IR"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مواد هایپرالاستیک و الاستومرها</a:t>
            </a:r>
            <a:endParaRPr lang="en-US"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5- آشنایی با مدل های چندجمله ای هایپرالاستیک</a:t>
            </a:r>
          </a:p>
          <a:p>
            <a:pPr algn="r" rtl="1">
              <a:lnSpc>
                <a:spcPct val="200000"/>
              </a:lnSpc>
            </a:pPr>
            <a:r>
              <a:rPr lang="fa-IR" sz="2400" b="1" dirty="0" smtClean="0">
                <a:latin typeface="Times New Roman" panose="02020603050405020304" pitchFamily="18" charset="0"/>
                <a:cs typeface="B Titr" panose="00000700000000000000" pitchFamily="2" charset="-78"/>
              </a:rPr>
              <a:t>6- آشنایی با تئوری تنش کوپلی اصلاح شده</a:t>
            </a:r>
            <a:endParaRPr lang="en-US" sz="2400" b="1" dirty="0" smtClean="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400" dirty="0">
                <a:cs typeface="B Nazanin" pitchFamily="2" charset="-78"/>
              </a:rPr>
              <a:t>در این پژوهش رفتار دینامیکی و ارتعاشی اعضای مکانیکی سیستم های میکروالکترومکانیکی ساخته شده از این مواد با استفاده از مدل­های هایپرالاستیک مورد بررسی قرار می­گیرد. این مدل­ها به خوبی رفتار لاستیکی و عدم رابطه خطی تنش و کرنش در این نوع مواد را پیش بینی کرده و می توان با انتخاب صحیح این مدل ها، عامل غیرخطی ماده را در کنار دیگر فاکتورها در بررسی رفتار ماده و برای کاربردهای متنوع ذکر شده دخیل نمود. در این کار تلاش شده تا تمامی جنبه های ارتعاشی از حالت آزاد تا اجباری و تحت مدل های متنوع را از کاربرد حالت ماکرو تا درنظر گرفتن اثر اندازه که مختص سیستم های میکرو است مورد بررسی قرار دهیم تا بتواند به طور کاملا کاربردی مورد استفاده قرار گیرد.</a:t>
            </a:r>
            <a:endParaRPr lang="en-US" sz="2400" dirty="0">
              <a:cs typeface="B Nazanin" pitchFamily="2" charset="-78"/>
            </a:endParaRPr>
          </a:p>
          <a:p>
            <a:pPr algn="just" rtl="1">
              <a:lnSpc>
                <a:spcPct val="150000"/>
              </a:lnSpc>
            </a:pPr>
            <a:endParaRPr lang="en-US" sz="2400" dirty="0">
              <a:solidFill>
                <a:srgbClr val="00B050"/>
              </a:solidFill>
              <a:cs typeface="B Nazanin"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مقدمه</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lnSpcReduction="10000"/>
          </a:bodyPr>
          <a:lstStyle/>
          <a:p>
            <a:pPr lvl="0" algn="r" rtl="1"/>
            <a:r>
              <a:rPr lang="fa-IR" sz="2800" dirty="0">
                <a:cs typeface="B Nazanin" pitchFamily="2" charset="-78"/>
              </a:rPr>
              <a:t>ساخت ساده حتی در مقیاس کوچک</a:t>
            </a:r>
            <a:endParaRPr lang="en-US" sz="1600" dirty="0">
              <a:cs typeface="B Nazanin" pitchFamily="2" charset="-78"/>
            </a:endParaRPr>
          </a:p>
          <a:p>
            <a:pPr lvl="0" algn="r" rtl="1"/>
            <a:r>
              <a:rPr lang="fa-IR" sz="2800" dirty="0">
                <a:cs typeface="B Nazanin" pitchFamily="2" charset="-78"/>
              </a:rPr>
              <a:t>انعطاف پذیری</a:t>
            </a:r>
            <a:endParaRPr lang="en-US" sz="1600" dirty="0">
              <a:cs typeface="B Nazanin" pitchFamily="2" charset="-78"/>
            </a:endParaRPr>
          </a:p>
          <a:p>
            <a:pPr lvl="0" algn="r" rtl="1"/>
            <a:r>
              <a:rPr lang="fa-IR" sz="2800" dirty="0">
                <a:cs typeface="B Nazanin" pitchFamily="2" charset="-78"/>
              </a:rPr>
              <a:t>تطابق محیطی</a:t>
            </a:r>
            <a:endParaRPr lang="en-US" sz="1600" dirty="0">
              <a:cs typeface="B Nazanin" pitchFamily="2" charset="-78"/>
            </a:endParaRPr>
          </a:p>
          <a:p>
            <a:pPr lvl="0" algn="r" rtl="1"/>
            <a:r>
              <a:rPr lang="fa-IR" sz="2800" dirty="0">
                <a:cs typeface="B Nazanin" pitchFamily="2" charset="-78"/>
              </a:rPr>
              <a:t>کرنش بالا</a:t>
            </a:r>
            <a:endParaRPr lang="en-US" sz="1600" dirty="0">
              <a:cs typeface="B Nazanin" pitchFamily="2" charset="-78"/>
            </a:endParaRPr>
          </a:p>
          <a:p>
            <a:pPr lvl="0" algn="r" rtl="1"/>
            <a:r>
              <a:rPr lang="fa-IR" sz="2800" dirty="0">
                <a:cs typeface="B Nazanin" pitchFamily="2" charset="-78"/>
              </a:rPr>
              <a:t>چگالی انرژی بالا</a:t>
            </a:r>
            <a:endParaRPr lang="en-US" sz="1600" dirty="0">
              <a:cs typeface="B Nazanin" pitchFamily="2" charset="-78"/>
            </a:endParaRPr>
          </a:p>
          <a:p>
            <a:pPr lvl="0" algn="r" rtl="1"/>
            <a:r>
              <a:rPr lang="fa-IR" sz="2800" dirty="0">
                <a:cs typeface="B Nazanin" pitchFamily="2" charset="-78"/>
              </a:rPr>
              <a:t>راندمان بالا</a:t>
            </a:r>
            <a:endParaRPr lang="en-US" sz="1600" dirty="0">
              <a:cs typeface="B Nazanin" pitchFamily="2" charset="-78"/>
            </a:endParaRPr>
          </a:p>
          <a:p>
            <a:pPr lvl="0" algn="r" rtl="1"/>
            <a:r>
              <a:rPr lang="fa-IR" sz="2800" dirty="0">
                <a:cs typeface="B Nazanin" pitchFamily="2" charset="-78"/>
              </a:rPr>
              <a:t>پاسخ دهی سریع</a:t>
            </a:r>
            <a:endParaRPr lang="en-US" sz="1600" dirty="0">
              <a:cs typeface="B Nazanin" pitchFamily="2" charset="-78"/>
            </a:endParaRPr>
          </a:p>
          <a:p>
            <a:pPr lvl="0" algn="r" rtl="1"/>
            <a:r>
              <a:rPr lang="fa-IR" sz="2800" dirty="0">
                <a:cs typeface="B Nazanin" pitchFamily="2" charset="-78"/>
              </a:rPr>
              <a:t>نبود محدودیت های ابزار الکتروستاتیکی با دی الکتریک هوا</a:t>
            </a:r>
            <a:endParaRPr lang="en-US" sz="1600" dirty="0">
              <a:cs typeface="B Nazanin" pitchFamily="2" charset="-78"/>
            </a:endParaRPr>
          </a:p>
          <a:p>
            <a:pPr lvl="0" algn="r" rtl="1"/>
            <a:r>
              <a:rPr lang="fa-IR" sz="2800" dirty="0">
                <a:cs typeface="B Nazanin" pitchFamily="2" charset="-78"/>
              </a:rPr>
              <a:t>توانایی ایجاد میدان الکتریکی بیش از  در مقایسه با ایجاد توسط دی الکتریک هوا</a:t>
            </a:r>
            <a:endParaRPr lang="en-US" sz="1600" dirty="0">
              <a:cs typeface="B Nazanin" pitchFamily="2" charset="-78"/>
            </a:endParaRPr>
          </a:p>
          <a:p>
            <a:pPr lvl="0" algn="r" rtl="1"/>
            <a:r>
              <a:rPr lang="fa-IR" sz="2800" dirty="0">
                <a:cs typeface="B Nazanin" pitchFamily="2" charset="-78"/>
              </a:rPr>
              <a:t>داشتن ثابت دی الکتریک 3 تا 10 در مقایسه با ثابت دی الکتریک 1 برای هوا</a:t>
            </a:r>
            <a:endParaRPr lang="en-US" sz="1600" dirty="0">
              <a:cs typeface="B Nazanin" pitchFamily="2" charset="-78"/>
            </a:endParaRPr>
          </a:p>
          <a:p>
            <a:pPr marL="109728" lvl="2" indent="0" algn="r">
              <a:lnSpc>
                <a:spcPct val="150000"/>
              </a:lnSpc>
              <a:spcBef>
                <a:spcPts val="400"/>
              </a:spcBef>
              <a:buClr>
                <a:schemeClr val="accent1"/>
              </a:buClr>
              <a:buSzPct val="68000"/>
              <a:buNone/>
            </a:pPr>
            <a:endParaRPr lang="en-US" sz="2400" dirty="0">
              <a:solidFill>
                <a:srgbClr val="00B050"/>
              </a:solidFill>
              <a:cs typeface="B Nazanin"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مزیت ها</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799"/>
            <a:ext cx="8229600" cy="4940493"/>
          </a:xfrm>
        </p:spPr>
        <p:txBody>
          <a:bodyPr>
            <a:noAutofit/>
          </a:bodyPr>
          <a:lstStyle/>
          <a:p>
            <a:pPr algn="just" rtl="1"/>
            <a:r>
              <a:rPr lang="fa-IR" sz="2400" dirty="0">
                <a:cs typeface="B Nazanin" pitchFamily="2" charset="-78"/>
              </a:rPr>
              <a:t>از مورد توجه ترین کاربردها می توان به کاربردهای نظامی و هوافضا اشاره نمود. این مواد به عنوان عملگرها برای ابزار اپتیکی تظامی که قابلیت دیدن داخل عملگر به دلیل وضوح بالا را فراهم می کند، بالون های بسیار حجیم برای کاربردهای هوافضا، میکروربات های هوشمند در جهت اهداف نظامی که قابلیت عبور از هر سطحی با هر شکلی را به دلیل انعطاف بسیار بالا دارا می باشند، حرکت چند محوره دوربین های نظامی، ابزارهای محافظتی همچون لباس های عملیات های حساس نظامی و هوافضا به دلیل کرنش بالای آنها، میکروسنسورهای فشار و نیرو در ماهواره ها و ادوات جنگی، میکروژنراتورها برای تولید الکتریسیته، میرایی ارتعاشی در ماهواره ها به دلیل وجود فشا بالا، کنترل لایه مرزی در سیستم های هوافضا، میکروپمپ ها و میکروولوها، میکروسوییچ ها و بسیاری از کاربردهای دیگر نظامی و غیرنظامی همچون پزشکی قابل استفاده می باشند.</a:t>
            </a:r>
            <a:endParaRPr lang="en-US" sz="2400" dirty="0">
              <a:cs typeface="B Nazanin"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rtl="1"/>
            <a:r>
              <a:rPr lang="fa-IR" sz="3600" dirty="0" smtClean="0">
                <a:solidFill>
                  <a:srgbClr val="FF0000"/>
                </a:solidFill>
                <a:effectLst/>
                <a:cs typeface="B Titr" panose="00000700000000000000" pitchFamily="2" charset="-78"/>
              </a:rPr>
              <a:t> کاربرد نظامی و هوافضا</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 کاربرد نظامی و هوافضا</a:t>
            </a:r>
            <a:endParaRPr lang="en-US" sz="4000" dirty="0"/>
          </a:p>
        </p:txBody>
      </p:sp>
      <p:pic>
        <p:nvPicPr>
          <p:cNvPr id="32770"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8903"/>
            <a:ext cx="41465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038600"/>
            <a:ext cx="4338638"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4724400" y="1981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5791200" y="1048679"/>
            <a:ext cx="2743200" cy="2322241"/>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2400" dirty="0" smtClean="0">
                <a:solidFill>
                  <a:srgbClr val="FF0000"/>
                </a:solidFill>
                <a:effectLst/>
                <a:cs typeface="B Nazanin" pitchFamily="2" charset="-78"/>
              </a:rPr>
              <a:t> عملگرهای بالون برای کاربرد هوافضا </a:t>
            </a:r>
            <a:endParaRPr lang="en-US" sz="2400" dirty="0">
              <a:cs typeface="B Nazanin" pitchFamily="2" charset="-78"/>
            </a:endParaRPr>
          </a:p>
        </p:txBody>
      </p:sp>
      <p:sp>
        <p:nvSpPr>
          <p:cNvPr id="5" name="Left Arrow 4"/>
          <p:cNvSpPr/>
          <p:nvPr/>
        </p:nvSpPr>
        <p:spPr>
          <a:xfrm>
            <a:off x="3276600" y="4876800"/>
            <a:ext cx="838200" cy="3151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txBox="1">
            <a:spLocks/>
          </p:cNvSpPr>
          <p:nvPr/>
        </p:nvSpPr>
        <p:spPr>
          <a:xfrm>
            <a:off x="457200" y="4050959"/>
            <a:ext cx="2743200" cy="2322241"/>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2400" dirty="0" smtClean="0">
                <a:solidFill>
                  <a:srgbClr val="FF0000"/>
                </a:solidFill>
                <a:effectLst/>
                <a:cs typeface="B Nazanin" pitchFamily="2" charset="-78"/>
              </a:rPr>
              <a:t> میکروربات ها برای کاربرد جهت اهداف مختلف نظامی </a:t>
            </a:r>
            <a:endParaRPr lang="en-US" sz="2400" dirty="0">
              <a:cs typeface="B Nazanin"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 نمونه هایی دیگر از کاربرد نظامی و هوافضا</a:t>
            </a:r>
            <a:endParaRPr lang="en-US" sz="4000" dirty="0"/>
          </a:p>
        </p:txBody>
      </p:sp>
      <p:pic>
        <p:nvPicPr>
          <p:cNvPr id="33794"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0719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66800"/>
            <a:ext cx="3763962"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876800"/>
            <a:ext cx="3987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8382000" y="42672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419600" y="6248400"/>
            <a:ext cx="685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093107" y="3821113"/>
            <a:ext cx="130969" cy="4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4295112"/>
            <a:ext cx="2514600" cy="369332"/>
          </a:xfrm>
          <a:prstGeom prst="rect">
            <a:avLst/>
          </a:prstGeom>
          <a:noFill/>
        </p:spPr>
        <p:txBody>
          <a:bodyPr wrap="square" rtlCol="0">
            <a:spAutoFit/>
          </a:bodyPr>
          <a:lstStyle/>
          <a:p>
            <a:r>
              <a:rPr lang="fa-IR" b="1" dirty="0" smtClean="0">
                <a:cs typeface="B Nazanin" pitchFamily="2" charset="-78"/>
              </a:rPr>
              <a:t>میکروربات با قابلیت پرواز</a:t>
            </a:r>
            <a:endParaRPr lang="en-US" b="1" dirty="0">
              <a:cs typeface="B Nazanin" pitchFamily="2" charset="-78"/>
            </a:endParaRPr>
          </a:p>
        </p:txBody>
      </p:sp>
      <p:sp>
        <p:nvSpPr>
          <p:cNvPr id="13" name="TextBox 12"/>
          <p:cNvSpPr txBox="1"/>
          <p:nvPr/>
        </p:nvSpPr>
        <p:spPr>
          <a:xfrm>
            <a:off x="6400800" y="5029200"/>
            <a:ext cx="2514600" cy="369332"/>
          </a:xfrm>
          <a:prstGeom prst="rect">
            <a:avLst/>
          </a:prstGeom>
          <a:noFill/>
        </p:spPr>
        <p:txBody>
          <a:bodyPr wrap="square" rtlCol="0">
            <a:spAutoFit/>
          </a:bodyPr>
          <a:lstStyle/>
          <a:p>
            <a:pPr algn="r"/>
            <a:r>
              <a:rPr lang="fa-IR" b="1" dirty="0" smtClean="0">
                <a:cs typeface="B Nazanin" pitchFamily="2" charset="-78"/>
              </a:rPr>
              <a:t>حسگر گرنش در ماهواره</a:t>
            </a:r>
            <a:endParaRPr lang="en-US" b="1" dirty="0">
              <a:cs typeface="B Nazanin" pitchFamily="2" charset="-78"/>
            </a:endParaRPr>
          </a:p>
        </p:txBody>
      </p:sp>
      <p:sp>
        <p:nvSpPr>
          <p:cNvPr id="14" name="TextBox 13"/>
          <p:cNvSpPr txBox="1"/>
          <p:nvPr/>
        </p:nvSpPr>
        <p:spPr>
          <a:xfrm>
            <a:off x="5425281" y="6101834"/>
            <a:ext cx="2514600" cy="646331"/>
          </a:xfrm>
          <a:prstGeom prst="rect">
            <a:avLst/>
          </a:prstGeom>
          <a:noFill/>
        </p:spPr>
        <p:txBody>
          <a:bodyPr wrap="square" rtlCol="0">
            <a:spAutoFit/>
          </a:bodyPr>
          <a:lstStyle/>
          <a:p>
            <a:pPr algn="r"/>
            <a:r>
              <a:rPr lang="fa-IR" b="1" dirty="0" smtClean="0">
                <a:cs typeface="B Nazanin" pitchFamily="2" charset="-78"/>
              </a:rPr>
              <a:t>حسگر فشار در ماهواره تحت فشار شدید ناشی از شتاب</a:t>
            </a:r>
            <a:endParaRPr lang="en-US" b="1" dirty="0">
              <a:cs typeface="B Nazanin"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85"/>
            <a:ext cx="8229600" cy="1143000"/>
          </a:xfrm>
        </p:spPr>
        <p:txBody>
          <a:bodyPr>
            <a:normAutofit/>
          </a:bodyPr>
          <a:lstStyle/>
          <a:p>
            <a:pPr algn="ctr"/>
            <a:r>
              <a:rPr lang="fa-IR" sz="3600" dirty="0" smtClean="0">
                <a:solidFill>
                  <a:srgbClr val="FF0000"/>
                </a:solidFill>
                <a:effectLst/>
                <a:cs typeface="B Titr" panose="00000700000000000000" pitchFamily="2" charset="-78"/>
              </a:rPr>
              <a:t>مبنای مدل سازی</a:t>
            </a:r>
            <a:endParaRPr lang="en-US" sz="4000" dirty="0"/>
          </a:p>
        </p:txBody>
      </p:sp>
      <p:pic>
        <p:nvPicPr>
          <p:cNvPr id="348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143000"/>
            <a:ext cx="311467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5638800"/>
            <a:ext cx="7238999" cy="369332"/>
          </a:xfrm>
          <a:prstGeom prst="rect">
            <a:avLst/>
          </a:prstGeom>
        </p:spPr>
        <p:txBody>
          <a:bodyPr wrap="square">
            <a:spAutoFit/>
          </a:bodyPr>
          <a:lstStyle/>
          <a:p>
            <a:r>
              <a:rPr lang="fa-IR" b="1" dirty="0">
                <a:cs typeface="B Nazanin" pitchFamily="2" charset="-78"/>
              </a:rPr>
              <a:t>عکسی از میکرورزوناتور تمام پلیمری معلق روی الکترود کرومیوم و شماتیک نمای جانبی </a:t>
            </a:r>
            <a:endParaRPr lang="en-US" dirty="0">
              <a:cs typeface="B Nazanin" pitchFamily="2" charset="-78"/>
            </a:endParaRPr>
          </a:p>
        </p:txBody>
      </p:sp>
    </p:spTree>
    <p:extLst>
      <p:ext uri="{BB962C8B-B14F-4D97-AF65-F5344CB8AC3E}">
        <p14:creationId xmlns:p14="http://schemas.microsoft.com/office/powerpoint/2010/main" val="288442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1"/>
            <a:r>
              <a:rPr lang="fa-IR" sz="3600" dirty="0" smtClean="0">
                <a:solidFill>
                  <a:srgbClr val="FF0000"/>
                </a:solidFill>
                <a:effectLst/>
                <a:cs typeface="B Nazanin" pitchFamily="2" charset="-78"/>
              </a:rPr>
              <a:t>نمونه پارامترهای مدل بیدرمن</a:t>
            </a:r>
            <a:endParaRPr lang="en-US" sz="4000" dirty="0">
              <a:cs typeface="B Nazanin" pitchFamily="2" charset="-78"/>
            </a:endParaRPr>
          </a:p>
        </p:txBody>
      </p:sp>
      <p:graphicFrame>
        <p:nvGraphicFramePr>
          <p:cNvPr id="12" name="Table 11"/>
          <p:cNvGraphicFramePr>
            <a:graphicFrameLocks noGrp="1"/>
          </p:cNvGraphicFramePr>
          <p:nvPr>
            <p:extLst>
              <p:ext uri="{D42A27DB-BD31-4B8C-83A1-F6EECF244321}">
                <p14:modId xmlns:p14="http://schemas.microsoft.com/office/powerpoint/2010/main" val="1519442030"/>
              </p:ext>
            </p:extLst>
          </p:nvPr>
        </p:nvGraphicFramePr>
        <p:xfrm>
          <a:off x="990599" y="1905000"/>
          <a:ext cx="6614161" cy="4002881"/>
        </p:xfrm>
        <a:graphic>
          <a:graphicData uri="http://schemas.openxmlformats.org/drawingml/2006/table">
            <a:tbl>
              <a:tblPr rtl="1" firstRow="1" firstCol="1" bandRow="1">
                <a:tableStyleId>{5C22544A-7EE6-4342-B048-85BDC9FD1C3A}</a:tableStyleId>
              </a:tblPr>
              <a:tblGrid>
                <a:gridCol w="3993638"/>
                <a:gridCol w="1433980"/>
                <a:gridCol w="1186543"/>
              </a:tblGrid>
              <a:tr h="1643062">
                <a:tc>
                  <a:txBody>
                    <a:bodyPr/>
                    <a:lstStyle/>
                    <a:p>
                      <a:pPr algn="ctr" rtl="1">
                        <a:lnSpc>
                          <a:spcPct val="150000"/>
                        </a:lnSpc>
                        <a:spcAft>
                          <a:spcPts val="0"/>
                        </a:spcAft>
                      </a:pPr>
                      <a:r>
                        <a:rPr lang="fa-IR" sz="1200" dirty="0">
                          <a:effectLst/>
                          <a:cs typeface="B Nazanin" pitchFamily="2" charset="-78"/>
                        </a:rPr>
                        <a:t>پارامترهای تطبیق داده شده</a:t>
                      </a:r>
                      <a:endParaRPr lang="en-US" sz="1100" dirty="0">
                        <a:effectLst/>
                        <a:latin typeface="Calibri"/>
                        <a:ea typeface="Calibri"/>
                        <a:cs typeface="B Nazanin" pitchFamily="2" charset="-78"/>
                      </a:endParaRPr>
                    </a:p>
                  </a:txBody>
                  <a:tcPr marL="68580" marR="68580" marT="0" marB="0" anchor="ctr"/>
                </a:tc>
                <a:tc>
                  <a:txBody>
                    <a:bodyPr/>
                    <a:lstStyle/>
                    <a:p>
                      <a:pPr algn="ctr" rtl="1">
                        <a:lnSpc>
                          <a:spcPct val="150000"/>
                        </a:lnSpc>
                        <a:spcAft>
                          <a:spcPts val="0"/>
                        </a:spcAft>
                      </a:pPr>
                      <a:r>
                        <a:rPr lang="fa-IR" sz="1200" dirty="0">
                          <a:effectLst/>
                          <a:cs typeface="B Nazanin" pitchFamily="2" charset="-78"/>
                        </a:rPr>
                        <a:t>دیتای آزمایشگاهی ترلوآر(</a:t>
                      </a:r>
                      <a:r>
                        <a:rPr lang="en-US" sz="1200" dirty="0">
                          <a:effectLst/>
                          <a:cs typeface="B Nazanin" pitchFamily="2" charset="-78"/>
                        </a:rPr>
                        <a:t>T</a:t>
                      </a:r>
                      <a:r>
                        <a:rPr lang="fa-IR" sz="1200" dirty="0">
                          <a:effectLst/>
                          <a:cs typeface="B Nazanin" pitchFamily="2" charset="-78"/>
                        </a:rPr>
                        <a:t>) و کاواباتا (</a:t>
                      </a:r>
                      <a:r>
                        <a:rPr lang="en-US" sz="1200" dirty="0">
                          <a:effectLst/>
                          <a:cs typeface="B Nazanin" pitchFamily="2" charset="-78"/>
                        </a:rPr>
                        <a:t>K</a:t>
                      </a:r>
                      <a:r>
                        <a:rPr lang="fa-IR" sz="1200" dirty="0">
                          <a:effectLst/>
                          <a:cs typeface="B Nazanin" pitchFamily="2" charset="-78"/>
                        </a:rPr>
                        <a:t>)</a:t>
                      </a:r>
                      <a:endParaRPr lang="en-US" sz="1100" dirty="0">
                        <a:effectLst/>
                        <a:latin typeface="Calibri"/>
                        <a:ea typeface="Calibri"/>
                        <a:cs typeface="B Nazanin" pitchFamily="2" charset="-78"/>
                      </a:endParaRPr>
                    </a:p>
                  </a:txBody>
                  <a:tcPr marL="68580" marR="68580" marT="0" marB="0" anchor="ctr"/>
                </a:tc>
                <a:tc>
                  <a:txBody>
                    <a:bodyPr/>
                    <a:lstStyle/>
                    <a:p>
                      <a:pPr algn="ctr" rtl="1">
                        <a:lnSpc>
                          <a:spcPct val="150000"/>
                        </a:lnSpc>
                        <a:spcAft>
                          <a:spcPts val="0"/>
                        </a:spcAft>
                      </a:pPr>
                      <a:r>
                        <a:rPr lang="fa-IR" sz="1200" b="1" dirty="0">
                          <a:effectLst/>
                          <a:cs typeface="B Nazanin" pitchFamily="2" charset="-78"/>
                        </a:rPr>
                        <a:t>نام مدل</a:t>
                      </a:r>
                      <a:endParaRPr lang="en-US" sz="1100" b="1" dirty="0">
                        <a:effectLst/>
                        <a:latin typeface="Calibri"/>
                        <a:ea typeface="Calibri"/>
                        <a:cs typeface="B Nazanin" pitchFamily="2" charset="-78"/>
                      </a:endParaRPr>
                    </a:p>
                  </a:txBody>
                  <a:tcPr marL="68580" marR="68580" marT="0" marB="0" anchor="ctr"/>
                </a:tc>
              </a:tr>
              <a:tr h="1100138">
                <a:tc>
                  <a:txBody>
                    <a:bodyPr/>
                    <a:lstStyle/>
                    <a:p>
                      <a:pPr algn="ctr" rtl="1">
                        <a:lnSpc>
                          <a:spcPct val="150000"/>
                        </a:lnSpc>
                        <a:spcAft>
                          <a:spcPts val="0"/>
                        </a:spcAft>
                      </a:pPr>
                      <a:r>
                        <a:rPr lang="en-US" sz="1400">
                          <a:effectLst/>
                        </a:rPr>
                        <a:t> </a:t>
                      </a:r>
                      <a:endParaRPr lang="en-US" sz="1400">
                        <a:effectLst/>
                        <a:latin typeface="Calibri"/>
                        <a:ea typeface="Times New Roman"/>
                        <a:cs typeface="Arial"/>
                      </a:endParaRPr>
                    </a:p>
                  </a:txBody>
                  <a:tcPr marL="68580" marR="68580" marT="0" marB="0"/>
                </a:tc>
                <a:tc>
                  <a:txBody>
                    <a:bodyPr/>
                    <a:lstStyle/>
                    <a:p>
                      <a:pPr algn="ctr" rtl="1">
                        <a:lnSpc>
                          <a:spcPct val="150000"/>
                        </a:lnSpc>
                        <a:spcAft>
                          <a:spcPts val="0"/>
                        </a:spcAft>
                      </a:pPr>
                      <a:r>
                        <a:rPr lang="en-US" sz="1400" dirty="0">
                          <a:effectLst/>
                        </a:rPr>
                        <a:t>T</a:t>
                      </a:r>
                      <a:endParaRPr lang="en-US" sz="1100" dirty="0">
                        <a:effectLst/>
                        <a:latin typeface="Calibri"/>
                        <a:ea typeface="Calibri"/>
                        <a:cs typeface="Arial"/>
                      </a:endParaRPr>
                    </a:p>
                  </a:txBody>
                  <a:tcPr marL="68580" marR="68580" marT="0" marB="0" anchor="ctr"/>
                </a:tc>
                <a:tc rowSpan="2">
                  <a:txBody>
                    <a:bodyPr/>
                    <a:lstStyle/>
                    <a:p>
                      <a:pPr algn="ctr" rtl="1">
                        <a:lnSpc>
                          <a:spcPct val="150000"/>
                        </a:lnSpc>
                        <a:spcAft>
                          <a:spcPts val="0"/>
                        </a:spcAft>
                      </a:pPr>
                      <a:r>
                        <a:rPr lang="fa-IR" sz="1400" b="1" dirty="0">
                          <a:effectLst/>
                          <a:cs typeface="B Nazanin" pitchFamily="2" charset="-78"/>
                        </a:rPr>
                        <a:t>بیدرمن</a:t>
                      </a:r>
                      <a:endParaRPr lang="en-US" sz="1100" b="1" dirty="0">
                        <a:effectLst/>
                        <a:latin typeface="Calibri"/>
                        <a:ea typeface="Calibri"/>
                        <a:cs typeface="B Nazanin" pitchFamily="2" charset="-78"/>
                      </a:endParaRPr>
                    </a:p>
                  </a:txBody>
                  <a:tcPr marL="68580" marR="68580" marT="0" marB="0" anchor="ctr"/>
                </a:tc>
              </a:tr>
              <a:tr h="1259681">
                <a:tc>
                  <a:txBody>
                    <a:bodyPr/>
                    <a:lstStyle/>
                    <a:p>
                      <a:pPr algn="ctr" rtl="1">
                        <a:lnSpc>
                          <a:spcPct val="150000"/>
                        </a:lnSpc>
                        <a:spcAft>
                          <a:spcPts val="0"/>
                        </a:spcAft>
                      </a:pPr>
                      <a:r>
                        <a:rPr lang="fa-IR" sz="1400">
                          <a:effectLst/>
                        </a:rPr>
                        <a:t> </a:t>
                      </a:r>
                      <a:endParaRPr lang="en-US" sz="1400">
                        <a:effectLst/>
                      </a:endParaRPr>
                    </a:p>
                    <a:p>
                      <a:pPr algn="ctr" rtl="1">
                        <a:lnSpc>
                          <a:spcPct val="150000"/>
                        </a:lnSpc>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algn="ctr" rtl="1">
                        <a:lnSpc>
                          <a:spcPct val="150000"/>
                        </a:lnSpc>
                        <a:spcAft>
                          <a:spcPts val="0"/>
                        </a:spcAft>
                      </a:pPr>
                      <a:r>
                        <a:rPr lang="en-US" sz="1400" dirty="0">
                          <a:effectLst/>
                        </a:rPr>
                        <a:t>K</a:t>
                      </a:r>
                      <a:endParaRPr lang="en-US" sz="1100" dirty="0">
                        <a:effectLst/>
                        <a:latin typeface="Calibri"/>
                        <a:ea typeface="Calibri"/>
                        <a:cs typeface="Arial"/>
                      </a:endParaRPr>
                    </a:p>
                  </a:txBody>
                  <a:tcPr marL="68580" marR="68580" marT="0" marB="0" anchor="ctr"/>
                </a:tc>
                <a:tc vMerge="1">
                  <a:txBody>
                    <a:bodyPr/>
                    <a:lstStyle/>
                    <a:p>
                      <a:endParaRPr lang="en-US"/>
                    </a:p>
                  </a:txBody>
                  <a:tcPr/>
                </a:tc>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18118024"/>
              </p:ext>
            </p:extLst>
          </p:nvPr>
        </p:nvGraphicFramePr>
        <p:xfrm>
          <a:off x="4953000" y="3581400"/>
          <a:ext cx="1085850" cy="990600"/>
        </p:xfrm>
        <a:graphic>
          <a:graphicData uri="http://schemas.openxmlformats.org/presentationml/2006/ole">
            <mc:AlternateContent xmlns:mc="http://schemas.openxmlformats.org/markup-compatibility/2006">
              <mc:Choice xmlns:v="urn:schemas-microsoft-com:vml" Requires="v">
                <p:oleObj spid="_x0000_s35882" name="Equation" r:id="rId3" imgW="1079032" imgH="990170" progId="Equation.DSMT4">
                  <p:embed/>
                </p:oleObj>
              </mc:Choice>
              <mc:Fallback>
                <p:oleObj name="Equation" r:id="rId3" imgW="1079032" imgH="99017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81400"/>
                        <a:ext cx="10858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55467818"/>
              </p:ext>
            </p:extLst>
          </p:nvPr>
        </p:nvGraphicFramePr>
        <p:xfrm>
          <a:off x="4953000" y="4800600"/>
          <a:ext cx="1000125" cy="990600"/>
        </p:xfrm>
        <a:graphic>
          <a:graphicData uri="http://schemas.openxmlformats.org/presentationml/2006/ole">
            <mc:AlternateContent xmlns:mc="http://schemas.openxmlformats.org/markup-compatibility/2006">
              <mc:Choice xmlns:v="urn:schemas-microsoft-com:vml" Requires="v">
                <p:oleObj spid="_x0000_s35883" name="Equation" r:id="rId5" imgW="1002960" imgH="990360" progId="Equation.DSMT4">
                  <p:embed/>
                </p:oleObj>
              </mc:Choice>
              <mc:Fallback>
                <p:oleObj name="Equation" r:id="rId5" imgW="1002960" imgH="990360" progId="Equation.DSMT4">
                  <p:embed/>
                  <p:pic>
                    <p:nvPicPr>
                      <p:cNvPr id="0" name="Object 8"/>
                      <p:cNvPicPr>
                        <a:picLocks noChangeAspect="1" noChangeArrowheads="1"/>
                      </p:cNvPicPr>
                      <p:nvPr/>
                    </p:nvPicPr>
                    <p:blipFill>
                      <a:blip r:embed="rId6"/>
                      <a:srcRect/>
                      <a:stretch>
                        <a:fillRect/>
                      </a:stretch>
                    </p:blipFill>
                    <p:spPr bwMode="auto">
                      <a:xfrm>
                        <a:off x="4953000" y="4800600"/>
                        <a:ext cx="10001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2103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4269</TotalTime>
  <Words>1063</Words>
  <Application>Microsoft Office PowerPoint</Application>
  <PresentationFormat>On-screen Show (4:3)</PresentationFormat>
  <Paragraphs>93</Paragraphs>
  <Slides>22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Arial</vt:lpstr>
      <vt:lpstr>B Nazanin</vt:lpstr>
      <vt:lpstr>B Titr</vt:lpstr>
      <vt:lpstr>Calibri</vt:lpstr>
      <vt:lpstr>Lucida Sans Unicode</vt:lpstr>
      <vt:lpstr>Times New Roman</vt:lpstr>
      <vt:lpstr>Verdana</vt:lpstr>
      <vt:lpstr>Wingdings 2</vt:lpstr>
      <vt:lpstr>Wingdings 3</vt:lpstr>
      <vt:lpstr>Concourse</vt:lpstr>
      <vt:lpstr>Equation</vt:lpstr>
      <vt:lpstr>            بررسی رفتار سیستم­های میکروالکترومکانیکی و الاستومر دی الکتریک تحت تحریک خارجی ساخته شده از مواد الاستیک خطی و غیرخطی هایپرالاستیک قابل بکارگیری در صنایع مختلف دفاعی، هوافضا و رباتیک  سعید دانایی بارفروشی دی  95     </vt:lpstr>
      <vt:lpstr>مقدمه</vt:lpstr>
      <vt:lpstr>مقدمه</vt:lpstr>
      <vt:lpstr>مزیت ها</vt:lpstr>
      <vt:lpstr> کاربرد نظامی و هوافضا</vt:lpstr>
      <vt:lpstr> کاربرد نظامی و هوافضا</vt:lpstr>
      <vt:lpstr> نمونه هایی دیگر از کاربرد نظامی و هوافضا</vt:lpstr>
      <vt:lpstr>مبنای مدل سازی</vt:lpstr>
      <vt:lpstr>نمونه پارامترهای مدل بیدرمن</vt:lpstr>
      <vt:lpstr>ارتعاش آزاد- مدل یئو</vt:lpstr>
      <vt:lpstr>ارتعاش آزاد- مدل یئو</vt:lpstr>
      <vt:lpstr>ارتعاش آزاد- مدل یئو</vt:lpstr>
      <vt:lpstr>PowerPoint Presentation</vt:lpstr>
      <vt:lpstr>ارتعاش اجباری</vt:lpstr>
      <vt:lpstr>ارتعاش اجباری</vt:lpstr>
      <vt:lpstr>ارتعاش اجباری</vt:lpstr>
      <vt:lpstr>اثر اندازه در رفتار میکروتیر توسط تئوری تنش کوپلی اصلاح شده</vt:lpstr>
      <vt:lpstr>اثر اندازه در رفتار میکروتیر توسط تئوری تنش کوپلی اصلاح شده</vt:lpstr>
      <vt:lpstr>اثر اندازه در رفتار میکروتیر توسط تئوری تنش کوپلی اصلاح شده</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221</cp:revision>
  <dcterms:created xsi:type="dcterms:W3CDTF">2006-08-16T00:00:00Z</dcterms:created>
  <dcterms:modified xsi:type="dcterms:W3CDTF">2017-03-14T08:58:03Z</dcterms:modified>
</cp:coreProperties>
</file>