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366" r:id="rId2"/>
    <p:sldId id="354" r:id="rId3"/>
    <p:sldId id="367" r:id="rId4"/>
    <p:sldId id="368" r:id="rId5"/>
    <p:sldId id="369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20C4D-0180-40D2-A856-4ABE5A1A069E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B8DA-E986-49A0-9432-B1D2119FAF59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C608-5F6B-4B63-877E-475840BA68C2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8679F-5204-42F1-94E5-7F35567538DB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4C4D-0FBA-4EA7-840D-D98AE8E20134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6381-DD72-4ACD-886C-E080E4E4AD4F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902C-ABFA-4ACC-87B3-54E6B0DABEEE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14FA-93E7-482C-BBFB-C57F051F7D55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CA29ED0-9E00-4234-B909-B4C6398DC9B8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شبیه سازی رفتار ارتعاشی بال با نسبت منظری بالا در پیچش غیرخطی ناب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هادی کاظمی عباسعلی کش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بهمن 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1515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پاسخ فرکانسی سیستم نزدیکی فرکانس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فوق هارمونیک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برخی از توانمندیهای کُدها</a:t>
            </a:r>
            <a:endParaRPr lang="en-US" sz="40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86000"/>
            <a:ext cx="4772025" cy="35725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71612" y="5712351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شکل </a:t>
            </a:r>
            <a:r>
              <a:rPr lang="fa-I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‏4 - </a:t>
            </a:r>
            <a:r>
              <a:rPr lang="fa-IR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پاسخ فرکانسی مود اول در نزدیکی فرکانس فوق هارمونیک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پاسخ فرکانسی سیستم نزدیکی فرکانس فوق هارمونیک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برخی از توانمندیهای کُدها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972" y="2133600"/>
            <a:ext cx="4859655" cy="3638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43098" y="5690187"/>
            <a:ext cx="51054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شکل </a:t>
            </a:r>
            <a:r>
              <a:rPr lang="fa-I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‏4 - </a:t>
            </a:r>
            <a:r>
              <a:rPr lang="fa-IR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پاسخ فرکانسی مود دوم در نزدیکی فرکانس فوق هارمونیک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43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رسم نمودار پاسخ زمانی برای مود اول</a:t>
            </a:r>
          </a:p>
          <a:p>
            <a:pPr algn="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رسم نمودار پاسخ زمانی برای مود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دوم</a:t>
            </a:r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پاسخ فرکانسی سیستم نزدیکی فرکانس اصلی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دوم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سیستم – مود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اول</a:t>
            </a:r>
          </a:p>
          <a:p>
            <a:pPr algn="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پاسخ فرکانسی سیستم نزدیکی فرکانس اصلی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دوم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سیستم – مود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دوم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سایر توانمندیهای </a:t>
            </a:r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کُد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2103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199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000" b="1" dirty="0">
                <a:cs typeface="B Titr" panose="00000700000000000000" pitchFamily="2" charset="-78"/>
              </a:rPr>
              <a:t>1- </a:t>
            </a:r>
            <a:r>
              <a:rPr lang="fa-IR" sz="2000" b="1" dirty="0" smtClean="0">
                <a:cs typeface="B Titr" panose="00000700000000000000" pitchFamily="2" charset="-78"/>
              </a:rPr>
              <a:t>ارائه </a:t>
            </a:r>
            <a:r>
              <a:rPr lang="fa-IR" sz="2000" b="1" dirty="0">
                <a:cs typeface="B Titr" panose="00000700000000000000" pitchFamily="2" charset="-78"/>
              </a:rPr>
              <a:t>حل عددی مناسب برای انواع ارتعاشات غیرخطی پیچش تیر جدار نازک مستقیم.</a:t>
            </a:r>
            <a:endParaRPr lang="fa-IR" sz="20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000" b="1" dirty="0" smtClean="0">
                <a:cs typeface="B Titr" panose="00000700000000000000" pitchFamily="2" charset="-78"/>
              </a:rPr>
              <a:t>2- ارائه </a:t>
            </a:r>
            <a:r>
              <a:rPr lang="fa-IR" sz="2000" b="1" dirty="0">
                <a:cs typeface="B Titr" panose="00000700000000000000" pitchFamily="2" charset="-78"/>
              </a:rPr>
              <a:t>حل تحلیلی تقریبی </a:t>
            </a:r>
            <a:r>
              <a:rPr lang="fa-IR" sz="2000" b="1" dirty="0" smtClean="0">
                <a:cs typeface="B Titr" panose="00000700000000000000" pitchFamily="2" charset="-78"/>
              </a:rPr>
              <a:t>مقیاس های </a:t>
            </a:r>
            <a:r>
              <a:rPr lang="fa-IR" sz="2000" b="1" dirty="0">
                <a:cs typeface="B Titr" panose="00000700000000000000" pitchFamily="2" charset="-78"/>
              </a:rPr>
              <a:t>چندگانه برای ارتعاشات اجباری پیچش تیر غیرخطی جدار نازک مستقیم.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000" b="1" dirty="0" smtClean="0">
                <a:cs typeface="B Titr" panose="00000700000000000000" pitchFamily="2" charset="-78"/>
              </a:rPr>
              <a:t>3- ارائه </a:t>
            </a:r>
            <a:r>
              <a:rPr lang="fa-IR" sz="2000" b="1" dirty="0">
                <a:cs typeface="B Titr" panose="00000700000000000000" pitchFamily="2" charset="-78"/>
              </a:rPr>
              <a:t>حل تحلیلی تقریبی بالانس هارمونیکی برای ارتعاشات اجباری پیچش تیر غیرخطی جدار نازک مستقیم</a:t>
            </a:r>
            <a:r>
              <a:rPr lang="fa-IR" sz="2000" b="1" dirty="0" smtClean="0">
                <a:cs typeface="B Titr" panose="00000700000000000000" pitchFamily="2" charset="-78"/>
              </a:rPr>
              <a:t>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000" b="1" dirty="0" smtClean="0">
                <a:cs typeface="B Titr" panose="00000700000000000000" pitchFamily="2" charset="-78"/>
              </a:rPr>
              <a:t>4- تحقیق </a:t>
            </a:r>
            <a:r>
              <a:rPr lang="fa-IR" sz="2000" b="1" dirty="0">
                <a:cs typeface="B Titr" panose="00000700000000000000" pitchFamily="2" charset="-78"/>
              </a:rPr>
              <a:t>در مورد نسبت فرکانس-دامنه تیرجدارنازک در پیچش در </a:t>
            </a:r>
            <a:r>
              <a:rPr lang="fa-IR" sz="2000" b="1" dirty="0" smtClean="0">
                <a:cs typeface="B Titr" panose="00000700000000000000" pitchFamily="2" charset="-78"/>
              </a:rPr>
              <a:t>ارتعاشات </a:t>
            </a:r>
            <a:r>
              <a:rPr lang="fa-IR" sz="2000" b="1" dirty="0">
                <a:cs typeface="B Titr" panose="00000700000000000000" pitchFamily="2" charset="-78"/>
              </a:rPr>
              <a:t>اجباری.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000" b="1" dirty="0" smtClean="0">
                <a:cs typeface="B Titr" panose="00000700000000000000" pitchFamily="2" charset="-78"/>
              </a:rPr>
              <a:t>5- تحقیق </a:t>
            </a:r>
            <a:r>
              <a:rPr lang="fa-IR" sz="2000" b="1" dirty="0">
                <a:cs typeface="B Titr" panose="00000700000000000000" pitchFamily="2" charset="-78"/>
              </a:rPr>
              <a:t>در مورد وقوع </a:t>
            </a:r>
            <a:r>
              <a:rPr lang="fa-IR" sz="2000" b="1" dirty="0" smtClean="0">
                <a:cs typeface="B Titr" panose="00000700000000000000" pitchFamily="2" charset="-78"/>
              </a:rPr>
              <a:t>رزنانس های اصلی و فوق هارمونیک </a:t>
            </a:r>
            <a:r>
              <a:rPr lang="fa-IR" sz="2000" b="1" dirty="0">
                <a:cs typeface="B Titr" panose="00000700000000000000" pitchFamily="2" charset="-78"/>
              </a:rPr>
              <a:t>در ارتعاشات پیچشی تیر جدارنازک</a:t>
            </a:r>
            <a:r>
              <a:rPr lang="fa-IR" sz="2000" b="1" dirty="0" smtClean="0">
                <a:cs typeface="B Titr" panose="00000700000000000000" pitchFamily="2" charset="-78"/>
              </a:rPr>
              <a:t>.</a:t>
            </a:r>
            <a:endParaRPr lang="fa-IR" sz="2000" b="1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تنها در تمام نسخه های نرم افزار </a:t>
            </a:r>
            <a:r>
              <a:rPr lang="en-US" sz="22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قابل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اجراست.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خروجی ها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به صورت نمودار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قابل مشاهده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است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آشنایی با روش های عددی نیومارک و تحلیلی تقریبی مقیاسهای چندگانه وبالانس هارمونیکی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4-آشنایی اولیه نرم افزار </a:t>
            </a:r>
            <a:r>
              <a:rPr lang="en-US" sz="2200" b="1" dirty="0"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و دستورهای حلقه، تابع درونی و </a:t>
            </a:r>
            <a:r>
              <a:rPr lang="en-US" sz="2200" b="1" dirty="0" err="1">
                <a:latin typeface="Times New Roman" panose="02020603050405020304" pitchFamily="18" charset="0"/>
                <a:cs typeface="B Titr" panose="00000700000000000000" pitchFamily="2" charset="-78"/>
              </a:rPr>
              <a:t>fsolve</a:t>
            </a:r>
            <a:endParaRPr lang="fa-IR" sz="22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در </a:t>
            </a:r>
            <a:r>
              <a:rPr lang="fa-IR" sz="2400" b="1" dirty="0">
                <a:cs typeface="B Nazanin" panose="00000400000000000000" pitchFamily="2" charset="-78"/>
              </a:rPr>
              <a:t>طراحی بال همواره ملاحظات و بررسی های رفتار ارتعاشی و آیروالاستیک از اهمیت خاصی برخوردار است. از همین منظر، پیچش و خمش به عنوان دو عامل اصلی در </a:t>
            </a:r>
            <a:r>
              <a:rPr lang="fa-IR" sz="2400" b="1" dirty="0" smtClean="0">
                <a:cs typeface="B Nazanin" panose="00000400000000000000" pitchFamily="2" charset="-78"/>
              </a:rPr>
              <a:t>برهم کنش </a:t>
            </a:r>
            <a:r>
              <a:rPr lang="fa-IR" sz="2400" b="1" dirty="0">
                <a:cs typeface="B Nazanin" panose="00000400000000000000" pitchFamily="2" charset="-78"/>
              </a:rPr>
              <a:t>بین نیروهای موثر بر این حرکت باید مورد توجه قرار گیرد. هر یک از این دو، به طور مستقل و همچنین به صورت کوپل بخشی از </a:t>
            </a:r>
            <a:r>
              <a:rPr lang="fa-IR" sz="2400" b="1" dirty="0" smtClean="0">
                <a:cs typeface="B Nazanin" panose="00000400000000000000" pitchFamily="2" charset="-78"/>
              </a:rPr>
              <a:t>پژوهش های سال های </a:t>
            </a:r>
            <a:r>
              <a:rPr lang="fa-IR" sz="2400" b="1" dirty="0">
                <a:cs typeface="B Nazanin" panose="00000400000000000000" pitchFamily="2" charset="-78"/>
              </a:rPr>
              <a:t>اخیر محققان را </a:t>
            </a:r>
            <a:r>
              <a:rPr lang="fa-IR" sz="2400" b="1" dirty="0" smtClean="0">
                <a:cs typeface="B Nazanin" panose="00000400000000000000" pitchFamily="2" charset="-78"/>
              </a:rPr>
              <a:t>به خود اختصاص داده است. 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b="1" dirty="0">
                <a:cs typeface="B Nazanin" panose="00000400000000000000" pitchFamily="2" charset="-78"/>
              </a:rPr>
              <a:t>همچنین در پروژه های صنعتی جدید صنایع هوایی، مطالعات بر روی بال های با نسبت منظری بالا به جهت </a:t>
            </a:r>
            <a:r>
              <a:rPr lang="fa-IR" sz="2400" b="1" dirty="0" smtClean="0">
                <a:cs typeface="B Nazanin" panose="00000400000000000000" pitchFamily="2" charset="-78"/>
              </a:rPr>
              <a:t>انعطاف پذیری </a:t>
            </a:r>
            <a:r>
              <a:rPr lang="fa-IR" sz="2400" b="1" dirty="0">
                <a:cs typeface="B Nazanin" panose="00000400000000000000" pitchFamily="2" charset="-78"/>
              </a:rPr>
              <a:t>زیاد مخصوصاً در مورد هواپیماهای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HALE</a:t>
            </a:r>
            <a:r>
              <a:rPr lang="en-US" sz="2400" dirty="0">
                <a:cs typeface="B Nazanin" panose="00000400000000000000" pitchFamily="2" charset="-78"/>
              </a:rPr>
              <a:t>،</a:t>
            </a:r>
            <a:r>
              <a:rPr lang="en-US" sz="2800" dirty="0">
                <a:cs typeface="B Titr" panose="00000700000000000000" pitchFamily="2" charset="-78"/>
              </a:rPr>
              <a:t> </a:t>
            </a:r>
            <a:r>
              <a:rPr lang="fa-IR" sz="2400" b="1" dirty="0">
                <a:cs typeface="B Nazanin" panose="00000400000000000000" pitchFamily="2" charset="-78"/>
              </a:rPr>
              <a:t>مورد توجه قرار گرفته است. بنابراین پرداختن به این مطالعات هم از نظر تازگی و هم از نظر کاربرد حائز اهمیت می باشد</a:t>
            </a:r>
            <a:r>
              <a:rPr lang="fa-IR" sz="2400" b="1" dirty="0" smtClean="0">
                <a:cs typeface="B Nazanin" panose="00000400000000000000" pitchFamily="2" charset="-78"/>
              </a:rPr>
              <a:t>.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در این پژوهش تیر یکنواخت جدار نازک (ضخامت دیواره در برابر ابعاد سطح مقطع کوچک بوده و همچنین طول تیر بسیار بزرگتر از ابعاد سطح مقطع می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­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باشد) تحت ارتعاش پیچشی خالص با در نظر گرفتن پیچش بزرگ (غیرخطی) مورد مطالعه قرار می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­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گیرد.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36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بررسی رفتار ارتعاشی غیر خطی یک تیر جدار نازک با مقطع مستطیل شکل و استخراج مشخصه</a:t>
            </a:r>
            <a:r>
              <a:rPr lang="ar-SA" sz="2400" b="1" dirty="0">
                <a:ea typeface="Times New Roman" panose="02020603050405020304" pitchFamily="18" charset="0"/>
                <a:cs typeface="B Nazanin" panose="00000400000000000000" pitchFamily="2" charset="-78"/>
              </a:rPr>
              <a:t>­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های ارتعاشی شامل ارتعاشات آزاد، هارمونیک</a:t>
            </a:r>
            <a:r>
              <a:rPr lang="ar-SA" sz="2400" b="1" dirty="0">
                <a:ea typeface="Times New Roman" panose="02020603050405020304" pitchFamily="18" charset="0"/>
                <a:cs typeface="B Nazanin" panose="00000400000000000000" pitchFamily="2" charset="-78"/>
              </a:rPr>
              <a:t>­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ها و رزنانس</a:t>
            </a:r>
            <a:r>
              <a:rPr lang="ar-SA" sz="2400" b="1" dirty="0">
                <a:ea typeface="Times New Roman" panose="02020603050405020304" pitchFamily="18" charset="0"/>
                <a:cs typeface="B Nazanin" panose="00000400000000000000" pitchFamily="2" charset="-78"/>
              </a:rPr>
              <a:t>­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های داخلی و ... .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4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 در </a:t>
            </a:r>
            <a:r>
              <a:rPr lang="fa-IR" sz="2400" dirty="0" smtClean="0">
                <a:cs typeface="B Titr" panose="00000700000000000000" pitchFamily="2" charset="-78"/>
              </a:rPr>
              <a:t>نرم </a:t>
            </a:r>
            <a:r>
              <a:rPr lang="fa-IR" sz="2400" dirty="0">
                <a:cs typeface="B Titr" panose="00000700000000000000" pitchFamily="2" charset="-78"/>
              </a:rPr>
              <a:t>افزار معروف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MALAB</a:t>
            </a:r>
            <a:r>
              <a:rPr lang="fa-IR" sz="2400" dirty="0" smtClean="0">
                <a:cs typeface="B Titr" panose="00000700000000000000" pitchFamily="2" charset="-78"/>
              </a:rPr>
              <a:t> </a:t>
            </a:r>
            <a:r>
              <a:rPr lang="fa-IR" sz="2400" dirty="0">
                <a:cs typeface="B Titr" panose="00000700000000000000" pitchFamily="2" charset="-78"/>
              </a:rPr>
              <a:t>، </a:t>
            </a:r>
            <a:r>
              <a:rPr lang="fa-IR" sz="2400" dirty="0" smtClean="0">
                <a:cs typeface="B Titr" panose="00000700000000000000" pitchFamily="2" charset="-78"/>
              </a:rPr>
              <a:t>می توان از دستور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fsolve</a:t>
            </a:r>
            <a:r>
              <a:rPr lang="fa-IR" sz="2400" dirty="0" smtClean="0">
                <a:cs typeface="B Titr" panose="00000700000000000000" pitchFamily="2" charset="-78"/>
              </a:rPr>
              <a:t> برای حل دستگاه معادلات جبری عیرخطی استفاده نمود. 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در </a:t>
            </a:r>
            <a:r>
              <a:rPr lang="fa-IR" sz="2400" dirty="0">
                <a:cs typeface="B Titr" panose="00000700000000000000" pitchFamily="2" charset="-78"/>
              </a:rPr>
              <a:t>این </a:t>
            </a:r>
            <a:r>
              <a:rPr lang="fa-IR" sz="2400" dirty="0" smtClean="0">
                <a:cs typeface="B Titr" panose="00000700000000000000" pitchFamily="2" charset="-78"/>
              </a:rPr>
              <a:t>کُد به کمک دستور حلقه و دستور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fsolve</a:t>
            </a:r>
            <a:r>
              <a:rPr lang="fa-I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و استفاده از تابع درونی نمودارهای مختلف مورد نیاز را رسم نمود.</a:t>
            </a:r>
            <a:endParaRPr lang="fa-IR" sz="24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rgbClr val="00B050"/>
                </a:solidFill>
                <a:cs typeface="B Titr" panose="00000700000000000000" pitchFamily="2" charset="-78"/>
              </a:rPr>
              <a:t>مقاله مستخرج از اين كد، يك مقاله علمي پژوهشي آماده ارسال بوده است.</a:t>
            </a: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نمودار پاسخ زمانی نقطه انتهایی تیر به روش عددی نیومارک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برخی از توانمندیهای کُدها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05000"/>
            <a:ext cx="4881562" cy="35237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93945" y="5479393"/>
            <a:ext cx="42354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شکل </a:t>
            </a:r>
            <a:r>
              <a:rPr lang="fa-IR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‏1</a:t>
            </a:r>
            <a:r>
              <a:rPr lang="fa-IR" sz="1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-  </a:t>
            </a:r>
            <a:r>
              <a:rPr lang="fa-IR" sz="1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پاسخ زمانی انتهای تیر در نزدیکی فرکانس طبیعی اول</a:t>
            </a:r>
            <a:r>
              <a:rPr lang="fa-IR" sz="105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پاسخ فرکانسی سیستم نزدیکی فرکانس اصلی اول سیستم – مود اول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برخی از توانمندیهای کُدها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81200"/>
            <a:ext cx="4500562" cy="33718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98999" y="5199161"/>
            <a:ext cx="42066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شکل </a:t>
            </a:r>
            <a:r>
              <a:rPr lang="fa-IR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‏2-  </a:t>
            </a:r>
            <a:r>
              <a:rPr lang="fa-IR" sz="1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پاسخ فرکانسی مود اول در نزدیکی فرکانس طبیعی اول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پاسخ فرکانسی سیستم نزدیکی فرکانس اصلی اول سیستم – مود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دوم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برخی از توانمندیهای کُدها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237" y="2006792"/>
            <a:ext cx="5343525" cy="4000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00237" y="5870055"/>
            <a:ext cx="49577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شکل </a:t>
            </a:r>
            <a:r>
              <a:rPr lang="fa-I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‏3 - </a:t>
            </a:r>
            <a:r>
              <a:rPr lang="fa-IR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پاسخ فرکانسی مود دوم در نزدیکی فرکانس طبیعی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4167</TotalTime>
  <Words>571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B Nazanin</vt:lpstr>
      <vt:lpstr>B Titr</vt:lpstr>
      <vt:lpstr>Calibri</vt:lpstr>
      <vt:lpstr>Cambria</vt:lpstr>
      <vt:lpstr>Lucida Sans Unicode</vt:lpstr>
      <vt:lpstr>Times New Roman</vt:lpstr>
      <vt:lpstr>Traditional Arabic</vt:lpstr>
      <vt:lpstr>Verdana</vt:lpstr>
      <vt:lpstr>Wingdings 2</vt:lpstr>
      <vt:lpstr>Wingdings 3</vt:lpstr>
      <vt:lpstr>Concourse</vt:lpstr>
      <vt:lpstr>            شبیه سازی رفتار ارتعاشی بال با نسبت منظری بالا در پیچش غیرخطی ناب  هادی کاظمی عباسعلی کش بهمن 95     </vt:lpstr>
      <vt:lpstr> </vt:lpstr>
      <vt:lpstr>PowerPoint Presentation</vt:lpstr>
      <vt:lpstr>PowerPoint Presentation</vt:lpstr>
      <vt:lpstr>PowerPoint Presentation</vt:lpstr>
      <vt:lpstr>PowerPoint Presentation</vt:lpstr>
      <vt:lpstr>برخی از توانمندیهای کُدها</vt:lpstr>
      <vt:lpstr>برخی از توانمندیهای کُدها</vt:lpstr>
      <vt:lpstr>برخی از توانمندیهای کُدها</vt:lpstr>
      <vt:lpstr>برخی از توانمندیهای کُدها</vt:lpstr>
      <vt:lpstr>برخی از توانمندیهای کُدها</vt:lpstr>
      <vt:lpstr>سایر 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200</cp:revision>
  <dcterms:created xsi:type="dcterms:W3CDTF">2006-08-16T00:00:00Z</dcterms:created>
  <dcterms:modified xsi:type="dcterms:W3CDTF">2017-05-23T11:25:34Z</dcterms:modified>
</cp:coreProperties>
</file>