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366" r:id="rId2"/>
    <p:sldId id="354" r:id="rId3"/>
    <p:sldId id="355" r:id="rId4"/>
    <p:sldId id="368" r:id="rId5"/>
    <p:sldId id="369" r:id="rId6"/>
    <p:sldId id="356" r:id="rId7"/>
    <p:sldId id="367" r:id="rId8"/>
    <p:sldId id="357" r:id="rId9"/>
    <p:sldId id="358" r:id="rId10"/>
    <p:sldId id="359" r:id="rId11"/>
    <p:sldId id="375" r:id="rId12"/>
    <p:sldId id="377" r:id="rId13"/>
    <p:sldId id="378" r:id="rId14"/>
    <p:sldId id="3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4" autoAdjust="0"/>
  </p:normalViewPr>
  <p:slideViewPr>
    <p:cSldViewPr>
      <p:cViewPr varScale="1">
        <p:scale>
          <a:sx n="87" d="100"/>
          <a:sy n="87" d="100"/>
        </p:scale>
        <p:origin x="1092" y="90"/>
      </p:cViewPr>
      <p:guideLst>
        <p:guide orient="horz" pos="2160"/>
        <p:guide pos="2880"/>
      </p:guideLst>
    </p:cSldViewPr>
  </p:slideViewPr>
  <p:outlineViewPr>
    <p:cViewPr>
      <p:scale>
        <a:sx n="33" d="100"/>
        <a:sy n="33" d="100"/>
      </p:scale>
      <p:origin x="0" y="41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4</a:t>
            </a:fld>
            <a:endParaRPr lang="en-US" dirty="0"/>
          </a:p>
        </p:txBody>
      </p:sp>
    </p:spTree>
    <p:extLst>
      <p:ext uri="{BB962C8B-B14F-4D97-AF65-F5344CB8AC3E}">
        <p14:creationId xmlns:p14="http://schemas.microsoft.com/office/powerpoint/2010/main" val="330629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2/21/2017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2/21/2017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2/21/2017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2/21/2017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2/21/2017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2/21/2017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2/21/2017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2/21/2017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تحلیل پایداری ستون های</a:t>
            </a:r>
            <a:r>
              <a:rPr lang="en-US" sz="3600" dirty="0">
                <a:solidFill>
                  <a:srgbClr val="FF0000"/>
                </a:solidFill>
                <a:latin typeface="Century Schoolbook" panose="02040604050505020304" pitchFamily="18" charset="0"/>
                <a:cs typeface="B Titr" panose="00000700000000000000" pitchFamily="2" charset="-78"/>
              </a:rPr>
              <a:t>I </a:t>
            </a:r>
            <a:r>
              <a:rPr lang="fa-IR" sz="3600" dirty="0">
                <a:solidFill>
                  <a:srgbClr val="FF0000"/>
                </a:solidFill>
                <a:cs typeface="B Titr" panose="00000700000000000000" pitchFamily="2" charset="-78"/>
              </a:rPr>
              <a:t>-شکل مخروطی در اثر تغییر زاویه جان ستون تحت شرایط مرزی مختلف با روش المان محدود</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2800" dirty="0">
                <a:solidFill>
                  <a:srgbClr val="008000"/>
                </a:solidFill>
                <a:cs typeface="B Titr" panose="00000700000000000000" pitchFamily="2" charset="-78"/>
              </a:rPr>
              <a:t>آرمین برته</a:t>
            </a:r>
            <a:br>
              <a:rPr lang="fa-IR" sz="2800" dirty="0">
                <a:solidFill>
                  <a:srgbClr val="008000"/>
                </a:solidFill>
                <a:cs typeface="B Titr" panose="00000700000000000000" pitchFamily="2" charset="-78"/>
              </a:rPr>
            </a:br>
            <a:r>
              <a:rPr lang="fa-IR" sz="2800" dirty="0">
                <a:solidFill>
                  <a:srgbClr val="008000"/>
                </a:solidFill>
                <a:cs typeface="B Titr" panose="00000700000000000000" pitchFamily="2" charset="-78"/>
              </a:rPr>
              <a:t>آبان 95</a:t>
            </a:r>
            <a:r>
              <a:rPr lang="en-US" sz="2800" dirty="0"/>
              <a:t/>
            </a:r>
            <a:br>
              <a:rPr lang="en-US" sz="2800" dirty="0"/>
            </a:b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dirty="0" smtClean="0">
                <a:solidFill>
                  <a:srgbClr val="0000FF"/>
                </a:solidFill>
                <a:cs typeface="B Titr" pitchFamily="2" charset="-78"/>
              </a:rPr>
              <a:t>مراحل مدل </a:t>
            </a:r>
            <a:r>
              <a:rPr lang="fa-IR" sz="2400" dirty="0">
                <a:solidFill>
                  <a:srgbClr val="0000FF"/>
                </a:solidFill>
                <a:cs typeface="B Titr" pitchFamily="2" charset="-78"/>
              </a:rPr>
              <a:t>سازی و تحلیل در </a:t>
            </a:r>
            <a:r>
              <a:rPr lang="en-US" sz="2400" b="1" dirty="0" smtClean="0">
                <a:solidFill>
                  <a:srgbClr val="0000FF"/>
                </a:solidFill>
                <a:cs typeface="B Titr" pitchFamily="2" charset="-78"/>
              </a:rPr>
              <a:t>ANSYS</a:t>
            </a:r>
            <a:endParaRPr lang="fa-IR" sz="2400" b="1" dirty="0" smtClean="0">
              <a:solidFill>
                <a:srgbClr val="0000FF"/>
              </a:solidFill>
              <a:cs typeface="B Titr" panose="00000700000000000000" pitchFamily="2" charset="-78"/>
            </a:endParaRPr>
          </a:p>
          <a:p>
            <a:pPr algn="just" rtl="1"/>
            <a:r>
              <a:rPr lang="fa-IR" sz="2400" b="1" dirty="0" smtClean="0">
                <a:cs typeface="B Titr" panose="00000700000000000000" pitchFamily="2" charset="-78"/>
              </a:rPr>
              <a:t> </a:t>
            </a:r>
            <a:r>
              <a:rPr lang="fa-IR" sz="2200" dirty="0">
                <a:cs typeface="B Titr" pitchFamily="2" charset="-78"/>
              </a:rPr>
              <a:t>مراحل مدل سازی و تحلیل شامل 3 مرحله پیش پردازش (</a:t>
            </a:r>
            <a:r>
              <a:rPr lang="en-US" sz="2200" dirty="0">
                <a:solidFill>
                  <a:srgbClr val="0000FF"/>
                </a:solidFill>
                <a:cs typeface="B Titr" pitchFamily="2" charset="-78"/>
              </a:rPr>
              <a:t>Preprocessor</a:t>
            </a:r>
            <a:r>
              <a:rPr lang="fa-IR" sz="2200" dirty="0">
                <a:cs typeface="B Titr" pitchFamily="2" charset="-78"/>
              </a:rPr>
              <a:t>) ، حل (</a:t>
            </a:r>
            <a:r>
              <a:rPr lang="en-US" sz="2200" dirty="0">
                <a:solidFill>
                  <a:srgbClr val="0000FF"/>
                </a:solidFill>
                <a:cs typeface="B Titr" pitchFamily="2" charset="-78"/>
              </a:rPr>
              <a:t>Solution</a:t>
            </a:r>
            <a:r>
              <a:rPr lang="fa-IR" sz="2200" dirty="0">
                <a:cs typeface="B Titr" pitchFamily="2" charset="-78"/>
              </a:rPr>
              <a:t>) و پس پردازش (</a:t>
            </a:r>
            <a:r>
              <a:rPr lang="en-US" sz="2200" dirty="0">
                <a:solidFill>
                  <a:srgbClr val="0000FF"/>
                </a:solidFill>
                <a:cs typeface="B Titr" pitchFamily="2" charset="-78"/>
              </a:rPr>
              <a:t>Postprocessor</a:t>
            </a:r>
            <a:r>
              <a:rPr lang="fa-IR" sz="2200" dirty="0">
                <a:cs typeface="B Titr" pitchFamily="2" charset="-78"/>
              </a:rPr>
              <a:t>) می باشد </a:t>
            </a:r>
            <a:r>
              <a:rPr lang="fa-IR" sz="2200" dirty="0" smtClean="0">
                <a:cs typeface="B Titr" pitchFamily="2" charset="-78"/>
              </a:rPr>
              <a:t>که در این پژوهش شامل ریزمرحله زیر می باشند.</a:t>
            </a:r>
            <a:endParaRPr lang="fa-IR" sz="2200" dirty="0">
              <a:cs typeface="B Titr"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شبیه سازی</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083480810"/>
              </p:ext>
            </p:extLst>
          </p:nvPr>
        </p:nvGraphicFramePr>
        <p:xfrm>
          <a:off x="990600" y="3352800"/>
          <a:ext cx="7488936" cy="2645569"/>
        </p:xfrm>
        <a:graphic>
          <a:graphicData uri="http://schemas.openxmlformats.org/drawingml/2006/table">
            <a:tbl>
              <a:tblPr rtl="1" firstRow="1" firstCol="1" bandRow="1">
                <a:tableStyleId>{5C22544A-7EE6-4342-B048-85BDC9FD1C3A}</a:tableStyleId>
              </a:tblPr>
              <a:tblGrid>
                <a:gridCol w="2322576"/>
                <a:gridCol w="2788920"/>
                <a:gridCol w="2377440"/>
              </a:tblGrid>
              <a:tr h="306135">
                <a:tc>
                  <a:txBody>
                    <a:bodyPr/>
                    <a:lstStyle/>
                    <a:p>
                      <a:pPr marL="0" marR="0" algn="ctr" rtl="1">
                        <a:lnSpc>
                          <a:spcPct val="150000"/>
                        </a:lnSpc>
                        <a:spcBef>
                          <a:spcPts val="0"/>
                        </a:spcBef>
                        <a:spcAft>
                          <a:spcPts val="0"/>
                        </a:spcAft>
                      </a:pPr>
                      <a:r>
                        <a:rPr lang="fa-IR" sz="1600" kern="1200" dirty="0">
                          <a:solidFill>
                            <a:srgbClr val="0000FF"/>
                          </a:solidFill>
                          <a:effectLst/>
                          <a:cs typeface="B Titr" panose="00000700000000000000" pitchFamily="2" charset="-78"/>
                        </a:rPr>
                        <a:t>(الف) پیش پردازش</a:t>
                      </a:r>
                      <a:endParaRPr lang="en-US" sz="1100" dirty="0">
                        <a:solidFill>
                          <a:srgbClr val="0000FF"/>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600" kern="1200">
                          <a:solidFill>
                            <a:srgbClr val="0000FF"/>
                          </a:solidFill>
                          <a:effectLst/>
                          <a:cs typeface="B Titr" panose="00000700000000000000" pitchFamily="2" charset="-78"/>
                        </a:rPr>
                        <a:t>(ب) حل</a:t>
                      </a:r>
                      <a:endParaRPr lang="en-US" sz="1100">
                        <a:solidFill>
                          <a:srgbClr val="0000FF"/>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600" kern="1200" dirty="0">
                          <a:solidFill>
                            <a:srgbClr val="0000FF"/>
                          </a:solidFill>
                          <a:effectLst/>
                          <a:cs typeface="B Titr" panose="00000700000000000000" pitchFamily="2" charset="-78"/>
                        </a:rPr>
                        <a:t>(ج) پس پردازش</a:t>
                      </a:r>
                      <a:endParaRPr lang="en-US" sz="1100" dirty="0">
                        <a:solidFill>
                          <a:srgbClr val="0000FF"/>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6095">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تعریف نوع المان</a:t>
                      </a:r>
                      <a:endParaRPr lang="en-US" sz="120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تیر 188</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انتخاب نوع حل  مثلا حل استاتیکی با تنظیم  تغییر مکان های کوچک و یا بزرگ</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مشاهده نتایج مثل مقدار بار بحرانی کمانش</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8765">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اعمال تنظیمات المان</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اعمال بار</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 استخراج فرم تغییر شکل یافته</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0695">
                <a:tc>
                  <a:txBody>
                    <a:bodyPr/>
                    <a:lstStyle/>
                    <a:p>
                      <a:pPr marL="0" marR="0" algn="ctr" rtl="1">
                        <a:lnSpc>
                          <a:spcPct val="150000"/>
                        </a:lnSpc>
                        <a:spcBef>
                          <a:spcPts val="0"/>
                        </a:spcBef>
                        <a:spcAft>
                          <a:spcPts val="0"/>
                        </a:spcAft>
                      </a:pPr>
                      <a:r>
                        <a:rPr lang="fa-IR" sz="1200" kern="1200" dirty="0">
                          <a:solidFill>
                            <a:schemeClr val="tx1"/>
                          </a:solidFill>
                          <a:effectLst/>
                          <a:cs typeface="B Titr" panose="00000700000000000000" pitchFamily="2" charset="-78"/>
                        </a:rPr>
                        <a:t>انتخاب خصوصیات مواد</a:t>
                      </a:r>
                      <a:endParaRPr lang="en-US" sz="12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200" kern="1200" dirty="0">
                          <a:solidFill>
                            <a:schemeClr val="tx1"/>
                          </a:solidFill>
                          <a:effectLst/>
                          <a:cs typeface="B Titr" panose="00000700000000000000" pitchFamily="2" charset="-78"/>
                        </a:rPr>
                        <a:t>Linear-&gt;Elastic-&gt;Isotropic</a:t>
                      </a:r>
                      <a:endParaRPr lang="en-US" sz="12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dirty="0">
                          <a:solidFill>
                            <a:schemeClr val="tx1"/>
                          </a:solidFill>
                          <a:effectLst/>
                          <a:cs typeface="B Titr" panose="00000700000000000000" pitchFamily="2" charset="-78"/>
                        </a:rPr>
                        <a:t>اعمال شرایط تکیه گاهی</a:t>
                      </a:r>
                      <a:endParaRPr lang="en-US" sz="12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  استخراج نتایج و مشاهده انواع نمودارهای مورد نیاز مثل نمودار بار – تغییر مکان</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9870">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تعریف مقطع برای المان ستون</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حل مسئله </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795">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ایجاد مدل هندسی </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a:solidFill>
                            <a:schemeClr val="tx1"/>
                          </a:solidFill>
                          <a:effectLst/>
                          <a:cs typeface="B Titr" panose="00000700000000000000" pitchFamily="2" charset="-78"/>
                        </a:rPr>
                        <a:t> -</a:t>
                      </a:r>
                      <a:endParaRPr lang="en-US" sz="12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419">
                <a:tc>
                  <a:txBody>
                    <a:bodyPr/>
                    <a:lstStyle/>
                    <a:p>
                      <a:pPr marL="0" marR="0" algn="ctr" rtl="1">
                        <a:lnSpc>
                          <a:spcPct val="150000"/>
                        </a:lnSpc>
                        <a:spcBef>
                          <a:spcPts val="0"/>
                        </a:spcBef>
                        <a:spcAft>
                          <a:spcPts val="0"/>
                        </a:spcAft>
                      </a:pPr>
                      <a:r>
                        <a:rPr lang="fa-IR" sz="1200" kern="1200" dirty="0">
                          <a:solidFill>
                            <a:schemeClr val="tx1"/>
                          </a:solidFill>
                          <a:effectLst/>
                          <a:cs typeface="B Titr" panose="00000700000000000000" pitchFamily="2" charset="-78"/>
                        </a:rPr>
                        <a:t>مش بندی</a:t>
                      </a:r>
                      <a:endParaRPr lang="en-US" sz="12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dirty="0">
                          <a:solidFill>
                            <a:schemeClr val="tx1"/>
                          </a:solidFill>
                          <a:effectLst/>
                          <a:cs typeface="B Titr" panose="00000700000000000000" pitchFamily="2" charset="-78"/>
                        </a:rPr>
                        <a:t>-</a:t>
                      </a:r>
                      <a:endParaRPr lang="en-US" sz="12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200" kern="1200" dirty="0" smtClean="0">
                          <a:solidFill>
                            <a:schemeClr val="tx1"/>
                          </a:solidFill>
                          <a:effectLst/>
                          <a:cs typeface="B Titr" panose="00000700000000000000" pitchFamily="2" charset="-78"/>
                        </a:rPr>
                        <a:t>-</a:t>
                      </a:r>
                      <a:endParaRPr lang="en-US" sz="12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1750" marR="3175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fontScale="92500" lnSpcReduction="20000"/>
          </a:bodyPr>
          <a:lstStyle/>
          <a:p>
            <a:pPr algn="ctr" rtl="1"/>
            <a:r>
              <a:rPr lang="fa-IR" sz="2800" dirty="0" smtClean="0">
                <a:solidFill>
                  <a:srgbClr val="0000FF"/>
                </a:solidFill>
                <a:cs typeface="B Titr" pitchFamily="2" charset="-78"/>
              </a:rPr>
              <a:t>نتایج کلیدی و مهم</a:t>
            </a:r>
            <a:endParaRPr lang="en-US" sz="2800" b="1" dirty="0" smtClean="0">
              <a:solidFill>
                <a:srgbClr val="0000FF"/>
              </a:solidFill>
              <a:cs typeface="B Titr" pitchFamily="2" charset="-78"/>
            </a:endParaRPr>
          </a:p>
          <a:p>
            <a:pPr algn="just" rtl="1">
              <a:lnSpc>
                <a:spcPct val="110000"/>
              </a:lnSpc>
            </a:pPr>
            <a:r>
              <a:rPr lang="fa-IR" sz="2400" dirty="0">
                <a:cs typeface="B Titr" pitchFamily="2" charset="-78"/>
              </a:rPr>
              <a:t> 1- کاهش زاویه در ستون های غیر </a:t>
            </a:r>
            <a:r>
              <a:rPr lang="fa-IR" sz="2400" dirty="0" smtClean="0">
                <a:cs typeface="B Titr" pitchFamily="2" charset="-78"/>
              </a:rPr>
              <a:t>منشوری </a:t>
            </a:r>
            <a:r>
              <a:rPr lang="en-US" sz="2400" dirty="0" smtClean="0">
                <a:latin typeface="Times New Roman" panose="02020603050405020304" pitchFamily="18" charset="0"/>
                <a:cs typeface="Times New Roman" panose="02020603050405020304" pitchFamily="18" charset="0"/>
              </a:rPr>
              <a:t>I</a:t>
            </a:r>
            <a:r>
              <a:rPr lang="fa-IR" sz="2400" dirty="0" smtClean="0">
                <a:cs typeface="B Titr" pitchFamily="2" charset="-78"/>
              </a:rPr>
              <a:t>-شکل </a:t>
            </a:r>
            <a:r>
              <a:rPr lang="fa-IR" sz="2400" dirty="0">
                <a:cs typeface="B Titr" pitchFamily="2" charset="-78"/>
              </a:rPr>
              <a:t>باعث کاهش بار بحرانی کمانش در تحلیل های خطی و غیر خطی می گردد</a:t>
            </a:r>
            <a:r>
              <a:rPr lang="fa-IR" sz="2400" dirty="0" smtClean="0">
                <a:cs typeface="B Titr" pitchFamily="2" charset="-78"/>
              </a:rPr>
              <a:t>.</a:t>
            </a:r>
          </a:p>
          <a:p>
            <a:pPr lvl="0" algn="just" rtl="1">
              <a:lnSpc>
                <a:spcPct val="110000"/>
              </a:lnSpc>
            </a:pPr>
            <a:r>
              <a:rPr lang="fa-IR" sz="2400" dirty="0" smtClean="0">
                <a:cs typeface="B Titr" pitchFamily="2" charset="-78"/>
              </a:rPr>
              <a:t>2- </a:t>
            </a:r>
            <a:r>
              <a:rPr lang="fa-IR" sz="2400" b="1" dirty="0" smtClean="0">
                <a:latin typeface="Calibri"/>
                <a:ea typeface="Calibri"/>
                <a:cs typeface="B Titr" pitchFamily="2" charset="-78"/>
              </a:rPr>
              <a:t>با </a:t>
            </a:r>
            <a:r>
              <a:rPr lang="fa-IR" sz="2400" b="1" dirty="0">
                <a:latin typeface="Calibri"/>
                <a:ea typeface="Calibri"/>
                <a:cs typeface="B Titr" pitchFamily="2" charset="-78"/>
              </a:rPr>
              <a:t>تامل در </a:t>
            </a:r>
            <a:r>
              <a:rPr lang="fa-IR" sz="2400" b="1" dirty="0" smtClean="0">
                <a:latin typeface="Calibri"/>
                <a:ea typeface="Calibri"/>
                <a:cs typeface="B Titr" pitchFamily="2" charset="-78"/>
              </a:rPr>
              <a:t>شرایط </a:t>
            </a:r>
            <a:r>
              <a:rPr lang="fa-IR" sz="2400" b="1" dirty="0">
                <a:latin typeface="Calibri"/>
                <a:ea typeface="Calibri"/>
                <a:cs typeface="B Titr" pitchFamily="2" charset="-78"/>
              </a:rPr>
              <a:t>تکیه گاهی می توان دریافت که در شرایط تکیه گاهی که بار بحرانی کمانش آن نسبت به شرایط تکیه گاهی دیگر بیشتر است، تغییرات زاویه تاثیر بیشتری در بار بحرانی کمانش می گذارد. این نتیجه برای تحلیل های خطی و غیر خطی صحیح است.</a:t>
            </a:r>
            <a:endParaRPr lang="en-US" sz="2400" b="1" dirty="0">
              <a:latin typeface="Calibri"/>
              <a:ea typeface="Calibri"/>
              <a:cs typeface="B Titr" pitchFamily="2" charset="-78"/>
            </a:endParaRPr>
          </a:p>
          <a:p>
            <a:pPr lvl="0" algn="just" rtl="1">
              <a:lnSpc>
                <a:spcPct val="110000"/>
              </a:lnSpc>
            </a:pPr>
            <a:r>
              <a:rPr lang="fa-IR" sz="2400" dirty="0" smtClean="0">
                <a:cs typeface="B Titr" pitchFamily="2" charset="-78"/>
              </a:rPr>
              <a:t>3- </a:t>
            </a:r>
            <a:r>
              <a:rPr lang="fa-IR" sz="2400" b="1" dirty="0">
                <a:latin typeface="Calibri"/>
                <a:ea typeface="Calibri"/>
                <a:cs typeface="B Titr" pitchFamily="2" charset="-78"/>
              </a:rPr>
              <a:t>مقایسه بار بحرانی کمانش بدست آمده از حالت تحلیل خطی و غیرخطی نشان می دهد بار بحرانی کمانش در حالت غیر خطی همواره کوچک تر از حالت خطی است و این تغییر با بزرگ تر شدن زاویه محسوس تر و بیشتر است.</a:t>
            </a:r>
            <a:endParaRPr lang="en-US" sz="2400" b="1" dirty="0">
              <a:latin typeface="Calibri"/>
              <a:ea typeface="Calibri"/>
              <a:cs typeface="B Titr" pitchFamily="2" charset="-78"/>
            </a:endParaRPr>
          </a:p>
          <a:p>
            <a:pPr lvl="0" algn="just" rtl="1">
              <a:lnSpc>
                <a:spcPct val="110000"/>
              </a:lnSpc>
            </a:pPr>
            <a:r>
              <a:rPr lang="fa-IR" sz="2400" dirty="0" smtClean="0">
                <a:cs typeface="B Titr" pitchFamily="2" charset="-78"/>
              </a:rPr>
              <a:t>4- </a:t>
            </a:r>
            <a:r>
              <a:rPr lang="fa-IR" sz="2400" b="1" dirty="0">
                <a:latin typeface="Calibri"/>
                <a:ea typeface="Calibri"/>
                <a:cs typeface="B Titr" pitchFamily="2" charset="-78"/>
              </a:rPr>
              <a:t>طراحی ستون ها با استفاده از نتایج تحلیل غیر خطی محافظه کارانه تر است مخصوصا در زوایای بزرگتر نتایج غیرخطی بیشتر محافظه کارانه ترند</a:t>
            </a:r>
            <a:r>
              <a:rPr lang="fa-IR" sz="2400" b="1" dirty="0" smtClean="0">
                <a:latin typeface="Calibri"/>
                <a:ea typeface="Calibri"/>
                <a:cs typeface="B Titr" pitchFamily="2" charset="-78"/>
              </a:rPr>
              <a:t>.</a:t>
            </a:r>
          </a:p>
          <a:p>
            <a:pPr algn="just" rtl="1">
              <a:lnSpc>
                <a:spcPct val="110000"/>
              </a:lnSpc>
            </a:pPr>
            <a:r>
              <a:rPr lang="fa-IR" sz="2400" b="1" dirty="0" smtClean="0">
                <a:latin typeface="Calibri"/>
                <a:ea typeface="Calibri"/>
                <a:cs typeface="B Titr" pitchFamily="2" charset="-78"/>
              </a:rPr>
              <a:t>5- </a:t>
            </a:r>
            <a:r>
              <a:rPr lang="fa-IR" sz="2400" b="1" dirty="0">
                <a:latin typeface="Calibri"/>
                <a:ea typeface="Calibri"/>
                <a:cs typeface="B Titr" pitchFamily="2" charset="-78"/>
              </a:rPr>
              <a:t>در مقاطع با زاویه های کوچک نتایج حاصل از تحلیل بار بحرانی کمانش در حالت خطی و غیرخطی به هم نزدیک می شوند</a:t>
            </a:r>
            <a:r>
              <a:rPr lang="fa-IR" sz="2400" b="1" dirty="0">
                <a:latin typeface="Calibri"/>
                <a:ea typeface="Calibri"/>
                <a:cs typeface="B Lotus"/>
              </a:rPr>
              <a:t>.</a:t>
            </a:r>
          </a:p>
          <a:p>
            <a:pPr lvl="0" algn="just" rtl="1">
              <a:lnSpc>
                <a:spcPct val="110000"/>
              </a:lnSpc>
            </a:pPr>
            <a:endParaRPr lang="en-US" sz="2400" b="1" dirty="0">
              <a:latin typeface="Calibri"/>
              <a:ea typeface="Calibri"/>
              <a:cs typeface="B Titr" pitchFamily="2" charset="-78"/>
            </a:endParaRPr>
          </a:p>
          <a:p>
            <a:pPr marL="109728" indent="0" algn="just" rtl="1">
              <a:buNone/>
            </a:pPr>
            <a:endParaRPr lang="fa-IR" sz="2400" dirty="0" smtClean="0">
              <a:cs typeface="B Titr" pitchFamily="2" charset="-78"/>
            </a:endParaRPr>
          </a:p>
          <a:p>
            <a:pPr marL="109728" indent="0" algn="just" rtl="1">
              <a:buNone/>
            </a:pPr>
            <a:endParaRPr lang="fa-IR" sz="2400" dirty="0">
              <a:cs typeface="B Titr" pitchFamily="2" charset="-78"/>
            </a:endParaRPr>
          </a:p>
          <a:p>
            <a:pPr marL="109728" indent="0" algn="just" rtl="1">
              <a:buNone/>
            </a:pPr>
            <a:endParaRPr lang="fa-IR" sz="2400" dirty="0" smtClean="0">
              <a:cs typeface="B Titr" pitchFamily="2" charset="-78"/>
            </a:endParaRPr>
          </a:p>
          <a:p>
            <a:pPr algn="just" rtl="1"/>
            <a:endParaRPr lang="en-US" sz="2400" dirty="0" smtClean="0">
              <a:cs typeface="B Titr" pitchFamily="2" charset="-78"/>
            </a:endParaRP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a:t>
            </a:r>
            <a:r>
              <a:rPr lang="fa-IR" sz="3600" dirty="0">
                <a:solidFill>
                  <a:srgbClr val="FF0000"/>
                </a:solidFill>
                <a:effectLst/>
                <a:cs typeface="B Titr" panose="00000700000000000000" pitchFamily="2" charset="-78"/>
              </a:rPr>
              <a:t>شبیه سازی</a:t>
            </a:r>
            <a:endParaRPr lang="en-US" sz="2800" dirty="0">
              <a:solidFill>
                <a:srgbClr val="FF0000"/>
              </a:solidFill>
              <a:cs typeface="B Titr" panose="00000700000000000000" pitchFamily="2" charset="-78"/>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93962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fontScale="92500" lnSpcReduction="20000"/>
          </a:bodyPr>
          <a:lstStyle/>
          <a:p>
            <a:pPr algn="ctr" rtl="1"/>
            <a:r>
              <a:rPr lang="fa-IR" sz="2800" dirty="0" smtClean="0">
                <a:solidFill>
                  <a:srgbClr val="0000FF"/>
                </a:solidFill>
                <a:cs typeface="B Titr" pitchFamily="2" charset="-78"/>
              </a:rPr>
              <a:t>نتایج کلیدی و مهم</a:t>
            </a:r>
            <a:endParaRPr lang="en-US" sz="2800" b="1" dirty="0" smtClean="0">
              <a:solidFill>
                <a:srgbClr val="0000FF"/>
              </a:solidFill>
              <a:cs typeface="B Titr" pitchFamily="2" charset="-78"/>
            </a:endParaRPr>
          </a:p>
          <a:p>
            <a:pPr lvl="0" algn="just" rtl="1">
              <a:lnSpc>
                <a:spcPct val="110000"/>
              </a:lnSpc>
            </a:pPr>
            <a:r>
              <a:rPr lang="fa-IR" sz="2400" dirty="0">
                <a:cs typeface="B Titr" pitchFamily="2" charset="-78"/>
              </a:rPr>
              <a:t> </a:t>
            </a:r>
            <a:r>
              <a:rPr lang="fa-IR" sz="2400" dirty="0" smtClean="0">
                <a:cs typeface="B Titr" pitchFamily="2" charset="-78"/>
              </a:rPr>
              <a:t>6- </a:t>
            </a:r>
            <a:r>
              <a:rPr lang="fa-IR" sz="2400" b="1" dirty="0">
                <a:ea typeface="Calibri"/>
                <a:cs typeface="B Titr" pitchFamily="2" charset="-78"/>
              </a:rPr>
              <a:t>در ستون های غیرمنشوری نیز در نسبت های بار به بار بحرانی کمانش کوچک می توان طراحی های انجام شده را در همان معیار های در نظر گرفته شده در تحلیل خطی انجام داد. این نسبت (</a:t>
            </a:r>
            <a:r>
              <a:rPr lang="en-US" sz="2400" b="1" dirty="0">
                <a:solidFill>
                  <a:srgbClr val="0000FF"/>
                </a:solidFill>
                <a:ea typeface="Calibri"/>
                <a:cs typeface="B Titr" pitchFamily="2" charset="-78"/>
              </a:rPr>
              <a:t>P/P</a:t>
            </a:r>
            <a:r>
              <a:rPr lang="en-US" sz="2400" b="1" baseline="-25000" dirty="0">
                <a:solidFill>
                  <a:srgbClr val="0000FF"/>
                </a:solidFill>
                <a:ea typeface="Calibri"/>
                <a:cs typeface="B Titr" pitchFamily="2" charset="-78"/>
              </a:rPr>
              <a:t>E</a:t>
            </a:r>
            <a:r>
              <a:rPr lang="fa-IR" sz="2400" b="1" dirty="0">
                <a:ea typeface="Calibri"/>
                <a:cs typeface="B Titr" pitchFamily="2" charset="-78"/>
              </a:rPr>
              <a:t>) اگر کوچکتر از </a:t>
            </a:r>
            <a:r>
              <a:rPr lang="fa-IR" sz="2400" b="1" dirty="0">
                <a:solidFill>
                  <a:srgbClr val="0000FF"/>
                </a:solidFill>
                <a:ea typeface="Calibri"/>
                <a:cs typeface="B Titr" pitchFamily="2" charset="-78"/>
              </a:rPr>
              <a:t>0/2</a:t>
            </a:r>
            <a:r>
              <a:rPr lang="fa-IR" sz="2400" b="1" dirty="0">
                <a:ea typeface="Calibri"/>
                <a:cs typeface="B Titr" pitchFamily="2" charset="-78"/>
              </a:rPr>
              <a:t> باشد نتایج بدست آمده از </a:t>
            </a:r>
            <a:r>
              <a:rPr lang="fa-IR" sz="2400" b="1" dirty="0" smtClean="0">
                <a:ea typeface="Calibri"/>
                <a:cs typeface="B Titr" pitchFamily="2" charset="-78"/>
              </a:rPr>
              <a:t>هر </a:t>
            </a:r>
            <a:r>
              <a:rPr lang="fa-IR" sz="2400" b="1" dirty="0">
                <a:ea typeface="Calibri"/>
                <a:cs typeface="B Titr" pitchFamily="2" charset="-78"/>
              </a:rPr>
              <a:t>دو تحلیل با هم برابر خواهند بود.</a:t>
            </a:r>
            <a:endParaRPr lang="en-US" sz="2400" b="1" dirty="0">
              <a:ea typeface="Calibri"/>
              <a:cs typeface="B Titr" pitchFamily="2" charset="-78"/>
            </a:endParaRPr>
          </a:p>
          <a:p>
            <a:pPr lvl="0" algn="just" rtl="1">
              <a:lnSpc>
                <a:spcPct val="110000"/>
              </a:lnSpc>
            </a:pPr>
            <a:r>
              <a:rPr lang="fa-IR" sz="2400" b="1" dirty="0" smtClean="0">
                <a:latin typeface="Calibri"/>
                <a:ea typeface="Calibri"/>
                <a:cs typeface="B Titr" pitchFamily="2" charset="-78"/>
              </a:rPr>
              <a:t>7- </a:t>
            </a:r>
            <a:r>
              <a:rPr lang="fa-IR" sz="2400" b="1" dirty="0">
                <a:ea typeface="Calibri"/>
                <a:cs typeface="B Titr" pitchFamily="2" charset="-78"/>
              </a:rPr>
              <a:t>در ستون های دوسر مفصل ناکامل هر چقدر زاویه کوچکتر می شود شعاع منطقه پس کمانش تغییر بیشتری می یابد بطوری که ستون بعد از مرحله خطی با اعمال بار کوچکی سریعا از منطقه الاستوپلاستیک خارج شده و شکست رخ می دهد</a:t>
            </a:r>
            <a:r>
              <a:rPr lang="fa-IR" sz="2400" b="1" dirty="0" smtClean="0">
                <a:ea typeface="Calibri"/>
                <a:cs typeface="B Titr" pitchFamily="2" charset="-78"/>
              </a:rPr>
              <a:t>.</a:t>
            </a:r>
          </a:p>
          <a:p>
            <a:pPr algn="just" rtl="1">
              <a:lnSpc>
                <a:spcPct val="110000"/>
              </a:lnSpc>
            </a:pPr>
            <a:r>
              <a:rPr lang="fa-IR" sz="2400" b="1" dirty="0" smtClean="0">
                <a:ea typeface="Calibri"/>
                <a:cs typeface="B Titr" pitchFamily="2" charset="-78"/>
              </a:rPr>
              <a:t>8- </a:t>
            </a:r>
            <a:r>
              <a:rPr lang="fa-IR" sz="2400" b="1" dirty="0">
                <a:ea typeface="Calibri"/>
                <a:cs typeface="B Titr" pitchFamily="2" charset="-78"/>
              </a:rPr>
              <a:t>در صورت امکان استفاده از ستون های یک سر مفصل-یک سر گیردار نسبت به ستون ها با دیگر شرایط تکیه گاهی بهتر است  البته به شرط این که تکیه گاه گیردار در پای ستون (قسمت تحتانی-با مقطع با پهنای کوچک) باشد چون محل تغییر مکان ماکزیمم در این نوع شرایط تکیه گاهی همواره بالای نصف طول ستون قرار دارد و چون مقاطع موجود در نصف بالای ستون قوی تر از مقاطع نصف پایین ستون  است ظرفیت بار بری ستون بیشتر می گردد</a:t>
            </a:r>
            <a:r>
              <a:rPr lang="fa-IR" sz="2400" b="1" dirty="0" smtClean="0">
                <a:ea typeface="Calibri"/>
                <a:cs typeface="B Titr" pitchFamily="2" charset="-78"/>
              </a:rPr>
              <a:t>.</a:t>
            </a:r>
            <a:endParaRPr lang="en-US" sz="2400" b="1" dirty="0">
              <a:ea typeface="Calibri"/>
              <a:cs typeface="B Titr" pitchFamily="2" charset="-78"/>
            </a:endParaRPr>
          </a:p>
          <a:p>
            <a:pPr lvl="0" algn="just" rtl="1">
              <a:lnSpc>
                <a:spcPct val="110000"/>
              </a:lnSpc>
            </a:pPr>
            <a:endParaRPr lang="fa-IR" sz="2400" b="1" dirty="0">
              <a:ea typeface="Calibri"/>
              <a:cs typeface="B Titr" pitchFamily="2" charset="-78"/>
            </a:endParaRPr>
          </a:p>
          <a:p>
            <a:pPr algn="just" rtl="1">
              <a:lnSpc>
                <a:spcPct val="110000"/>
              </a:lnSpc>
            </a:pPr>
            <a:endParaRPr lang="en-US" sz="2400" b="1" dirty="0">
              <a:latin typeface="Calibri"/>
              <a:ea typeface="Calibri"/>
              <a:cs typeface="B Titr" pitchFamily="2" charset="-78"/>
            </a:endParaRPr>
          </a:p>
          <a:p>
            <a:pPr marL="109728" indent="0" algn="just" rtl="1">
              <a:buNone/>
            </a:pPr>
            <a:endParaRPr lang="fa-IR" sz="2400" dirty="0" smtClean="0">
              <a:cs typeface="B Titr" pitchFamily="2" charset="-78"/>
            </a:endParaRPr>
          </a:p>
          <a:p>
            <a:pPr marL="109728" indent="0" algn="just" rtl="1">
              <a:buNone/>
            </a:pPr>
            <a:endParaRPr lang="fa-IR" sz="2400" dirty="0">
              <a:cs typeface="B Titr" pitchFamily="2" charset="-78"/>
            </a:endParaRPr>
          </a:p>
          <a:p>
            <a:pPr marL="109728" indent="0" algn="just" rtl="1">
              <a:buNone/>
            </a:pPr>
            <a:endParaRPr lang="fa-IR" sz="2400" dirty="0" smtClean="0">
              <a:cs typeface="B Titr" pitchFamily="2" charset="-78"/>
            </a:endParaRPr>
          </a:p>
          <a:p>
            <a:pPr algn="just" rtl="1"/>
            <a:endParaRPr lang="en-US" sz="2400" dirty="0" smtClean="0">
              <a:cs typeface="B Titr" pitchFamily="2" charset="-78"/>
            </a:endParaRP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a:t>
            </a:r>
            <a:r>
              <a:rPr lang="fa-IR" sz="3600" dirty="0">
                <a:solidFill>
                  <a:srgbClr val="FF0000"/>
                </a:solidFill>
                <a:effectLst/>
                <a:cs typeface="B Titr" panose="00000700000000000000" pitchFamily="2" charset="-78"/>
              </a:rPr>
              <a:t>شبیه سازی</a:t>
            </a:r>
            <a:endParaRPr lang="en-US" sz="2800" dirty="0">
              <a:solidFill>
                <a:srgbClr val="FF0000"/>
              </a:solidFill>
              <a:cs typeface="B Titr" panose="00000700000000000000" pitchFamily="2" charset="-78"/>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49066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fontScale="92500" lnSpcReduction="20000"/>
          </a:bodyPr>
          <a:lstStyle/>
          <a:p>
            <a:pPr algn="r" rtl="1"/>
            <a:r>
              <a:rPr lang="fa-IR" sz="2400" dirty="0" smtClean="0">
                <a:cs typeface="B Titr" pitchFamily="2" charset="-78"/>
              </a:rPr>
              <a:t>1- </a:t>
            </a:r>
            <a:r>
              <a:rPr lang="fa-IR" sz="2400" b="1" dirty="0">
                <a:cs typeface="B Titr" panose="00000700000000000000" pitchFamily="2" charset="-78"/>
              </a:rPr>
              <a:t>آشنایی با انواع روش های تحلیل سازه ها (حل عددی و دقیق)</a:t>
            </a:r>
          </a:p>
          <a:p>
            <a:pPr algn="just" rtl="1">
              <a:lnSpc>
                <a:spcPct val="110000"/>
              </a:lnSpc>
            </a:pPr>
            <a:r>
              <a:rPr lang="fa-IR" sz="2400" dirty="0" smtClean="0">
                <a:cs typeface="B Titr" pitchFamily="2" charset="-78"/>
              </a:rPr>
              <a:t>2-</a:t>
            </a:r>
            <a:r>
              <a:rPr lang="fa-IR" sz="2400" b="1" dirty="0">
                <a:cs typeface="B Titr" panose="00000700000000000000" pitchFamily="2" charset="-78"/>
              </a:rPr>
              <a:t>تحلیل سازه با استفاده از روش اجزای محدود</a:t>
            </a:r>
          </a:p>
          <a:p>
            <a:pPr algn="just" rtl="1">
              <a:lnSpc>
                <a:spcPct val="110000"/>
              </a:lnSpc>
            </a:pPr>
            <a:r>
              <a:rPr lang="fa-IR" sz="2400" dirty="0" smtClean="0">
                <a:cs typeface="B Titr" pitchFamily="2" charset="-78"/>
              </a:rPr>
              <a:t>3- </a:t>
            </a:r>
            <a:r>
              <a:rPr lang="fa-IR" sz="2400" b="1" dirty="0">
                <a:cs typeface="B Titr" panose="00000700000000000000" pitchFamily="2" charset="-78"/>
              </a:rPr>
              <a:t>تحلیل پایداری سازه ها در حالت خطی و غیرخطی و تاثیر ناکاملی ها</a:t>
            </a:r>
          </a:p>
          <a:p>
            <a:pPr algn="just" rtl="1">
              <a:lnSpc>
                <a:spcPct val="110000"/>
              </a:lnSpc>
            </a:pPr>
            <a:r>
              <a:rPr lang="fa-IR" sz="2400" dirty="0" smtClean="0">
                <a:cs typeface="B Titr" pitchFamily="2" charset="-78"/>
              </a:rPr>
              <a:t>4- </a:t>
            </a:r>
            <a:r>
              <a:rPr lang="fa-IR" sz="2400" b="1" dirty="0">
                <a:cs typeface="B Titr" panose="00000700000000000000" pitchFamily="2" charset="-78"/>
              </a:rPr>
              <a:t>انجام تحلیل های خطی و غیر خطی با نرم افزار </a:t>
            </a:r>
            <a:r>
              <a:rPr lang="en-US" sz="2400" b="1" dirty="0">
                <a:cs typeface="B Titr" panose="00000700000000000000" pitchFamily="2" charset="-78"/>
              </a:rPr>
              <a:t>ANSYS</a:t>
            </a:r>
            <a:endParaRPr lang="fa-IR" sz="2400" b="1" dirty="0">
              <a:cs typeface="B Titr" panose="00000700000000000000" pitchFamily="2" charset="-78"/>
            </a:endParaRPr>
          </a:p>
          <a:p>
            <a:pPr algn="just" rtl="1">
              <a:lnSpc>
                <a:spcPct val="110000"/>
              </a:lnSpc>
            </a:pPr>
            <a:r>
              <a:rPr lang="fa-IR" sz="2400" dirty="0" smtClean="0">
                <a:cs typeface="B Titr" pitchFamily="2" charset="-78"/>
              </a:rPr>
              <a:t>5- </a:t>
            </a:r>
            <a:r>
              <a:rPr lang="fa-IR" sz="2400" b="1" dirty="0" smtClean="0">
                <a:cs typeface="B Titr" panose="00000700000000000000" pitchFamily="2" charset="-78"/>
              </a:rPr>
              <a:t>آشنایی با المان </a:t>
            </a:r>
            <a:r>
              <a:rPr lang="fa-IR" sz="2400" b="1" dirty="0" smtClean="0">
                <a:solidFill>
                  <a:srgbClr val="0000FF"/>
                </a:solidFill>
                <a:cs typeface="B Titr" panose="00000700000000000000" pitchFamily="2" charset="-78"/>
              </a:rPr>
              <a:t>تیر 188</a:t>
            </a:r>
            <a:r>
              <a:rPr lang="fa-IR" sz="2400" b="1" dirty="0" smtClean="0">
                <a:cs typeface="B Titr" panose="00000700000000000000" pitchFamily="2" charset="-78"/>
              </a:rPr>
              <a:t> در </a:t>
            </a:r>
            <a:r>
              <a:rPr lang="en-US" sz="2400" b="1" dirty="0" smtClean="0">
                <a:cs typeface="B Titr" panose="00000700000000000000" pitchFamily="2" charset="-78"/>
              </a:rPr>
              <a:t>ANSYS</a:t>
            </a:r>
            <a:endParaRPr lang="fa-IR" sz="2400" b="1" dirty="0" smtClean="0">
              <a:cs typeface="B Titr" panose="00000700000000000000" pitchFamily="2" charset="-78"/>
            </a:endParaRPr>
          </a:p>
          <a:p>
            <a:pPr lvl="0" algn="just" rtl="1">
              <a:lnSpc>
                <a:spcPct val="110000"/>
              </a:lnSpc>
            </a:pPr>
            <a:r>
              <a:rPr lang="fa-IR" sz="2400" dirty="0" smtClean="0">
                <a:cs typeface="B Titr" pitchFamily="2" charset="-78"/>
              </a:rPr>
              <a:t>6- </a:t>
            </a:r>
            <a:r>
              <a:rPr lang="fa-IR" sz="2400" b="1" dirty="0" smtClean="0">
                <a:cs typeface="B Titr" panose="00000700000000000000" pitchFamily="2" charset="-78"/>
              </a:rPr>
              <a:t>تاثیر شاخص </a:t>
            </a:r>
            <a:r>
              <a:rPr lang="el-GR" sz="2400" b="1" dirty="0" smtClean="0">
                <a:cs typeface="B Titr" panose="00000700000000000000" pitchFamily="2" charset="-78"/>
              </a:rPr>
              <a:t>β</a:t>
            </a:r>
            <a:r>
              <a:rPr lang="fa-IR" sz="2400" b="1" dirty="0" smtClean="0">
                <a:cs typeface="B Titr" panose="00000700000000000000" pitchFamily="2" charset="-78"/>
              </a:rPr>
              <a:t> در بار بحرانی کمانش (خطی و غیرخطی) ستون های غیرمنشوری </a:t>
            </a:r>
          </a:p>
          <a:p>
            <a:pPr algn="just" rtl="1">
              <a:lnSpc>
                <a:spcPct val="110000"/>
              </a:lnSpc>
            </a:pPr>
            <a:r>
              <a:rPr lang="fa-IR" sz="2400" b="1" dirty="0" smtClean="0">
                <a:cs typeface="B Titr" panose="00000700000000000000" pitchFamily="2" charset="-78"/>
              </a:rPr>
              <a:t>7- </a:t>
            </a:r>
            <a:r>
              <a:rPr lang="fa-IR" sz="2400" b="1" dirty="0">
                <a:cs typeface="B Titr" panose="00000700000000000000" pitchFamily="2" charset="-78"/>
              </a:rPr>
              <a:t>تاثیر </a:t>
            </a:r>
            <a:r>
              <a:rPr lang="el-GR" sz="2400" b="1" dirty="0">
                <a:cs typeface="B Titr" panose="00000700000000000000" pitchFamily="2" charset="-78"/>
              </a:rPr>
              <a:t>β</a:t>
            </a:r>
            <a:r>
              <a:rPr lang="fa-IR" sz="2400" b="1" dirty="0">
                <a:cs typeface="B Titr" panose="00000700000000000000" pitchFamily="2" charset="-78"/>
              </a:rPr>
              <a:t> در شرایط تکیه گاهی مختلف در محل تغییر مکان ماکزیمم ستون ها</a:t>
            </a:r>
          </a:p>
          <a:p>
            <a:pPr algn="just" rtl="1">
              <a:lnSpc>
                <a:spcPct val="110000"/>
              </a:lnSpc>
            </a:pPr>
            <a:r>
              <a:rPr lang="fa-IR" sz="2400" dirty="0" smtClean="0">
                <a:cs typeface="B Titr" pitchFamily="2" charset="-78"/>
              </a:rPr>
              <a:t>8- </a:t>
            </a:r>
            <a:r>
              <a:rPr lang="fa-IR" sz="2400" b="1" dirty="0">
                <a:cs typeface="B Titr" panose="00000700000000000000" pitchFamily="2" charset="-78"/>
              </a:rPr>
              <a:t>بررسی نمودار های </a:t>
            </a:r>
            <a:r>
              <a:rPr lang="en-US" sz="2400" b="1" dirty="0">
                <a:solidFill>
                  <a:srgbClr val="0000FF"/>
                </a:solidFill>
                <a:cs typeface="B Titr" panose="00000700000000000000" pitchFamily="2" charset="-78"/>
              </a:rPr>
              <a:t>Y-</a:t>
            </a:r>
            <a:r>
              <a:rPr lang="el-GR" sz="2400" b="1" dirty="0">
                <a:solidFill>
                  <a:srgbClr val="0000FF"/>
                </a:solidFill>
                <a:cs typeface="B Titr" panose="00000700000000000000" pitchFamily="2" charset="-78"/>
              </a:rPr>
              <a:t>δ</a:t>
            </a:r>
            <a:r>
              <a:rPr lang="fa-IR" sz="2400" b="1" dirty="0">
                <a:solidFill>
                  <a:srgbClr val="0000FF"/>
                </a:solidFill>
                <a:cs typeface="B Titr" panose="00000700000000000000" pitchFamily="2" charset="-78"/>
              </a:rPr>
              <a:t> </a:t>
            </a:r>
            <a:r>
              <a:rPr lang="el-GR" sz="2400" b="1" dirty="0">
                <a:solidFill>
                  <a:srgbClr val="0000FF"/>
                </a:solidFill>
                <a:cs typeface="B Titr" panose="00000700000000000000" pitchFamily="2" charset="-78"/>
              </a:rPr>
              <a:t> </a:t>
            </a:r>
            <a:r>
              <a:rPr lang="fa-IR" sz="2400" b="1" dirty="0">
                <a:cs typeface="B Titr" panose="00000700000000000000" pitchFamily="2" charset="-78"/>
              </a:rPr>
              <a:t>با توجه به شاخص </a:t>
            </a:r>
            <a:r>
              <a:rPr lang="el-GR" sz="2400" b="1" dirty="0">
                <a:cs typeface="B Titr" panose="00000700000000000000" pitchFamily="2" charset="-78"/>
              </a:rPr>
              <a:t>β</a:t>
            </a:r>
            <a:endParaRPr lang="fa-IR" sz="2400" b="1" dirty="0">
              <a:cs typeface="B Titr" panose="00000700000000000000" pitchFamily="2" charset="-78"/>
            </a:endParaRPr>
          </a:p>
          <a:p>
            <a:pPr algn="just" rtl="1">
              <a:lnSpc>
                <a:spcPct val="110000"/>
              </a:lnSpc>
            </a:pPr>
            <a:r>
              <a:rPr lang="fa-IR" sz="2400" dirty="0" smtClean="0">
                <a:cs typeface="B Titr" pitchFamily="2" charset="-78"/>
              </a:rPr>
              <a:t>9-</a:t>
            </a:r>
            <a:r>
              <a:rPr lang="fa-IR" sz="2400" b="1" dirty="0">
                <a:cs typeface="B Titr" panose="00000700000000000000" pitchFamily="2" charset="-78"/>
              </a:rPr>
              <a:t>رسم و بررسی نمودارهای </a:t>
            </a:r>
            <a:r>
              <a:rPr lang="el-GR" sz="2400" b="1" dirty="0">
                <a:solidFill>
                  <a:srgbClr val="0000FF"/>
                </a:solidFill>
                <a:cs typeface="B Titr" panose="00000700000000000000" pitchFamily="2" charset="-78"/>
              </a:rPr>
              <a:t>δ</a:t>
            </a:r>
            <a:r>
              <a:rPr lang="fa-IR" sz="2400" b="1" dirty="0">
                <a:solidFill>
                  <a:srgbClr val="0000FF"/>
                </a:solidFill>
                <a:cs typeface="B Titr" panose="00000700000000000000" pitchFamily="2" charset="-78"/>
              </a:rPr>
              <a:t>-</a:t>
            </a:r>
            <a:r>
              <a:rPr lang="en-US" sz="2400" b="1" dirty="0">
                <a:solidFill>
                  <a:srgbClr val="0000FF"/>
                </a:solidFill>
                <a:cs typeface="B Titr" panose="00000700000000000000" pitchFamily="2" charset="-78"/>
              </a:rPr>
              <a:t>P/P</a:t>
            </a:r>
            <a:r>
              <a:rPr lang="en-US" sz="2400" b="1" baseline="-25000" dirty="0">
                <a:solidFill>
                  <a:srgbClr val="0000FF"/>
                </a:solidFill>
                <a:cs typeface="B Titr" panose="00000700000000000000" pitchFamily="2" charset="-78"/>
              </a:rPr>
              <a:t>E</a:t>
            </a:r>
            <a:r>
              <a:rPr lang="fa-IR" sz="2400" b="1" dirty="0">
                <a:cs typeface="B Titr" panose="00000700000000000000" pitchFamily="2" charset="-78"/>
              </a:rPr>
              <a:t> برای شرایط مرزی مختلف و تمامی مقادیر </a:t>
            </a:r>
            <a:r>
              <a:rPr lang="el-GR" sz="2400" b="1" dirty="0">
                <a:cs typeface="B Titr" panose="00000700000000000000" pitchFamily="2" charset="-78"/>
              </a:rPr>
              <a:t>β</a:t>
            </a:r>
            <a:r>
              <a:rPr lang="fa-IR" sz="2400" b="1" dirty="0">
                <a:cs typeface="B Titr" panose="00000700000000000000" pitchFamily="2" charset="-78"/>
              </a:rPr>
              <a:t> (تاثیر ناکاملی ها)</a:t>
            </a:r>
          </a:p>
          <a:p>
            <a:pPr algn="just" rtl="1">
              <a:lnSpc>
                <a:spcPct val="110000"/>
              </a:lnSpc>
            </a:pPr>
            <a:r>
              <a:rPr lang="fa-IR" sz="2400" dirty="0" smtClean="0">
                <a:cs typeface="B Titr" pitchFamily="2" charset="-78"/>
              </a:rPr>
              <a:t>10- </a:t>
            </a:r>
            <a:r>
              <a:rPr lang="fa-IR" sz="2400" b="1" dirty="0" smtClean="0">
                <a:cs typeface="B Titr" panose="00000700000000000000" pitchFamily="2" charset="-78"/>
              </a:rPr>
              <a:t>ارائه </a:t>
            </a:r>
            <a:r>
              <a:rPr lang="fa-IR" sz="2400" b="1" dirty="0">
                <a:cs typeface="B Titr" panose="00000700000000000000" pitchFamily="2" charset="-78"/>
              </a:rPr>
              <a:t>الگوی مناسب جهت طراحی و استفاده از ستون های </a:t>
            </a:r>
            <a:r>
              <a:rPr lang="en-US" sz="2400" b="1" dirty="0">
                <a:solidFill>
                  <a:srgbClr val="0000FF"/>
                </a:solidFill>
                <a:latin typeface="Times New Roman" panose="02020603050405020304" pitchFamily="18" charset="0"/>
                <a:cs typeface="Times New Roman" panose="02020603050405020304" pitchFamily="18" charset="0"/>
              </a:rPr>
              <a:t>I</a:t>
            </a:r>
            <a:r>
              <a:rPr lang="fa-IR" sz="2400" b="1" dirty="0">
                <a:solidFill>
                  <a:srgbClr val="0000FF"/>
                </a:solidFill>
                <a:cs typeface="B Titr" panose="00000700000000000000" pitchFamily="2" charset="-78"/>
              </a:rPr>
              <a:t>-شکل جان </a:t>
            </a:r>
            <a:r>
              <a:rPr lang="fa-IR" sz="2400" b="1" dirty="0" smtClean="0">
                <a:solidFill>
                  <a:srgbClr val="0000FF"/>
                </a:solidFill>
                <a:cs typeface="B Titr" panose="00000700000000000000" pitchFamily="2" charset="-78"/>
              </a:rPr>
              <a:t>مخروطی</a:t>
            </a:r>
            <a:endParaRPr lang="fa-IR" sz="2400" b="1" dirty="0">
              <a:solidFill>
                <a:srgbClr val="0000FF"/>
              </a:solidFill>
              <a:latin typeface="Calibri"/>
              <a:ea typeface="Calibri"/>
              <a:cs typeface="B Lotus"/>
            </a:endParaRPr>
          </a:p>
          <a:p>
            <a:pPr algn="just" rtl="1">
              <a:lnSpc>
                <a:spcPct val="110000"/>
              </a:lnSpc>
            </a:pPr>
            <a:endParaRPr lang="fa-IR" sz="2400" b="1" dirty="0" smtClean="0">
              <a:latin typeface="Calibri"/>
              <a:ea typeface="Calibri"/>
              <a:cs typeface="B Lotus"/>
            </a:endParaRPr>
          </a:p>
          <a:p>
            <a:pPr algn="just" rtl="1">
              <a:lnSpc>
                <a:spcPct val="110000"/>
              </a:lnSpc>
            </a:pPr>
            <a:endParaRPr lang="fa-IR" sz="2400" b="1" dirty="0">
              <a:latin typeface="Calibri"/>
              <a:ea typeface="Calibri"/>
              <a:cs typeface="B Lotus"/>
            </a:endParaRPr>
          </a:p>
          <a:p>
            <a:pPr lvl="0" algn="just" rtl="1">
              <a:lnSpc>
                <a:spcPct val="110000"/>
              </a:lnSpc>
            </a:pPr>
            <a:endParaRPr lang="en-US" sz="2400" b="1" dirty="0">
              <a:latin typeface="Calibri"/>
              <a:ea typeface="Calibri"/>
              <a:cs typeface="B Titr" pitchFamily="2" charset="-78"/>
            </a:endParaRPr>
          </a:p>
          <a:p>
            <a:pPr marL="109728" indent="0" algn="just" rtl="1">
              <a:buNone/>
            </a:pPr>
            <a:endParaRPr lang="fa-IR" sz="2400" dirty="0" smtClean="0">
              <a:cs typeface="B Titr" pitchFamily="2" charset="-78"/>
            </a:endParaRPr>
          </a:p>
          <a:p>
            <a:pPr marL="109728" indent="0" algn="just" rtl="1">
              <a:buNone/>
            </a:pPr>
            <a:endParaRPr lang="fa-IR" sz="2400" dirty="0">
              <a:cs typeface="B Titr" pitchFamily="2" charset="-78"/>
            </a:endParaRPr>
          </a:p>
          <a:p>
            <a:pPr marL="109728" indent="0" algn="just" rtl="1">
              <a:buNone/>
            </a:pPr>
            <a:endParaRPr lang="fa-IR" sz="2400" dirty="0" smtClean="0">
              <a:cs typeface="B Titr" pitchFamily="2" charset="-78"/>
            </a:endParaRPr>
          </a:p>
          <a:p>
            <a:pPr algn="just" rtl="1"/>
            <a:endParaRPr lang="en-US" sz="2400" dirty="0" smtClean="0">
              <a:cs typeface="B Titr" pitchFamily="2" charset="-78"/>
            </a:endParaRP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cs typeface="B Titr" panose="00000700000000000000" pitchFamily="2" charset="-78"/>
              </a:rPr>
              <a:t>آنچه در این شبیه سازی خواهید آموخت</a:t>
            </a:r>
            <a:endParaRPr lang="en-US" sz="2800" dirty="0">
              <a:solidFill>
                <a:srgbClr val="FF0000"/>
              </a:solidFill>
              <a:cs typeface="B Titr" panose="00000700000000000000" pitchFamily="2" charset="-78"/>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1760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در این  </a:t>
            </a:r>
            <a:r>
              <a:rPr lang="fa-IR" sz="2400" b="1" dirty="0">
                <a:latin typeface="Times New Roman" panose="02020603050405020304" pitchFamily="18" charset="0"/>
                <a:cs typeface="B Titr" panose="00000700000000000000" pitchFamily="2" charset="-78"/>
              </a:rPr>
              <a:t>برنامه </a:t>
            </a:r>
            <a:r>
              <a:rPr lang="fa-IR" sz="2400" b="1" dirty="0" smtClean="0">
                <a:latin typeface="Times New Roman" panose="02020603050405020304" pitchFamily="18" charset="0"/>
                <a:cs typeface="B Titr" panose="00000700000000000000" pitchFamily="2" charset="-78"/>
              </a:rPr>
              <a:t>از نسخه </a:t>
            </a:r>
            <a:r>
              <a:rPr lang="en-US" sz="2200" b="1" dirty="0">
                <a:solidFill>
                  <a:srgbClr val="0000FF"/>
                </a:solidFill>
                <a:cs typeface="B Titr" panose="00000700000000000000" pitchFamily="2" charset="-78"/>
              </a:rPr>
              <a:t>ANSYS 17.</a:t>
            </a:r>
            <a:r>
              <a:rPr lang="en-US" sz="2200" b="1" dirty="0">
                <a:cs typeface="B Titr" panose="00000700000000000000" pitchFamily="2" charset="-78"/>
              </a:rPr>
              <a:t>0</a:t>
            </a:r>
            <a:r>
              <a:rPr lang="fa-IR" sz="2200" b="1" dirty="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استفاده شده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تمامی خروجی </a:t>
            </a:r>
            <a:r>
              <a:rPr lang="fa-IR" sz="2400" b="1" dirty="0">
                <a:latin typeface="Times New Roman" panose="02020603050405020304" pitchFamily="18" charset="0"/>
                <a:cs typeface="B Titr" panose="00000700000000000000" pitchFamily="2" charset="-78"/>
              </a:rPr>
              <a:t>ها </a:t>
            </a:r>
            <a:r>
              <a:rPr lang="fa-IR" sz="2400" b="1" dirty="0" smtClean="0">
                <a:latin typeface="Times New Roman" panose="02020603050405020304" pitchFamily="18" charset="0"/>
                <a:cs typeface="B Titr" panose="00000700000000000000" pitchFamily="2" charset="-78"/>
              </a:rPr>
              <a:t>به صورت فایل های </a:t>
            </a:r>
            <a:r>
              <a:rPr lang="en-US" sz="2400" b="1" dirty="0" smtClean="0">
                <a:latin typeface="Times New Roman" panose="02020603050405020304" pitchFamily="18" charset="0"/>
                <a:cs typeface="B Titr" panose="00000700000000000000" pitchFamily="2" charset="-78"/>
              </a:rPr>
              <a:t> </a:t>
            </a:r>
            <a:r>
              <a:rPr lang="en-US" sz="2200" b="1" dirty="0">
                <a:solidFill>
                  <a:srgbClr val="0000FF"/>
                </a:solidFill>
                <a:cs typeface="B Titr" panose="00000700000000000000" pitchFamily="2" charset="-78"/>
              </a:rPr>
              <a:t>.</a:t>
            </a:r>
            <a:r>
              <a:rPr lang="en-US" sz="2200" b="1" dirty="0" err="1">
                <a:solidFill>
                  <a:srgbClr val="0000FF"/>
                </a:solidFill>
                <a:cs typeface="B Titr" panose="00000700000000000000" pitchFamily="2" charset="-78"/>
              </a:rPr>
              <a:t>db</a:t>
            </a:r>
            <a:r>
              <a:rPr lang="fa-IR" sz="2400" b="1" dirty="0" smtClean="0">
                <a:latin typeface="Times New Roman" panose="02020603050405020304" pitchFamily="18" charset="0"/>
                <a:cs typeface="B Titr" panose="00000700000000000000" pitchFamily="2" charset="-78"/>
              </a:rPr>
              <a:t>قابل دسترسی است</a:t>
            </a:r>
            <a:r>
              <a:rPr lang="en-US" sz="2400" b="1" dirty="0" smtClean="0">
                <a:latin typeface="Times New Roman" panose="02020603050405020304" pitchFamily="18" charset="0"/>
                <a:cs typeface="B Titr" panose="00000700000000000000" pitchFamily="2" charset="-78"/>
              </a:rPr>
              <a:t>.</a:t>
            </a:r>
          </a:p>
          <a:p>
            <a:pPr algn="r" rtl="1">
              <a:lnSpc>
                <a:spcPct val="200000"/>
              </a:lnSpc>
            </a:pPr>
            <a:r>
              <a:rPr lang="fa-IR" sz="2400" b="1" dirty="0" smtClean="0">
                <a:latin typeface="Times New Roman" panose="02020603050405020304" pitchFamily="18" charset="0"/>
                <a:cs typeface="B Titr" panose="00000700000000000000" pitchFamily="2" charset="-78"/>
              </a:rPr>
              <a:t>3- نتایج عددی به صورت نموداری قابل مشاهده است.</a:t>
            </a:r>
          </a:p>
          <a:p>
            <a:pPr algn="r" rtl="1">
              <a:lnSpc>
                <a:spcPct val="200000"/>
              </a:lnSpc>
            </a:pPr>
            <a:r>
              <a:rPr lang="fa-IR" sz="2400" b="1" dirty="0" smtClean="0">
                <a:latin typeface="Times New Roman" panose="02020603050405020304" pitchFamily="18" charset="0"/>
                <a:cs typeface="B Titr" panose="00000700000000000000" pitchFamily="2" charset="-78"/>
              </a:rPr>
              <a:t>4- </a:t>
            </a:r>
            <a:r>
              <a:rPr lang="fa-IR" sz="2400" b="1" dirty="0">
                <a:latin typeface="Times New Roman" panose="02020603050405020304" pitchFamily="18" charset="0"/>
                <a:cs typeface="B Titr" panose="00000700000000000000" pitchFamily="2" charset="-78"/>
              </a:rPr>
              <a:t>آشنایی با </a:t>
            </a:r>
            <a:r>
              <a:rPr lang="en-US" sz="2200" b="1" dirty="0">
                <a:solidFill>
                  <a:srgbClr val="0000FF"/>
                </a:solidFill>
                <a:cs typeface="B Titr" panose="00000700000000000000" pitchFamily="2" charset="-78"/>
              </a:rPr>
              <a:t>Finite  Element Methods</a:t>
            </a:r>
          </a:p>
          <a:p>
            <a:pPr algn="r" rtl="1">
              <a:lnSpc>
                <a:spcPct val="210000"/>
              </a:lnSpc>
            </a:pPr>
            <a:r>
              <a:rPr lang="fa-IR" sz="2400" b="1" dirty="0" smtClean="0">
                <a:latin typeface="Times New Roman" panose="02020603050405020304" pitchFamily="18" charset="0"/>
                <a:cs typeface="B Titr" panose="00000700000000000000" pitchFamily="2" charset="-78"/>
              </a:rPr>
              <a:t>5- آشنایی </a:t>
            </a:r>
            <a:r>
              <a:rPr lang="fa-IR" sz="2400" b="1" dirty="0">
                <a:latin typeface="Times New Roman" panose="02020603050405020304" pitchFamily="18" charset="0"/>
                <a:cs typeface="B Titr" panose="00000700000000000000" pitchFamily="2" charset="-78"/>
              </a:rPr>
              <a:t>با </a:t>
            </a:r>
            <a:r>
              <a:rPr lang="fa-IR" sz="2400" b="1" dirty="0" smtClean="0">
                <a:latin typeface="Times New Roman" panose="02020603050405020304" pitchFamily="18" charset="0"/>
                <a:cs typeface="B Titr" panose="00000700000000000000" pitchFamily="2" charset="-78"/>
              </a:rPr>
              <a:t>شبیه سازی </a:t>
            </a:r>
            <a:r>
              <a:rPr lang="fa-IR" sz="2400" b="1" dirty="0">
                <a:latin typeface="Times New Roman" panose="02020603050405020304" pitchFamily="18" charset="0"/>
                <a:cs typeface="B Titr" panose="00000700000000000000" pitchFamily="2" charset="-78"/>
              </a:rPr>
              <a:t>در </a:t>
            </a:r>
            <a:r>
              <a:rPr lang="en-US" sz="2200" b="1" dirty="0">
                <a:solidFill>
                  <a:srgbClr val="0000FF"/>
                </a:solidFill>
                <a:cs typeface="B Titr" panose="00000700000000000000" pitchFamily="2" charset="-78"/>
              </a:rPr>
              <a:t>ANSYS</a:t>
            </a:r>
            <a:endParaRPr lang="fa-IR" sz="2200" b="1" dirty="0">
              <a:solidFill>
                <a:srgbClr val="0000FF"/>
              </a:solidFill>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6- آشنایی با مبانی نظری پایداری</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a:buNone/>
            </a:pPr>
            <a:endParaRPr lang="en-US" dirty="0" smtClean="0"/>
          </a:p>
          <a:p>
            <a:pPr algn="just" rtl="1">
              <a:lnSpc>
                <a:spcPct val="150000"/>
              </a:lnSpc>
            </a:pPr>
            <a:r>
              <a:rPr lang="fa-IR" sz="2400" dirty="0" smtClean="0">
                <a:cs typeface="B Titr" panose="00000700000000000000" pitchFamily="2" charset="-78"/>
              </a:rPr>
              <a:t>کاربرد </a:t>
            </a:r>
            <a:r>
              <a:rPr lang="fa-IR" sz="2400" dirty="0">
                <a:cs typeface="B Titr" panose="00000700000000000000" pitchFamily="2" charset="-78"/>
              </a:rPr>
              <a:t>اعضای فولادی با مقاطع غیر یکنواخت مثل ستون ها یا مقاطع مخروطی و پله ای در سازه های فولادی بسیار رایجند. چون مواد کمی را برای طراحی آنها بکار می برند و مقرون به صرفه می باشد</a:t>
            </a:r>
            <a:r>
              <a:rPr lang="fa-IR" sz="2400" dirty="0" smtClean="0">
                <a:cs typeface="B Titr" panose="00000700000000000000" pitchFamily="2" charset="-78"/>
              </a:rPr>
              <a:t>. رایج ترین نوع اعضای فولادی غیریکنواخت مورد استفاده در مهندسی سازه </a:t>
            </a:r>
            <a:r>
              <a:rPr lang="fa-IR" sz="2400" dirty="0">
                <a:cs typeface="B Titr" panose="00000700000000000000" pitchFamily="2" charset="-78"/>
              </a:rPr>
              <a:t>ستون های </a:t>
            </a:r>
            <a:r>
              <a:rPr lang="en-US" sz="2400" dirty="0">
                <a:cs typeface="B Titr" panose="00000700000000000000" pitchFamily="2" charset="-78"/>
              </a:rPr>
              <a:t>I</a:t>
            </a:r>
            <a:r>
              <a:rPr lang="fa-IR" sz="2400" dirty="0">
                <a:cs typeface="B Titr" panose="00000700000000000000" pitchFamily="2" charset="-78"/>
              </a:rPr>
              <a:t>-شکل </a:t>
            </a:r>
            <a:r>
              <a:rPr lang="fa-IR" sz="2400" dirty="0" smtClean="0">
                <a:cs typeface="B Titr" panose="00000700000000000000" pitchFamily="2" charset="-78"/>
              </a:rPr>
              <a:t>جان-مخروطی می باشد. با توجه به مطالعات پیشین توسط پژوهشگران مختلف؛ این نوع ستون ها نیاز به بررسی بیشتری داشته و تحلیل و بررسی پایداری می تواند الگوهای خوبی را  برای طراحی و تحلیل این نوع ستون ها ارائه دهد.</a:t>
            </a:r>
          </a:p>
          <a:p>
            <a:pPr algn="just" rtl="1">
              <a:lnSpc>
                <a:spcPct val="150000"/>
              </a:lnSpc>
            </a:pPr>
            <a:endParaRPr lang="en-US" sz="24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2"/>
          </a:xfrm>
        </p:spPr>
        <p:txBody>
          <a:bodyPr>
            <a:normAutofit fontScale="92500" lnSpcReduction="20000"/>
          </a:bodyPr>
          <a:lstStyle/>
          <a:p>
            <a:pPr algn="just" rtl="1">
              <a:lnSpc>
                <a:spcPct val="150000"/>
              </a:lnSpc>
            </a:pPr>
            <a:r>
              <a:rPr lang="fa-IR" sz="2400" dirty="0" smtClean="0">
                <a:cs typeface="B Titr" pitchFamily="2" charset="-78"/>
              </a:rPr>
              <a:t>در این برنامه مشخصات </a:t>
            </a:r>
            <a:r>
              <a:rPr lang="fa-IR" sz="2400" dirty="0" smtClean="0">
                <a:solidFill>
                  <a:srgbClr val="0000FF"/>
                </a:solidFill>
                <a:cs typeface="B Titr" pitchFamily="2" charset="-78"/>
              </a:rPr>
              <a:t>نمونه های در نظر گرفته شده </a:t>
            </a:r>
            <a:r>
              <a:rPr lang="fa-IR" sz="2400" dirty="0" smtClean="0">
                <a:cs typeface="B Titr" pitchFamily="2" charset="-78"/>
              </a:rPr>
              <a:t>برای ستون های </a:t>
            </a:r>
            <a:r>
              <a:rPr lang="en-US" sz="2400" dirty="0" smtClean="0">
                <a:cs typeface="B Titr" pitchFamily="2" charset="-78"/>
              </a:rPr>
              <a:t>I</a:t>
            </a:r>
            <a:r>
              <a:rPr lang="fa-IR" sz="2400" dirty="0" smtClean="0">
                <a:cs typeface="B Titr" pitchFamily="2" charset="-78"/>
              </a:rPr>
              <a:t>-شکل جان مخروطی مورد تحلیل پایداری  توسط نرم افزار </a:t>
            </a:r>
            <a:r>
              <a:rPr lang="en-US" sz="2400" dirty="0" smtClean="0">
                <a:solidFill>
                  <a:srgbClr val="0000FF"/>
                </a:solidFill>
                <a:cs typeface="B Titr" pitchFamily="2" charset="-78"/>
              </a:rPr>
              <a:t>ANSYS</a:t>
            </a:r>
            <a:r>
              <a:rPr lang="fa-IR" sz="2400" dirty="0" smtClean="0">
                <a:cs typeface="B Titr" pitchFamily="2" charset="-78"/>
              </a:rPr>
              <a:t> قرار می‌گیرند. </a:t>
            </a:r>
          </a:p>
          <a:p>
            <a:pPr algn="just" rtl="1">
              <a:lnSpc>
                <a:spcPct val="150000"/>
              </a:lnSpc>
            </a:pPr>
            <a:r>
              <a:rPr lang="fa-IR" sz="2400" dirty="0">
                <a:cs typeface="B Titr" pitchFamily="2" charset="-78"/>
              </a:rPr>
              <a:t>نمونه ها تحت شرایط مرزی مختلف (دو سر مفصل، یک سر گیردار، دو سر گیردار و یک سر مفصل- یک سر گیردار) </a:t>
            </a:r>
            <a:r>
              <a:rPr lang="fa-IR" sz="2400" dirty="0" smtClean="0">
                <a:cs typeface="B Titr" pitchFamily="2" charset="-78"/>
              </a:rPr>
              <a:t>مورد بررسی قرار می گیرد.</a:t>
            </a:r>
          </a:p>
          <a:p>
            <a:pPr algn="just" rtl="1">
              <a:lnSpc>
                <a:spcPct val="150000"/>
              </a:lnSpc>
            </a:pPr>
            <a:r>
              <a:rPr lang="fa-IR" sz="2400" dirty="0" smtClean="0">
                <a:cs typeface="B Titr" pitchFamily="2" charset="-78"/>
              </a:rPr>
              <a:t>ستون ها به صورت کامل و ناکامل بررسی می گردد و ناکاملی های اولیه به صورت دو نوع خروج از مرکزیت به صورت بار خارج از مرکز و انحناء اولیه به اندازه 0/3 و 0/6 سانتی متر می باشد که بر حسب نیاز به نمونه ها وارد می گردد.</a:t>
            </a:r>
          </a:p>
          <a:p>
            <a:pPr algn="just" rtl="1">
              <a:lnSpc>
                <a:spcPct val="150000"/>
              </a:lnSpc>
            </a:pPr>
            <a:r>
              <a:rPr lang="fa-IR" sz="2400" dirty="0" smtClean="0">
                <a:cs typeface="B Titr" pitchFamily="2" charset="-78"/>
              </a:rPr>
              <a:t>تحلیل پایداری شامل یافتن بار بحرانی کمانش در حالت خطی و غیرخطی، بررسی مقدار تغییر شکل ها، محل تغییر مکان ماکزیمم ستون، </a:t>
            </a:r>
            <a:r>
              <a:rPr lang="en-US" sz="2400" dirty="0" smtClean="0">
                <a:cs typeface="B Titr" pitchFamily="2" charset="-78"/>
              </a:rPr>
              <a:t>P/P</a:t>
            </a:r>
            <a:r>
              <a:rPr lang="en-US" sz="2400" baseline="-25000" dirty="0" smtClean="0">
                <a:cs typeface="B Titr" pitchFamily="2" charset="-78"/>
              </a:rPr>
              <a:t>E</a:t>
            </a:r>
            <a:r>
              <a:rPr lang="fa-IR" sz="2400" dirty="0">
                <a:cs typeface="B Titr" pitchFamily="2" charset="-78"/>
              </a:rPr>
              <a:t> </a:t>
            </a:r>
            <a:r>
              <a:rPr lang="fa-IR" sz="2400" dirty="0" smtClean="0">
                <a:cs typeface="B Titr" pitchFamily="2" charset="-78"/>
              </a:rPr>
              <a:t>می باشد.</a:t>
            </a:r>
          </a:p>
          <a:p>
            <a:pPr algn="just" rtl="1">
              <a:lnSpc>
                <a:spcPct val="150000"/>
              </a:lnSpc>
            </a:pPr>
            <a:r>
              <a:rPr lang="fa-IR" sz="2400" dirty="0" smtClean="0">
                <a:cs typeface="B Titr" pitchFamily="2" charset="-78"/>
              </a:rPr>
              <a:t>نتایج بررسی نموداری گشته و مورد تحلیل قرار خواهند گرفت.</a:t>
            </a:r>
            <a:endParaRPr lang="fa-IR" sz="24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ctr" rtl="1"/>
            <a:r>
              <a:rPr lang="fa-IR" sz="2800" dirty="0" smtClean="0">
                <a:solidFill>
                  <a:srgbClr val="0000FF"/>
                </a:solidFill>
                <a:cs typeface="B Titr" panose="00000700000000000000" pitchFamily="2" charset="-78"/>
              </a:rPr>
              <a:t>روش های مختلف جهت بررسی سازه ها</a:t>
            </a:r>
          </a:p>
          <a:p>
            <a:pPr algn="ctr" rtl="1"/>
            <a:r>
              <a:rPr lang="fa-IR" sz="2400" dirty="0" smtClean="0">
                <a:cs typeface="B Titr" pitchFamily="2" charset="-78"/>
              </a:rPr>
              <a:t> </a:t>
            </a:r>
            <a:r>
              <a:rPr lang="fa-IR" sz="2400" dirty="0" smtClean="0">
                <a:solidFill>
                  <a:srgbClr val="0000FF"/>
                </a:solidFill>
                <a:cs typeface="B Titr" pitchFamily="2" charset="-78"/>
              </a:rPr>
              <a:t>الف) روش های تقریبی</a:t>
            </a:r>
          </a:p>
          <a:p>
            <a:pPr algn="just" rtl="1"/>
            <a:r>
              <a:rPr lang="fa-IR" sz="2400" dirty="0" smtClean="0">
                <a:cs typeface="B Titr" pitchFamily="2" charset="-78"/>
              </a:rPr>
              <a:t> شامل روش هایی می باشد که نتایجی را ارائه می دهد که به صورت تقریبی بوده و شامل خطای قابل قبولی است معمولا این روش </a:t>
            </a:r>
            <a:r>
              <a:rPr lang="fa-IR" sz="2400" dirty="0">
                <a:cs typeface="B Titr" pitchFamily="2" charset="-78"/>
              </a:rPr>
              <a:t>وقتی </a:t>
            </a:r>
            <a:r>
              <a:rPr lang="fa-IR" sz="2400" dirty="0" smtClean="0">
                <a:cs typeface="B Titr" pitchFamily="2" charset="-78"/>
              </a:rPr>
              <a:t>استفاده قرار می گیرد که نتیج را به صورت سریع ارائه دهد. پژوهشگران بازئوس و کارابالیس در سال 2004 با ارائه نمودارهایی به صورت تجربی برگرفته از روش المان محدود، بار بحرانی کمانش ستون های </a:t>
            </a:r>
            <a:r>
              <a:rPr lang="en-US" sz="2400" dirty="0" smtClean="0">
                <a:latin typeface="Times New Roman" panose="02020603050405020304" pitchFamily="18" charset="0"/>
                <a:cs typeface="Times New Roman" panose="02020603050405020304" pitchFamily="18" charset="0"/>
              </a:rPr>
              <a:t>I</a:t>
            </a:r>
            <a:r>
              <a:rPr lang="fa-IR" sz="2400" dirty="0" smtClean="0">
                <a:cs typeface="B Titr" pitchFamily="2" charset="-78"/>
              </a:rPr>
              <a:t>-شکل جان مخروطی را به صورت تقریبی با خطای قابل قبول ارائه نمودند که با استفاده از درون یابی از نمودارهای بی بعد رسم شده می توان بار بحرانی کمانش را در حالت خطی بدست آورد. روش ارائه شده توسط پژوهشگران حسین زاده و میرزائی که به روش مستقیم معروف است و برای تحلیل پایداری اعضای فشاری مورد استفاده قرار میگیرد روشی تقریبی بوده که نتایج را به صورت سریع با خطای کم ارائه می نماید.</a:t>
            </a:r>
          </a:p>
        </p:txBody>
      </p:sp>
      <p:sp>
        <p:nvSpPr>
          <p:cNvPr id="3" name="Title 2"/>
          <p:cNvSpPr>
            <a:spLocks noGrp="1"/>
          </p:cNvSpPr>
          <p:nvPr>
            <p:ph type="title"/>
          </p:nvPr>
        </p:nvSpPr>
        <p:spPr/>
        <p:txBody>
          <a:bodyPr/>
          <a:lstStyle/>
          <a:p>
            <a:pPr algn="ctr" rtl="1"/>
            <a:r>
              <a:rPr lang="fa-IR" sz="4400" dirty="0" smtClean="0">
                <a:solidFill>
                  <a:srgbClr val="FF0000"/>
                </a:solidFill>
                <a:effectLst/>
                <a:cs typeface="B Titr" panose="00000700000000000000" pitchFamily="2" charset="-78"/>
              </a:rPr>
              <a:t>توانمندیهای شبیه سازی</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ctr" rtl="1"/>
            <a:r>
              <a:rPr lang="fa-IR" sz="2800" dirty="0">
                <a:solidFill>
                  <a:srgbClr val="0000FF"/>
                </a:solidFill>
                <a:cs typeface="B Titr" panose="00000700000000000000" pitchFamily="2" charset="-78"/>
              </a:rPr>
              <a:t>روش های مختلف جهت بررسی سازه </a:t>
            </a:r>
            <a:r>
              <a:rPr lang="fa-IR" sz="2800" dirty="0" smtClean="0">
                <a:solidFill>
                  <a:srgbClr val="0000FF"/>
                </a:solidFill>
                <a:cs typeface="B Titr" panose="00000700000000000000" pitchFamily="2" charset="-78"/>
              </a:rPr>
              <a:t>ها</a:t>
            </a:r>
          </a:p>
          <a:p>
            <a:pPr algn="ctr" rtl="1"/>
            <a:r>
              <a:rPr lang="fa-IR" sz="2800" dirty="0" smtClean="0">
                <a:solidFill>
                  <a:srgbClr val="0000FF"/>
                </a:solidFill>
                <a:cs typeface="B Titr" panose="00000700000000000000" pitchFamily="2" charset="-78"/>
              </a:rPr>
              <a:t>ب) روش های دقیق</a:t>
            </a:r>
          </a:p>
          <a:p>
            <a:pPr algn="just" rtl="1"/>
            <a:r>
              <a:rPr lang="fa-IR" sz="2400" dirty="0" smtClean="0">
                <a:cs typeface="B Titr" pitchFamily="2" charset="-78"/>
              </a:rPr>
              <a:t>شامل </a:t>
            </a:r>
            <a:r>
              <a:rPr lang="fa-IR" sz="2400" dirty="0">
                <a:cs typeface="B Titr" pitchFamily="2" charset="-78"/>
              </a:rPr>
              <a:t>محاسباتی صریح و بدست آوردن نتایج مورد نیاز با استفاده از حل </a:t>
            </a:r>
            <a:r>
              <a:rPr lang="fa-IR" sz="2400" dirty="0" smtClean="0">
                <a:cs typeface="B Titr" pitchFamily="2" charset="-78"/>
              </a:rPr>
              <a:t>معادلات حاکم بر مسئله بدست می آید. در پژوهش انجام گرفته توسط رافتویانیس </a:t>
            </a:r>
            <a:r>
              <a:rPr lang="fa-IR" sz="2400" dirty="0">
                <a:cs typeface="B Titr" pitchFamily="2" charset="-78"/>
              </a:rPr>
              <a:t>و ارموپولوس در </a:t>
            </a:r>
            <a:r>
              <a:rPr lang="fa-IR" sz="2400" dirty="0" smtClean="0">
                <a:cs typeface="B Titr" pitchFamily="2" charset="-78"/>
              </a:rPr>
              <a:t>سال</a:t>
            </a:r>
            <a:r>
              <a:rPr lang="fa-IR" sz="2400" dirty="0">
                <a:cs typeface="B Titr" pitchFamily="2" charset="-78"/>
              </a:rPr>
              <a:t> </a:t>
            </a:r>
            <a:r>
              <a:rPr lang="fa-IR" sz="2400" dirty="0" smtClean="0">
                <a:cs typeface="B Titr" pitchFamily="2" charset="-78"/>
              </a:rPr>
              <a:t>2005 پایداری ستون های </a:t>
            </a:r>
            <a:r>
              <a:rPr lang="en-US" sz="2400" dirty="0" smtClean="0">
                <a:latin typeface="Times New Roman" panose="02020603050405020304" pitchFamily="18" charset="0"/>
                <a:cs typeface="Times New Roman" panose="02020603050405020304" pitchFamily="18" charset="0"/>
              </a:rPr>
              <a:t>I</a:t>
            </a:r>
            <a:r>
              <a:rPr lang="fa-IR" sz="2400" dirty="0" smtClean="0">
                <a:cs typeface="B Titr" pitchFamily="2" charset="-78"/>
              </a:rPr>
              <a:t>-شکل جان مخروطی و پله ای با ارائه معادلات دیفرانسیل حاکم بر این نوع ستون ها مورد بررسی قرار گرفته اند بدیهی است نتایج </a:t>
            </a:r>
            <a:r>
              <a:rPr lang="fa-IR" sz="2400" dirty="0">
                <a:cs typeface="B Titr" pitchFamily="2" charset="-78"/>
              </a:rPr>
              <a:t>با حل معادلات دقیق و صریح حاکم </a:t>
            </a:r>
            <a:r>
              <a:rPr lang="fa-IR" sz="2400" dirty="0" smtClean="0">
                <a:cs typeface="B Titr" pitchFamily="2" charset="-78"/>
              </a:rPr>
              <a:t>بدون خطا بدست می آید</a:t>
            </a:r>
            <a:r>
              <a:rPr lang="fa-IR" sz="2400" dirty="0">
                <a:cs typeface="B Titr" pitchFamily="2" charset="-78"/>
              </a:rPr>
              <a:t>. معیار پلاستیک در بررسی کمانش برای شکست مواد، مورد نظر می </a:t>
            </a:r>
            <a:r>
              <a:rPr lang="fa-IR" sz="2400" dirty="0" smtClean="0">
                <a:cs typeface="B Titr" pitchFamily="2" charset="-78"/>
              </a:rPr>
              <a:t>باشد و تاثیر ناکاملی ها نیز لحاظ گردیده است. </a:t>
            </a:r>
          </a:p>
          <a:p>
            <a:pPr algn="just" rtl="1"/>
            <a:r>
              <a:rPr lang="fa-IR" sz="2400" dirty="0" smtClean="0">
                <a:cs typeface="B Titr" pitchFamily="2" charset="-78"/>
              </a:rPr>
              <a:t>در ادامه مشخصات مثال های حل شده توسط پژوهشگران ذکر شده در جدولی ارائه می گردد تا نمونه های مورد بررسی در این تحقیق جهت بررسی انتخاب گردد.</a:t>
            </a:r>
            <a:endParaRPr lang="fa-IR" sz="2400" dirty="0">
              <a:cs typeface="B Titr" pitchFamily="2" charset="-78"/>
            </a:endParaRPr>
          </a:p>
        </p:txBody>
      </p:sp>
      <p:sp>
        <p:nvSpPr>
          <p:cNvPr id="3" name="Title 2"/>
          <p:cNvSpPr>
            <a:spLocks noGrp="1"/>
          </p:cNvSpPr>
          <p:nvPr>
            <p:ph type="title"/>
          </p:nvPr>
        </p:nvSpPr>
        <p:spPr/>
        <p:txBody>
          <a:bodyPr/>
          <a:lstStyle/>
          <a:p>
            <a:pPr algn="ctr"/>
            <a:r>
              <a:rPr lang="fa-IR" sz="4400" dirty="0" smtClean="0">
                <a:solidFill>
                  <a:srgbClr val="FF0000"/>
                </a:solidFill>
                <a:effectLst/>
                <a:cs typeface="B Titr" panose="00000700000000000000" pitchFamily="2" charset="-78"/>
              </a:rPr>
              <a:t>توانمندیهای </a:t>
            </a:r>
            <a:r>
              <a:rPr lang="fa-IR" sz="4400" dirty="0">
                <a:solidFill>
                  <a:srgbClr val="FF0000"/>
                </a:solidFill>
                <a:effectLst/>
                <a:cs typeface="B Titr" panose="00000700000000000000" pitchFamily="2" charset="-78"/>
              </a:rPr>
              <a:t>شبیه سازی</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800" dirty="0" smtClean="0">
                <a:solidFill>
                  <a:srgbClr val="0000FF"/>
                </a:solidFill>
                <a:cs typeface="B Titr" panose="00000700000000000000" pitchFamily="2" charset="-78"/>
              </a:rPr>
              <a:t>مشخصات هندسی مثال </a:t>
            </a:r>
            <a:r>
              <a:rPr lang="fa-IR" sz="2800" dirty="0">
                <a:solidFill>
                  <a:srgbClr val="0000FF"/>
                </a:solidFill>
                <a:cs typeface="B Titr" panose="00000700000000000000" pitchFamily="2" charset="-78"/>
              </a:rPr>
              <a:t>های عددی </a:t>
            </a:r>
            <a:r>
              <a:rPr lang="fa-IR" sz="2800" dirty="0" smtClean="0">
                <a:solidFill>
                  <a:srgbClr val="0000FF"/>
                </a:solidFill>
                <a:cs typeface="B Titr" panose="00000700000000000000" pitchFamily="2" charset="-78"/>
              </a:rPr>
              <a:t>های حل شده</a:t>
            </a:r>
            <a:endParaRPr lang="en-US" sz="2400" dirty="0">
              <a:solidFill>
                <a:schemeClr val="accent2">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a:t>
            </a:r>
            <a:r>
              <a:rPr lang="fa-IR" sz="3600" dirty="0">
                <a:solidFill>
                  <a:srgbClr val="FF0000"/>
                </a:solidFill>
                <a:effectLst/>
                <a:cs typeface="B Titr" panose="00000700000000000000" pitchFamily="2" charset="-78"/>
              </a:rPr>
              <a:t>شبیه سازی</a:t>
            </a:r>
            <a:endParaRPr lang="en-US" sz="3600" dirty="0">
              <a:solidFill>
                <a:srgbClr val="FF0000"/>
              </a:solidFill>
              <a:cs typeface="B Titr" panose="00000700000000000000" pitchFamily="2" charset="-78"/>
            </a:endParaRP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883385134"/>
                  </p:ext>
                </p:extLst>
              </p:nvPr>
            </p:nvGraphicFramePr>
            <p:xfrm>
              <a:off x="2002536" y="1981200"/>
              <a:ext cx="6699504" cy="3886072"/>
            </p:xfrm>
            <a:graphic>
              <a:graphicData uri="http://schemas.openxmlformats.org/drawingml/2006/table">
                <a:tbl>
                  <a:tblPr rtl="1" firstRow="1" firstCol="1" bandRow="1">
                    <a:tableStyleId>{5C22544A-7EE6-4342-B048-85BDC9FD1C3A}</a:tableStyleId>
                  </a:tblPr>
                  <a:tblGrid>
                    <a:gridCol w="1773936"/>
                    <a:gridCol w="457200"/>
                    <a:gridCol w="472440"/>
                    <a:gridCol w="438912"/>
                    <a:gridCol w="566928"/>
                    <a:gridCol w="454152"/>
                    <a:gridCol w="652272"/>
                    <a:gridCol w="420624"/>
                    <a:gridCol w="579120"/>
                    <a:gridCol w="883920"/>
                  </a:tblGrid>
                  <a:tr h="731453">
                    <a:tc>
                      <a:txBody>
                        <a:bodyPr/>
                        <a:lstStyle/>
                        <a:p>
                          <a:pPr marL="0" marR="0" algn="ctr" rtl="1">
                            <a:lnSpc>
                              <a:spcPct val="150000"/>
                            </a:lnSpc>
                            <a:spcBef>
                              <a:spcPts val="0"/>
                            </a:spcBef>
                            <a:spcAft>
                              <a:spcPts val="0"/>
                            </a:spcAft>
                          </a:pPr>
                          <a:r>
                            <a:rPr lang="en-US" sz="900" kern="1200" dirty="0">
                              <a:solidFill>
                                <a:schemeClr val="tx1"/>
                              </a:solidFill>
                              <a:effectLst/>
                              <a:cs typeface="B Titr" panose="00000700000000000000" pitchFamily="2" charset="-78"/>
                            </a:rPr>
                            <a:t> </a:t>
                          </a:r>
                          <a:r>
                            <a:rPr lang="ar-SA" sz="1300" kern="1200" dirty="0" smtClean="0">
                              <a:solidFill>
                                <a:schemeClr val="tx1"/>
                              </a:solidFill>
                              <a:effectLst/>
                              <a:cs typeface="B Titr" panose="00000700000000000000" pitchFamily="2" charset="-78"/>
                            </a:rPr>
                            <a:t>پژوهشگران</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b</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w</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t</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L</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h</a:t>
                          </a:r>
                          <a:r>
                            <a:rPr lang="en-US" sz="1300" kern="1200" baseline="-25000" dirty="0">
                              <a:solidFill>
                                <a:schemeClr val="tx1"/>
                              </a:solidFill>
                              <a:effectLst/>
                              <a:cs typeface="B Titr" panose="00000700000000000000" pitchFamily="2" charset="-78"/>
                            </a:rPr>
                            <a:t>1</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(cm)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h</a:t>
                          </a:r>
                          <a:r>
                            <a:rPr lang="en-US" sz="1300" kern="1200" baseline="-25000" dirty="0">
                              <a:solidFill>
                                <a:schemeClr val="tx1"/>
                              </a:solidFill>
                              <a:effectLst/>
                              <a:cs typeface="B Titr" panose="00000700000000000000" pitchFamily="2" charset="-78"/>
                            </a:rPr>
                            <a:t>2</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(cm)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 </a:t>
                          </a:r>
                          <a:r>
                            <a:rPr lang="en-US" sz="1300" kern="1200">
                              <a:solidFill>
                                <a:schemeClr val="tx1"/>
                              </a:solidFill>
                              <a:effectLst/>
                              <a:cs typeface="B Titr" panose="00000700000000000000" pitchFamily="2" charset="-78"/>
                            </a:rPr>
                            <a:t>A</a:t>
                          </a:r>
                          <a:r>
                            <a:rPr lang="en-US" sz="1300" kern="1200" baseline="-25000">
                              <a:solidFill>
                                <a:schemeClr val="tx1"/>
                              </a:solidFill>
                              <a:effectLst/>
                              <a:cs typeface="B Titr" panose="00000700000000000000" pitchFamily="2" charset="-78"/>
                            </a:rPr>
                            <a:t>1</a:t>
                          </a:r>
                          <a:endParaRPr lang="en-US" sz="90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(cm</a:t>
                          </a:r>
                          <a:r>
                            <a:rPr lang="en-US" sz="1000" kern="1200" baseline="30000">
                              <a:solidFill>
                                <a:schemeClr val="tx1"/>
                              </a:solidFill>
                              <a:effectLst/>
                              <a:cs typeface="B Titr" panose="00000700000000000000" pitchFamily="2" charset="-78"/>
                            </a:rPr>
                            <a:t>2</a:t>
                          </a:r>
                          <a:r>
                            <a:rPr lang="en-US" sz="1000" kern="1200">
                              <a:solidFill>
                                <a:schemeClr val="tx1"/>
                              </a:solidFill>
                              <a:effectLst/>
                              <a:cs typeface="B Titr" panose="00000700000000000000" pitchFamily="2" charset="-78"/>
                            </a:rPr>
                            <a:t>)</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300" kern="1200">
                              <a:solidFill>
                                <a:schemeClr val="tx1"/>
                              </a:solidFill>
                              <a:effectLst/>
                              <a:cs typeface="B Titr" panose="00000700000000000000" pitchFamily="2" charset="-78"/>
                            </a:rPr>
                            <a:t>A</a:t>
                          </a:r>
                          <a:r>
                            <a:rPr lang="en-US" sz="1300" kern="1200" baseline="-25000">
                              <a:solidFill>
                                <a:schemeClr val="tx1"/>
                              </a:solidFill>
                              <a:effectLst/>
                              <a:cs typeface="B Titr" panose="00000700000000000000" pitchFamily="2" charset="-78"/>
                            </a:rPr>
                            <a:t>2</a:t>
                          </a:r>
                          <a:endParaRPr lang="en-US" sz="90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(cm</a:t>
                          </a:r>
                          <a:r>
                            <a:rPr lang="en-US" sz="1000" kern="1200" baseline="30000">
                              <a:solidFill>
                                <a:schemeClr val="tx1"/>
                              </a:solidFill>
                              <a:effectLst/>
                              <a:cs typeface="B Titr" panose="00000700000000000000" pitchFamily="2" charset="-78"/>
                            </a:rPr>
                            <a:t>2</a:t>
                          </a:r>
                          <a:r>
                            <a:rPr lang="en-US" sz="1000" kern="1200">
                              <a:solidFill>
                                <a:schemeClr val="tx1"/>
                              </a:solidFill>
                              <a:effectLst/>
                              <a:cs typeface="B Titr" panose="00000700000000000000" pitchFamily="2" charset="-78"/>
                            </a:rPr>
                            <a:t>)</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300" kern="1200">
                              <a:solidFill>
                                <a:schemeClr val="tx1"/>
                              </a:solidFill>
                              <a:effectLst/>
                              <a:cs typeface="B Titr" panose="00000700000000000000" pitchFamily="2" charset="-78"/>
                            </a:rPr>
                            <a:t>β</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3947">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بازئوس و کارابالیس مثال (1)</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118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5/6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7/5</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endParaRPr lang="en-US" sz="1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10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300" i="1" kern="1200" smtClean="0">
                                        <a:solidFill>
                                          <a:schemeClr val="tx1"/>
                                        </a:solidFill>
                                        <a:effectLst/>
                                        <a:latin typeface="Cambria Math" panose="02040503050406030204" pitchFamily="18" charset="0"/>
                                      </a:rPr>
                                    </m:ctrlPr>
                                  </m:fPr>
                                  <m:num>
                                    <m:sSub>
                                      <m:sSubPr>
                                        <m:ctrlPr>
                                          <a:rPr lang="en-US" sz="1300" i="1" kern="1200">
                                            <a:solidFill>
                                              <a:schemeClr val="tx1"/>
                                            </a:solidFill>
                                            <a:effectLst/>
                                            <a:latin typeface="Cambria Math" panose="02040503050406030204" pitchFamily="18" charset="0"/>
                                          </a:rPr>
                                        </m:ctrlPr>
                                      </m:sSubPr>
                                      <m:e>
                                        <m:r>
                                          <a:rPr lang="en-US" sz="1300" kern="1200">
                                            <a:solidFill>
                                              <a:schemeClr val="tx1"/>
                                            </a:solidFill>
                                            <a:effectLst/>
                                            <a:latin typeface="Cambria Math" panose="02040503050406030204" pitchFamily="18" charset="0"/>
                                          </a:rPr>
                                          <m:t>𝒉</m:t>
                                        </m:r>
                                      </m:e>
                                      <m:sub>
                                        <m:r>
                                          <a:rPr lang="en-US" sz="1300" kern="1200">
                                            <a:solidFill>
                                              <a:schemeClr val="tx1"/>
                                            </a:solidFill>
                                            <a:effectLst/>
                                            <a:latin typeface="Cambria Math" panose="02040503050406030204" pitchFamily="18" charset="0"/>
                                          </a:rPr>
                                          <m:t>𝟐</m:t>
                                        </m:r>
                                      </m:sub>
                                    </m:sSub>
                                  </m:num>
                                  <m:den>
                                    <m:sSub>
                                      <m:sSubPr>
                                        <m:ctrlPr>
                                          <a:rPr lang="en-US" sz="1300" i="1" kern="1200">
                                            <a:solidFill>
                                              <a:schemeClr val="tx1"/>
                                            </a:solidFill>
                                            <a:effectLst/>
                                            <a:latin typeface="Cambria Math" panose="02040503050406030204" pitchFamily="18" charset="0"/>
                                          </a:rPr>
                                        </m:ctrlPr>
                                      </m:sSubPr>
                                      <m:e>
                                        <m:r>
                                          <a:rPr lang="en-US" sz="1300" kern="1200">
                                            <a:solidFill>
                                              <a:schemeClr val="tx1"/>
                                            </a:solidFill>
                                            <a:effectLst/>
                                            <a:latin typeface="Cambria Math" panose="02040503050406030204" pitchFamily="18" charset="0"/>
                                          </a:rPr>
                                          <m:t>𝒉</m:t>
                                        </m:r>
                                      </m:e>
                                      <m:sub>
                                        <m:r>
                                          <a:rPr lang="en-US" sz="1300" kern="1200">
                                            <a:solidFill>
                                              <a:schemeClr val="tx1"/>
                                            </a:solidFill>
                                            <a:effectLst/>
                                            <a:latin typeface="Cambria Math" panose="02040503050406030204" pitchFamily="18" charset="0"/>
                                          </a:rPr>
                                          <m:t>𝟏</m:t>
                                        </m:r>
                                      </m:sub>
                                    </m:sSub>
                                  </m:den>
                                </m:f>
                                <m:r>
                                  <a:rPr lang="en-US" sz="1300" kern="1200">
                                    <a:solidFill>
                                      <a:schemeClr val="tx1"/>
                                    </a:solidFill>
                                    <a:effectLst/>
                                    <a:latin typeface="Cambria Math" panose="02040503050406030204" pitchFamily="18" charset="0"/>
                                  </a:rPr>
                                  <m:t>=</m:t>
                                </m:r>
                                <m:r>
                                  <a:rPr lang="en-US" sz="1300" kern="1200">
                                    <a:solidFill>
                                      <a:schemeClr val="tx1"/>
                                    </a:solidFill>
                                    <a:effectLst/>
                                    <a:latin typeface="Cambria Math" panose="02040503050406030204" pitchFamily="18" charset="0"/>
                                  </a:rPr>
                                  <m:t>𝟑</m:t>
                                </m:r>
                              </m:oMath>
                            </m:oMathPara>
                          </a14:m>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1450">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بازئوس و کارابالیس مثال (2)</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0">
                            <a:lnSpc>
                              <a:spcPct val="150000"/>
                            </a:lnSpc>
                            <a:spcBef>
                              <a:spcPts val="0"/>
                            </a:spcBef>
                            <a:spcAft>
                              <a:spcPts val="0"/>
                            </a:spcAft>
                          </a:pPr>
                          <a:r>
                            <a:rPr lang="fa-IR" sz="1100" kern="1200" dirty="0">
                              <a:solidFill>
                                <a:schemeClr val="tx1"/>
                              </a:solidFill>
                              <a:effectLst/>
                              <a:cs typeface="B Titr" panose="00000700000000000000" pitchFamily="2" charset="-78"/>
                            </a:rPr>
                            <a:t>152/4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a:solidFill>
                                <a:schemeClr val="tx1"/>
                              </a:solidFill>
                              <a:effectLst/>
                              <a:cs typeface="B Titr" panose="00000700000000000000" pitchFamily="2" charset="-78"/>
                            </a:rPr>
                            <a:t> </a:t>
                          </a:r>
                          <a:endParaRPr lang="en-US" sz="70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a:solidFill>
                                <a:schemeClr val="tx1"/>
                              </a:solidFill>
                              <a:effectLst/>
                              <a:cs typeface="B Titr" panose="00000700000000000000" pitchFamily="2" charset="-78"/>
                            </a:rPr>
                            <a:t>15/24</a:t>
                          </a:r>
                          <a:endParaRPr lang="en-US" sz="7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12/7</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6/096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15/24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30/48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300" kern="1200" smtClean="0">
                              <a:solidFill>
                                <a:schemeClr val="tx1"/>
                              </a:solidFill>
                              <a:effectLst/>
                              <a:cs typeface="B Titr" panose="00000700000000000000" pitchFamily="2" charset="-78"/>
                            </a:rPr>
                            <a:t> </a:t>
                          </a:r>
                          <a14:m>
                            <m:oMath xmlns:m="http://schemas.openxmlformats.org/officeDocument/2006/math">
                              <m:f>
                                <m:fPr>
                                  <m:ctrlPr>
                                    <a:rPr lang="en-US" sz="1600" i="1" kern="1200">
                                      <a:solidFill>
                                        <a:schemeClr val="tx1"/>
                                      </a:solidFill>
                                      <a:effectLst/>
                                      <a:latin typeface="Cambria Math" panose="02040503050406030204" pitchFamily="18" charset="0"/>
                                    </a:rPr>
                                  </m:ctrlPr>
                                </m:fPr>
                                <m:num>
                                  <m:sSub>
                                    <m:sSubPr>
                                      <m:ctrlPr>
                                        <a:rPr lang="en-US" sz="1600" i="1" kern="1200">
                                          <a:solidFill>
                                            <a:schemeClr val="tx1"/>
                                          </a:solidFill>
                                          <a:effectLst/>
                                          <a:latin typeface="Cambria Math" panose="02040503050406030204" pitchFamily="18" charset="0"/>
                                        </a:rPr>
                                      </m:ctrlPr>
                                    </m:sSubPr>
                                    <m:e>
                                      <m:r>
                                        <a:rPr lang="en-US" sz="1600" kern="1200">
                                          <a:solidFill>
                                            <a:schemeClr val="tx1"/>
                                          </a:solidFill>
                                          <a:effectLst/>
                                          <a:latin typeface="Cambria Math" panose="02040503050406030204" pitchFamily="18" charset="0"/>
                                        </a:rPr>
                                        <m:t>𝒉</m:t>
                                      </m:r>
                                    </m:e>
                                    <m:sub>
                                      <m:r>
                                        <a:rPr lang="en-US" sz="1600" kern="1200">
                                          <a:solidFill>
                                            <a:schemeClr val="tx1"/>
                                          </a:solidFill>
                                          <a:effectLst/>
                                          <a:latin typeface="Cambria Math" panose="02040503050406030204" pitchFamily="18" charset="0"/>
                                        </a:rPr>
                                        <m:t>𝟐</m:t>
                                      </m:r>
                                    </m:sub>
                                  </m:sSub>
                                </m:num>
                                <m:den>
                                  <m:sSub>
                                    <m:sSubPr>
                                      <m:ctrlPr>
                                        <a:rPr lang="en-US" sz="1600" i="1" kern="1200">
                                          <a:solidFill>
                                            <a:schemeClr val="tx1"/>
                                          </a:solidFill>
                                          <a:effectLst/>
                                          <a:latin typeface="Cambria Math" panose="02040503050406030204" pitchFamily="18" charset="0"/>
                                        </a:rPr>
                                      </m:ctrlPr>
                                    </m:sSubPr>
                                    <m:e>
                                      <m:r>
                                        <a:rPr lang="en-US" sz="1600" kern="1200">
                                          <a:solidFill>
                                            <a:schemeClr val="tx1"/>
                                          </a:solidFill>
                                          <a:effectLst/>
                                          <a:latin typeface="Cambria Math" panose="02040503050406030204" pitchFamily="18" charset="0"/>
                                        </a:rPr>
                                        <m:t>𝒉</m:t>
                                      </m:r>
                                    </m:e>
                                    <m:sub>
                                      <m:r>
                                        <a:rPr lang="en-US" sz="1600" kern="1200">
                                          <a:solidFill>
                                            <a:schemeClr val="tx1"/>
                                          </a:solidFill>
                                          <a:effectLst/>
                                          <a:latin typeface="Cambria Math" panose="02040503050406030204" pitchFamily="18" charset="0"/>
                                        </a:rPr>
                                        <m:t>𝟏</m:t>
                                      </m:r>
                                    </m:sub>
                                  </m:sSub>
                                </m:den>
                              </m:f>
                              <m:r>
                                <a:rPr lang="en-US" sz="1600" kern="1200">
                                  <a:solidFill>
                                    <a:schemeClr val="tx1"/>
                                  </a:solidFill>
                                  <a:effectLst/>
                                  <a:latin typeface="Cambria Math" panose="02040503050406030204" pitchFamily="18" charset="0"/>
                                </a:rPr>
                                <m:t>=</m:t>
                              </m:r>
                              <m:r>
                                <a:rPr lang="en-US" sz="1600" kern="1200">
                                  <a:solidFill>
                                    <a:schemeClr val="tx1"/>
                                  </a:solidFill>
                                  <a:effectLst/>
                                  <a:latin typeface="Cambria Math" panose="02040503050406030204" pitchFamily="18" charset="0"/>
                                </a:rPr>
                                <m:t>𝟐</m:t>
                              </m:r>
                            </m:oMath>
                          </a14:m>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6236">
                    <a:tc>
                      <a:txBody>
                        <a:bodyPr/>
                        <a:lstStyle/>
                        <a:p>
                          <a:pPr marL="0" marR="0" algn="ctr" rtl="1">
                            <a:lnSpc>
                              <a:spcPct val="150000"/>
                            </a:lnSpc>
                            <a:spcBef>
                              <a:spcPts val="0"/>
                            </a:spcBef>
                            <a:spcAft>
                              <a:spcPts val="0"/>
                            </a:spcAft>
                          </a:pPr>
                          <a:r>
                            <a:rPr lang="ar-SA" sz="1100" kern="1200">
                              <a:solidFill>
                                <a:schemeClr val="tx1"/>
                              </a:solidFill>
                              <a:effectLst/>
                              <a:cs typeface="B Titr" panose="00000700000000000000" pitchFamily="2" charset="-78"/>
                            </a:rPr>
                            <a:t>رافتویانیس و ارموپولوس مثال (3)</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7</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30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40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rtl="0">
                            <a:lnSpc>
                              <a:spcPct val="150000"/>
                            </a:lnSpc>
                            <a:spcBef>
                              <a:spcPts val="0"/>
                            </a:spcBef>
                            <a:spcAft>
                              <a:spcPts val="0"/>
                            </a:spcAft>
                          </a:pPr>
                          <a:r>
                            <a:rPr lang="en-US" sz="1100" kern="1200" dirty="0">
                              <a:solidFill>
                                <a:schemeClr val="tx1"/>
                              </a:solidFill>
                              <a:effectLst/>
                              <a:cs typeface="B Titr" panose="00000700000000000000" pitchFamily="2" charset="-78"/>
                            </a:rPr>
                            <a:t>A/</a:t>
                          </a:r>
                          <a:r>
                            <a:rPr lang="fa-IR" sz="1100" kern="1200" dirty="0">
                              <a:solidFill>
                                <a:schemeClr val="tx1"/>
                              </a:solidFill>
                              <a:effectLst/>
                              <a:cs typeface="B Titr" panose="00000700000000000000" pitchFamily="2" charset="-78"/>
                            </a:rPr>
                            <a:t>2</a:t>
                          </a:r>
                          <a:r>
                            <a:rPr lang="en-US" sz="1100" kern="1200" dirty="0">
                              <a:solidFill>
                                <a:schemeClr val="tx1"/>
                              </a:solidFill>
                              <a:effectLst/>
                              <a:cs typeface="B Titr" panose="00000700000000000000" pitchFamily="2" charset="-78"/>
                            </a:rPr>
                            <a:t> = </a:t>
                          </a:r>
                          <a:r>
                            <a:rPr lang="fa-IR" sz="1100" kern="1200" dirty="0">
                              <a:solidFill>
                                <a:schemeClr val="tx1"/>
                              </a:solidFill>
                              <a:effectLst/>
                              <a:cs typeface="B Titr" panose="00000700000000000000" pitchFamily="2" charset="-78"/>
                            </a:rPr>
                            <a:t>72</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800" kern="1200" dirty="0">
                              <a:solidFill>
                                <a:schemeClr val="tx1"/>
                              </a:solidFill>
                              <a:effectLst/>
                              <a:cs typeface="B Titr" panose="00000700000000000000" pitchFamily="2" charset="-78"/>
                            </a:rPr>
                            <a:t>مساحت </a:t>
                          </a:r>
                          <a:r>
                            <a:rPr lang="fa-IR" sz="800" kern="1200" dirty="0" smtClean="0">
                              <a:solidFill>
                                <a:schemeClr val="tx1"/>
                              </a:solidFill>
                              <a:effectLst/>
                              <a:cs typeface="B Titr" panose="00000700000000000000" pitchFamily="2" charset="-78"/>
                            </a:rPr>
                            <a:t>یک </a:t>
                          </a:r>
                          <a:r>
                            <a:rPr lang="fa-IR" sz="800" kern="1200" dirty="0">
                              <a:solidFill>
                                <a:schemeClr val="tx1"/>
                              </a:solidFill>
                              <a:effectLst/>
                              <a:cs typeface="B Titr" panose="00000700000000000000" pitchFamily="2" charset="-78"/>
                            </a:rPr>
                            <a:t>بال</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ctr" rtl="1">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bar>
                                  <m:barPr>
                                    <m:pos m:val="top"/>
                                    <m:ctrlPr>
                                      <a:rPr lang="en-US" sz="1100" i="1" kern="1200" smtClean="0">
                                        <a:solidFill>
                                          <a:schemeClr val="tx1"/>
                                        </a:solidFill>
                                        <a:effectLst/>
                                        <a:latin typeface="Cambria Math" panose="02040503050406030204" pitchFamily="18" charset="0"/>
                                      </a:rPr>
                                    </m:ctrlPr>
                                  </m:barPr>
                                  <m:e>
                                    <m:r>
                                      <a:rPr lang="en-US" sz="1100" kern="1200">
                                        <a:solidFill>
                                          <a:schemeClr val="tx1"/>
                                        </a:solidFill>
                                        <a:effectLst/>
                                        <a:latin typeface="Cambria Math" panose="02040503050406030204" pitchFamily="18" charset="0"/>
                                      </a:rPr>
                                      <m:t>𝒍</m:t>
                                    </m:r>
                                  </m:e>
                                </m:bar>
                                <m:r>
                                  <a:rPr lang="en-US" sz="1100" kern="1200">
                                    <a:solidFill>
                                      <a:schemeClr val="tx1"/>
                                    </a:solidFill>
                                    <a:effectLst/>
                                    <a:latin typeface="Cambria Math" panose="02040503050406030204" pitchFamily="18" charset="0"/>
                                  </a:rPr>
                                  <m:t>=</m:t>
                                </m:r>
                                <m:r>
                                  <a:rPr lang="en-US" sz="1100" kern="1200">
                                    <a:solidFill>
                                      <a:schemeClr val="tx1"/>
                                    </a:solidFill>
                                    <a:effectLst/>
                                    <a:latin typeface="Cambria Math" panose="02040503050406030204" pitchFamily="18" charset="0"/>
                                  </a:rPr>
                                  <m:t>𝟐</m:t>
                                </m:r>
                                <m:r>
                                  <a:rPr lang="en-US" sz="1100" kern="1200">
                                    <a:solidFill>
                                      <a:schemeClr val="tx1"/>
                                    </a:solidFill>
                                    <a:effectLst/>
                                    <a:latin typeface="Cambria Math" panose="02040503050406030204" pitchFamily="18" charset="0"/>
                                  </a:rPr>
                                  <m:t>/</m:t>
                                </m:r>
                                <m:r>
                                  <a:rPr lang="en-US" sz="1100" kern="1200">
                                    <a:solidFill>
                                      <a:schemeClr val="tx1"/>
                                    </a:solidFill>
                                    <a:effectLst/>
                                    <a:latin typeface="Cambria Math" panose="02040503050406030204" pitchFamily="18" charset="0"/>
                                  </a:rPr>
                                  <m:t>𝟑</m:t>
                                </m:r>
                              </m:oMath>
                            </m:oMathPara>
                          </a14:m>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a:t>
                          </a:r>
                          <a14:m>
                            <m:oMath xmlns:m="http://schemas.openxmlformats.org/officeDocument/2006/math">
                              <m:bar>
                                <m:barPr>
                                  <m:pos m:val="top"/>
                                  <m:ctrlPr>
                                    <a:rPr lang="en-US" sz="1100" i="1" kern="1200">
                                      <a:solidFill>
                                        <a:schemeClr val="tx1"/>
                                      </a:solidFill>
                                      <a:effectLst/>
                                      <a:latin typeface="Cambria Math" panose="02040503050406030204" pitchFamily="18" charset="0"/>
                                    </a:rPr>
                                  </m:ctrlPr>
                                </m:barPr>
                                <m:e>
                                  <m:r>
                                    <a:rPr lang="en-US" sz="1100" kern="1200">
                                      <a:solidFill>
                                        <a:schemeClr val="tx1"/>
                                      </a:solidFill>
                                      <a:effectLst/>
                                      <a:latin typeface="Cambria Math" panose="02040503050406030204" pitchFamily="18" charset="0"/>
                                    </a:rPr>
                                    <m:t>𝒍</m:t>
                                  </m:r>
                                </m:e>
                              </m:bar>
                              <m:r>
                                <a:rPr lang="en-US" sz="1100" kern="1200">
                                  <a:solidFill>
                                    <a:schemeClr val="tx1"/>
                                  </a:solidFill>
                                  <a:effectLst/>
                                  <a:latin typeface="Cambria Math" panose="02040503050406030204" pitchFamily="18" charset="0"/>
                                </a:rPr>
                                <m:t>=</m:t>
                              </m:r>
                              <m:r>
                                <a:rPr lang="en-US" sz="1100" kern="1200">
                                  <a:solidFill>
                                    <a:schemeClr val="tx1"/>
                                  </a:solidFill>
                                  <a:effectLst/>
                                  <a:latin typeface="Cambria Math" panose="02040503050406030204" pitchFamily="18" charset="0"/>
                                </a:rPr>
                                <m:t>𝒍</m:t>
                              </m:r>
                              <m:r>
                                <a:rPr lang="en-US" sz="1100" kern="1200">
                                  <a:solidFill>
                                    <a:schemeClr val="tx1"/>
                                  </a:solidFill>
                                  <a:effectLst/>
                                  <a:latin typeface="Cambria Math" panose="02040503050406030204" pitchFamily="18" charset="0"/>
                                </a:rPr>
                                <m:t>/</m:t>
                              </m:r>
                              <m:r>
                                <a:rPr lang="en-US" sz="1100" kern="1200">
                                  <a:solidFill>
                                    <a:schemeClr val="tx1"/>
                                  </a:solidFill>
                                  <a:effectLst/>
                                  <a:latin typeface="Cambria Math" panose="02040503050406030204" pitchFamily="18" charset="0"/>
                                </a:rPr>
                                <m:t>𝒂</m:t>
                              </m:r>
                            </m:oMath>
                          </a14:m>
                          <a:r>
                            <a:rPr lang="en-US" sz="1100" kern="1200" dirty="0">
                              <a:solidFill>
                                <a:schemeClr val="tx1"/>
                              </a:solidFill>
                              <a:effectLst/>
                              <a:cs typeface="B Titr" panose="00000700000000000000" pitchFamily="2" charset="-78"/>
                            </a:rPr>
                            <a:t>)</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6236">
                    <a:tc>
                      <a:txBody>
                        <a:bodyPr/>
                        <a:lstStyle/>
                        <a:p>
                          <a:pPr marL="0" marR="0" algn="ctr" rtl="1">
                            <a:lnSpc>
                              <a:spcPct val="150000"/>
                            </a:lnSpc>
                            <a:spcBef>
                              <a:spcPts val="0"/>
                            </a:spcBef>
                            <a:spcAft>
                              <a:spcPts val="0"/>
                            </a:spcAft>
                          </a:pPr>
                          <a:r>
                            <a:rPr lang="ar-SA" sz="1100" kern="1200">
                              <a:solidFill>
                                <a:schemeClr val="tx1"/>
                              </a:solidFill>
                              <a:effectLst/>
                              <a:cs typeface="B Titr" panose="00000700000000000000" pitchFamily="2" charset="-78"/>
                            </a:rPr>
                            <a:t>حسین زاده و میرزائی مثال (4)</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200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12</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6/8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27/4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47/4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63</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87</a:t>
                          </a:r>
                          <a:endParaRPr lang="fa-IR" sz="1100" kern="1200" dirty="0" smtClean="0">
                            <a:solidFill>
                              <a:schemeClr val="tx1"/>
                            </a:solidFill>
                            <a:effectLst/>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300" kern="1200" dirty="0">
                              <a:solidFill>
                                <a:schemeClr val="tx1"/>
                              </a:solidFill>
                              <a:effectLst/>
                              <a:cs typeface="B Titr" panose="00000700000000000000" pitchFamily="2" charset="-78"/>
                            </a:rPr>
                            <a:t>-</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883385134"/>
                  </p:ext>
                </p:extLst>
              </p:nvPr>
            </p:nvGraphicFramePr>
            <p:xfrm>
              <a:off x="2002536" y="1981200"/>
              <a:ext cx="6699504" cy="3886072"/>
            </p:xfrm>
            <a:graphic>
              <a:graphicData uri="http://schemas.openxmlformats.org/drawingml/2006/table">
                <a:tbl>
                  <a:tblPr rtl="1" firstRow="1" firstCol="1" bandRow="1">
                    <a:tableStyleId>{5C22544A-7EE6-4342-B048-85BDC9FD1C3A}</a:tableStyleId>
                  </a:tblPr>
                  <a:tblGrid>
                    <a:gridCol w="1773936"/>
                    <a:gridCol w="457200"/>
                    <a:gridCol w="472440"/>
                    <a:gridCol w="438912"/>
                    <a:gridCol w="566928"/>
                    <a:gridCol w="454152"/>
                    <a:gridCol w="652272"/>
                    <a:gridCol w="420624"/>
                    <a:gridCol w="579120"/>
                    <a:gridCol w="883920"/>
                  </a:tblGrid>
                  <a:tr h="731453">
                    <a:tc>
                      <a:txBody>
                        <a:bodyPr/>
                        <a:lstStyle/>
                        <a:p>
                          <a:pPr marL="0" marR="0" algn="ctr" rtl="1">
                            <a:lnSpc>
                              <a:spcPct val="150000"/>
                            </a:lnSpc>
                            <a:spcBef>
                              <a:spcPts val="0"/>
                            </a:spcBef>
                            <a:spcAft>
                              <a:spcPts val="0"/>
                            </a:spcAft>
                          </a:pPr>
                          <a:r>
                            <a:rPr lang="en-US" sz="900" kern="1200" dirty="0">
                              <a:solidFill>
                                <a:schemeClr val="tx1"/>
                              </a:solidFill>
                              <a:effectLst/>
                              <a:cs typeface="B Titr" panose="00000700000000000000" pitchFamily="2" charset="-78"/>
                            </a:rPr>
                            <a:t> </a:t>
                          </a:r>
                          <a:r>
                            <a:rPr lang="ar-SA" sz="1300" kern="1200" dirty="0" smtClean="0">
                              <a:solidFill>
                                <a:schemeClr val="tx1"/>
                              </a:solidFill>
                              <a:effectLst/>
                              <a:cs typeface="B Titr" panose="00000700000000000000" pitchFamily="2" charset="-78"/>
                            </a:rPr>
                            <a:t>پژوهشگران</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b</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w</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t</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L</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h</a:t>
                          </a:r>
                          <a:r>
                            <a:rPr lang="en-US" sz="1300" kern="1200" baseline="-25000" dirty="0">
                              <a:solidFill>
                                <a:schemeClr val="tx1"/>
                              </a:solidFill>
                              <a:effectLst/>
                              <a:cs typeface="B Titr" panose="00000700000000000000" pitchFamily="2" charset="-78"/>
                            </a:rPr>
                            <a:t>1</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(cm)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 </a:t>
                          </a:r>
                          <a:r>
                            <a:rPr lang="en-US" sz="1300" kern="1200" dirty="0">
                              <a:solidFill>
                                <a:schemeClr val="tx1"/>
                              </a:solidFill>
                              <a:effectLst/>
                              <a:cs typeface="B Titr" panose="00000700000000000000" pitchFamily="2" charset="-78"/>
                            </a:rPr>
                            <a:t>h</a:t>
                          </a:r>
                          <a:r>
                            <a:rPr lang="en-US" sz="1300" kern="1200" baseline="-25000" dirty="0">
                              <a:solidFill>
                                <a:schemeClr val="tx1"/>
                              </a:solidFill>
                              <a:effectLst/>
                              <a:cs typeface="B Titr" panose="00000700000000000000" pitchFamily="2" charset="-78"/>
                            </a:rPr>
                            <a:t>2</a:t>
                          </a:r>
                          <a:endParaRPr lang="en-US" sz="9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dirty="0">
                              <a:solidFill>
                                <a:schemeClr val="tx1"/>
                              </a:solidFill>
                              <a:effectLst/>
                              <a:cs typeface="B Titr" panose="00000700000000000000" pitchFamily="2" charset="-78"/>
                            </a:rPr>
                            <a:t>(cm)</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 </a:t>
                          </a:r>
                          <a:r>
                            <a:rPr lang="en-US" sz="1300" kern="1200">
                              <a:solidFill>
                                <a:schemeClr val="tx1"/>
                              </a:solidFill>
                              <a:effectLst/>
                              <a:cs typeface="B Titr" panose="00000700000000000000" pitchFamily="2" charset="-78"/>
                            </a:rPr>
                            <a:t>A</a:t>
                          </a:r>
                          <a:r>
                            <a:rPr lang="en-US" sz="1300" kern="1200" baseline="-25000">
                              <a:solidFill>
                                <a:schemeClr val="tx1"/>
                              </a:solidFill>
                              <a:effectLst/>
                              <a:cs typeface="B Titr" panose="00000700000000000000" pitchFamily="2" charset="-78"/>
                            </a:rPr>
                            <a:t>1</a:t>
                          </a:r>
                          <a:endParaRPr lang="en-US" sz="90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(cm</a:t>
                          </a:r>
                          <a:r>
                            <a:rPr lang="en-US" sz="1000" kern="1200" baseline="30000">
                              <a:solidFill>
                                <a:schemeClr val="tx1"/>
                              </a:solidFill>
                              <a:effectLst/>
                              <a:cs typeface="B Titr" panose="00000700000000000000" pitchFamily="2" charset="-78"/>
                            </a:rPr>
                            <a:t>2</a:t>
                          </a:r>
                          <a:r>
                            <a:rPr lang="en-US" sz="1000" kern="1200">
                              <a:solidFill>
                                <a:schemeClr val="tx1"/>
                              </a:solidFill>
                              <a:effectLst/>
                              <a:cs typeface="B Titr" panose="00000700000000000000" pitchFamily="2" charset="-78"/>
                            </a:rPr>
                            <a:t>)</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300" kern="1200">
                              <a:solidFill>
                                <a:schemeClr val="tx1"/>
                              </a:solidFill>
                              <a:effectLst/>
                              <a:cs typeface="B Titr" panose="00000700000000000000" pitchFamily="2" charset="-78"/>
                            </a:rPr>
                            <a:t>A</a:t>
                          </a:r>
                          <a:r>
                            <a:rPr lang="en-US" sz="1300" kern="1200" baseline="-25000">
                              <a:solidFill>
                                <a:schemeClr val="tx1"/>
                              </a:solidFill>
                              <a:effectLst/>
                              <a:cs typeface="B Titr" panose="00000700000000000000" pitchFamily="2" charset="-78"/>
                            </a:rPr>
                            <a:t>2</a:t>
                          </a:r>
                          <a:endParaRPr lang="en-US" sz="900">
                            <a:solidFill>
                              <a:schemeClr val="tx1"/>
                            </a:solidFill>
                            <a:effectLst/>
                            <a:cs typeface="B Titr" panose="00000700000000000000" pitchFamily="2" charset="-78"/>
                          </a:endParaRPr>
                        </a:p>
                        <a:p>
                          <a:pPr marL="0" marR="0" algn="ctr" rtl="1">
                            <a:lnSpc>
                              <a:spcPct val="150000"/>
                            </a:lnSpc>
                            <a:spcBef>
                              <a:spcPts val="0"/>
                            </a:spcBef>
                            <a:spcAft>
                              <a:spcPts val="0"/>
                            </a:spcAft>
                          </a:pPr>
                          <a:r>
                            <a:rPr lang="en-US" sz="1000" kern="1200">
                              <a:solidFill>
                                <a:schemeClr val="tx1"/>
                              </a:solidFill>
                              <a:effectLst/>
                              <a:cs typeface="B Titr" panose="00000700000000000000" pitchFamily="2" charset="-78"/>
                            </a:rPr>
                            <a:t>(cm</a:t>
                          </a:r>
                          <a:r>
                            <a:rPr lang="en-US" sz="1000" kern="1200" baseline="30000">
                              <a:solidFill>
                                <a:schemeClr val="tx1"/>
                              </a:solidFill>
                              <a:effectLst/>
                              <a:cs typeface="B Titr" panose="00000700000000000000" pitchFamily="2" charset="-78"/>
                            </a:rPr>
                            <a:t>2</a:t>
                          </a:r>
                          <a:r>
                            <a:rPr lang="en-US" sz="1000" kern="1200">
                              <a:solidFill>
                                <a:schemeClr val="tx1"/>
                              </a:solidFill>
                              <a:effectLst/>
                              <a:cs typeface="B Titr" panose="00000700000000000000" pitchFamily="2" charset="-78"/>
                            </a:rPr>
                            <a:t>)</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300" kern="1200">
                              <a:solidFill>
                                <a:schemeClr val="tx1"/>
                              </a:solidFill>
                              <a:effectLst/>
                              <a:cs typeface="B Titr" panose="00000700000000000000" pitchFamily="2" charset="-78"/>
                            </a:rPr>
                            <a:t>β</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0697">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بازئوس و کارابالیس مثال (1)</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118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5/6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7/5</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endParaRPr lang="en-US" sz="1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10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659310" t="-119608" r="-1379" b="-409804"/>
                          </a:stretch>
                        </a:blipFill>
                      </a:tcPr>
                    </a:tc>
                  </a:tr>
                  <a:tr h="781450">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بازئوس و کارابالیس مثال (2)</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0">
                            <a:lnSpc>
                              <a:spcPct val="150000"/>
                            </a:lnSpc>
                            <a:spcBef>
                              <a:spcPts val="0"/>
                            </a:spcBef>
                            <a:spcAft>
                              <a:spcPts val="0"/>
                            </a:spcAft>
                          </a:pPr>
                          <a:r>
                            <a:rPr lang="fa-IR" sz="1100" kern="1200" dirty="0">
                              <a:solidFill>
                                <a:schemeClr val="tx1"/>
                              </a:solidFill>
                              <a:effectLst/>
                              <a:cs typeface="B Titr" panose="00000700000000000000" pitchFamily="2" charset="-78"/>
                            </a:rPr>
                            <a:t>152/4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a:solidFill>
                                <a:schemeClr val="tx1"/>
                              </a:solidFill>
                              <a:effectLst/>
                              <a:cs typeface="B Titr" panose="00000700000000000000" pitchFamily="2" charset="-78"/>
                            </a:rPr>
                            <a:t> </a:t>
                          </a:r>
                          <a:endParaRPr lang="en-US" sz="70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a:solidFill>
                                <a:schemeClr val="tx1"/>
                              </a:solidFill>
                              <a:effectLst/>
                              <a:cs typeface="B Titr" panose="00000700000000000000" pitchFamily="2" charset="-78"/>
                            </a:rPr>
                            <a:t>15/24</a:t>
                          </a:r>
                          <a:endParaRPr lang="en-US" sz="7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12/7</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6/096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15/24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1100" kern="1200" dirty="0">
                              <a:solidFill>
                                <a:schemeClr val="tx1"/>
                              </a:solidFill>
                              <a:effectLst/>
                              <a:cs typeface="B Titr" panose="00000700000000000000" pitchFamily="2" charset="-78"/>
                            </a:rPr>
                            <a:t>30/48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en-US"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659310" t="-175000" r="-1379" b="-226563"/>
                          </a:stretch>
                        </a:blipFill>
                      </a:tcPr>
                    </a:tc>
                  </a:tr>
                  <a:tr h="876236">
                    <a:tc>
                      <a:txBody>
                        <a:bodyPr/>
                        <a:lstStyle/>
                        <a:p>
                          <a:pPr marL="0" marR="0" algn="ctr" rtl="1">
                            <a:lnSpc>
                              <a:spcPct val="150000"/>
                            </a:lnSpc>
                            <a:spcBef>
                              <a:spcPts val="0"/>
                            </a:spcBef>
                            <a:spcAft>
                              <a:spcPts val="0"/>
                            </a:spcAft>
                          </a:pPr>
                          <a:r>
                            <a:rPr lang="ar-SA" sz="1100" kern="1200">
                              <a:solidFill>
                                <a:schemeClr val="tx1"/>
                              </a:solidFill>
                              <a:effectLst/>
                              <a:cs typeface="B Titr" panose="00000700000000000000" pitchFamily="2" charset="-78"/>
                            </a:rPr>
                            <a:t>رافتویانیس و ارموپولوس مثال (3)</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7</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ar-SA" sz="1100" kern="1200" dirty="0">
                              <a:solidFill>
                                <a:schemeClr val="tx1"/>
                              </a:solidFill>
                              <a:effectLst/>
                              <a:cs typeface="B Titr" panose="00000700000000000000" pitchFamily="2" charset="-78"/>
                            </a:rPr>
                            <a:t> </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30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40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rtl="0">
                            <a:lnSpc>
                              <a:spcPct val="150000"/>
                            </a:lnSpc>
                            <a:spcBef>
                              <a:spcPts val="0"/>
                            </a:spcBef>
                            <a:spcAft>
                              <a:spcPts val="0"/>
                            </a:spcAft>
                          </a:pPr>
                          <a:r>
                            <a:rPr lang="en-US" sz="1100" kern="1200" dirty="0">
                              <a:solidFill>
                                <a:schemeClr val="tx1"/>
                              </a:solidFill>
                              <a:effectLst/>
                              <a:cs typeface="B Titr" panose="00000700000000000000" pitchFamily="2" charset="-78"/>
                            </a:rPr>
                            <a:t>A/</a:t>
                          </a:r>
                          <a:r>
                            <a:rPr lang="fa-IR" sz="1100" kern="1200" dirty="0">
                              <a:solidFill>
                                <a:schemeClr val="tx1"/>
                              </a:solidFill>
                              <a:effectLst/>
                              <a:cs typeface="B Titr" panose="00000700000000000000" pitchFamily="2" charset="-78"/>
                            </a:rPr>
                            <a:t>2</a:t>
                          </a:r>
                          <a:r>
                            <a:rPr lang="en-US" sz="1100" kern="1200" dirty="0">
                              <a:solidFill>
                                <a:schemeClr val="tx1"/>
                              </a:solidFill>
                              <a:effectLst/>
                              <a:cs typeface="B Titr" panose="00000700000000000000" pitchFamily="2" charset="-78"/>
                            </a:rPr>
                            <a:t> = </a:t>
                          </a:r>
                          <a:r>
                            <a:rPr lang="fa-IR" sz="1100" kern="1200" dirty="0">
                              <a:solidFill>
                                <a:schemeClr val="tx1"/>
                              </a:solidFill>
                              <a:effectLst/>
                              <a:cs typeface="B Titr" panose="00000700000000000000" pitchFamily="2" charset="-78"/>
                            </a:rPr>
                            <a:t>72</a:t>
                          </a:r>
                          <a:endParaRPr lang="en-US" sz="700" dirty="0">
                            <a:solidFill>
                              <a:schemeClr val="tx1"/>
                            </a:solidFill>
                            <a:effectLst/>
                            <a:cs typeface="B Titr" panose="00000700000000000000" pitchFamily="2" charset="-78"/>
                          </a:endParaRPr>
                        </a:p>
                        <a:p>
                          <a:pPr marL="0" marR="0" algn="ctr" rtl="1">
                            <a:lnSpc>
                              <a:spcPct val="150000"/>
                            </a:lnSpc>
                            <a:spcBef>
                              <a:spcPts val="0"/>
                            </a:spcBef>
                            <a:spcAft>
                              <a:spcPts val="0"/>
                            </a:spcAft>
                          </a:pPr>
                          <a:r>
                            <a:rPr lang="fa-IR" sz="800" kern="1200" dirty="0">
                              <a:solidFill>
                                <a:schemeClr val="tx1"/>
                              </a:solidFill>
                              <a:effectLst/>
                              <a:cs typeface="B Titr" panose="00000700000000000000" pitchFamily="2" charset="-78"/>
                            </a:rPr>
                            <a:t>مساحت </a:t>
                          </a:r>
                          <a:r>
                            <a:rPr lang="fa-IR" sz="800" kern="1200" dirty="0" smtClean="0">
                              <a:solidFill>
                                <a:schemeClr val="tx1"/>
                              </a:solidFill>
                              <a:effectLst/>
                              <a:cs typeface="B Titr" panose="00000700000000000000" pitchFamily="2" charset="-78"/>
                            </a:rPr>
                            <a:t>یک </a:t>
                          </a:r>
                          <a:r>
                            <a:rPr lang="fa-IR" sz="800" kern="1200" dirty="0">
                              <a:solidFill>
                                <a:schemeClr val="tx1"/>
                              </a:solidFill>
                              <a:effectLst/>
                              <a:cs typeface="B Titr" panose="00000700000000000000" pitchFamily="2" charset="-78"/>
                            </a:rPr>
                            <a:t>بال</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US"/>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659310" t="-244444" r="-1379" b="-101389"/>
                          </a:stretch>
                        </a:blipFill>
                      </a:tcPr>
                    </a:tc>
                  </a:tr>
                  <a:tr h="876236">
                    <a:tc>
                      <a:txBody>
                        <a:bodyPr/>
                        <a:lstStyle/>
                        <a:p>
                          <a:pPr marL="0" marR="0" algn="ctr" rtl="1">
                            <a:lnSpc>
                              <a:spcPct val="150000"/>
                            </a:lnSpc>
                            <a:spcBef>
                              <a:spcPts val="0"/>
                            </a:spcBef>
                            <a:spcAft>
                              <a:spcPts val="0"/>
                            </a:spcAft>
                          </a:pPr>
                          <a:r>
                            <a:rPr lang="ar-SA" sz="1100" kern="1200">
                              <a:solidFill>
                                <a:schemeClr val="tx1"/>
                              </a:solidFill>
                              <a:effectLst/>
                              <a:cs typeface="B Titr" panose="00000700000000000000" pitchFamily="2" charset="-78"/>
                            </a:rPr>
                            <a:t>حسین زاده و میرزائی مثال (4)</a:t>
                          </a:r>
                          <a:endParaRPr lang="en-US" sz="90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200</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6</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ar-SA" sz="1100" kern="1200" dirty="0" smtClean="0">
                              <a:solidFill>
                                <a:schemeClr val="tx1"/>
                              </a:solidFill>
                              <a:effectLst/>
                              <a:cs typeface="B Titr" panose="00000700000000000000" pitchFamily="2" charset="-78"/>
                            </a:rPr>
                            <a:t>12</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6/8</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27/4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47/4</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en-US" sz="1100" kern="1200" dirty="0">
                              <a:solidFill>
                                <a:schemeClr val="tx1"/>
                              </a:solidFill>
                              <a:effectLst/>
                              <a:cs typeface="B Titr" panose="00000700000000000000" pitchFamily="2" charset="-78"/>
                            </a:rPr>
                            <a:t>  </a:t>
                          </a:r>
                          <a:r>
                            <a:rPr lang="fa-IR" sz="1100" kern="1200" dirty="0" smtClean="0">
                              <a:solidFill>
                                <a:schemeClr val="tx1"/>
                              </a:solidFill>
                              <a:effectLst/>
                              <a:cs typeface="B Titr" panose="00000700000000000000" pitchFamily="2" charset="-78"/>
                            </a:rPr>
                            <a:t>63</a:t>
                          </a:r>
                          <a:endParaRPr lang="en-US" sz="7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ar-SA" sz="1100" kern="1200" dirty="0" smtClean="0">
                              <a:solidFill>
                                <a:schemeClr val="tx1"/>
                              </a:solidFill>
                              <a:effectLst/>
                              <a:cs typeface="B Titr" panose="00000700000000000000" pitchFamily="2" charset="-78"/>
                            </a:rPr>
                            <a:t>87</a:t>
                          </a:r>
                          <a:endParaRPr lang="fa-IR" sz="1100" kern="1200" dirty="0" smtClean="0">
                            <a:solidFill>
                              <a:schemeClr val="tx1"/>
                            </a:solidFill>
                            <a:effectLst/>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lang="fa-IR" sz="1300" kern="1200" dirty="0">
                              <a:solidFill>
                                <a:schemeClr val="tx1"/>
                              </a:solidFill>
                              <a:effectLst/>
                              <a:cs typeface="B Titr" panose="00000700000000000000" pitchFamily="2" charset="-78"/>
                            </a:rPr>
                            <a:t>-</a:t>
                          </a:r>
                          <a:endParaRPr lang="en-US" sz="900" dirty="0">
                            <a:solidFill>
                              <a:schemeClr val="tx1"/>
                            </a:solidFill>
                            <a:effectLst/>
                            <a:latin typeface="Calibri" panose="020F0502020204030204" pitchFamily="34" charset="0"/>
                            <a:ea typeface="Calibri" panose="020F0502020204030204" pitchFamily="34" charset="0"/>
                            <a:cs typeface="B Titr" panose="00000700000000000000" pitchFamily="2" charset="-78"/>
                          </a:endParaRPr>
                        </a:p>
                      </a:txBody>
                      <a:tcPr marL="39715" marR="39715" marT="75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Fallback>
      </mc:AlternateContent>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152400" y="2146650"/>
            <a:ext cx="1788795" cy="1612900"/>
          </a:xfrm>
          <a:prstGeom prst="rect">
            <a:avLst/>
          </a:prstGeom>
          <a:noFill/>
          <a:ln>
            <a:noFill/>
          </a:ln>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3505200"/>
            <a:ext cx="1941195" cy="18288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rtl="1"/>
            <a:r>
              <a:rPr lang="fa-IR" sz="2800" dirty="0">
                <a:solidFill>
                  <a:srgbClr val="0000FF"/>
                </a:solidFill>
                <a:cs typeface="B Titr" panose="00000700000000000000" pitchFamily="2" charset="-78"/>
              </a:rPr>
              <a:t>مشخصات هندسی و مکانیکی مدل های در نظر گرفته شده</a:t>
            </a:r>
          </a:p>
          <a:p>
            <a:pPr algn="just" rtl="1">
              <a:buNone/>
            </a:pPr>
            <a:endParaRPr lang="fa-IR" sz="2400" dirty="0" smtClean="0">
              <a:cs typeface="B Titr" pitchFamily="2" charset="-78"/>
            </a:endParaRPr>
          </a:p>
          <a:p>
            <a:pPr algn="just" rtl="1">
              <a:buNone/>
            </a:pPr>
            <a:endParaRPr lang="en-US" sz="2400" dirty="0">
              <a:cs typeface="B Titr" pitchFamily="2" charset="-78"/>
            </a:endParaRPr>
          </a:p>
        </p:txBody>
      </p:sp>
      <p:sp>
        <p:nvSpPr>
          <p:cNvPr id="3" name="Title 2"/>
          <p:cNvSpPr>
            <a:spLocks noGrp="1"/>
          </p:cNvSpPr>
          <p:nvPr>
            <p:ph type="title"/>
          </p:nvPr>
        </p:nvSpPr>
        <p:spPr/>
        <p:txBody>
          <a:bodyPr/>
          <a:lstStyle/>
          <a:p>
            <a:pPr algn="ctr"/>
            <a:r>
              <a:rPr lang="fa-IR" sz="4400" dirty="0" smtClean="0">
                <a:solidFill>
                  <a:srgbClr val="FF0000"/>
                </a:solidFill>
                <a:effectLst/>
                <a:cs typeface="B Titr" panose="00000700000000000000" pitchFamily="2" charset="-78"/>
              </a:rPr>
              <a:t>توانمندیهای </a:t>
            </a:r>
            <a:r>
              <a:rPr lang="fa-IR" sz="4400" dirty="0">
                <a:solidFill>
                  <a:srgbClr val="FF0000"/>
                </a:solidFill>
                <a:effectLst/>
                <a:cs typeface="B Titr" panose="00000700000000000000" pitchFamily="2" charset="-78"/>
              </a:rPr>
              <a:t>شبیه سازی</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79068367"/>
              </p:ext>
            </p:extLst>
          </p:nvPr>
        </p:nvGraphicFramePr>
        <p:xfrm>
          <a:off x="3352800" y="1981200"/>
          <a:ext cx="5232856" cy="3253489"/>
        </p:xfrm>
        <a:graphic>
          <a:graphicData uri="http://schemas.openxmlformats.org/drawingml/2006/table">
            <a:tbl>
              <a:tblPr rtl="1" firstRow="1" firstCol="1" bandRow="1">
                <a:tableStyleId>{5C22544A-7EE6-4342-B048-85BDC9FD1C3A}</a:tableStyleId>
              </a:tblPr>
              <a:tblGrid>
                <a:gridCol w="1078703"/>
                <a:gridCol w="1044276"/>
                <a:gridCol w="1055752"/>
                <a:gridCol w="1044276"/>
                <a:gridCol w="1009849"/>
              </a:tblGrid>
              <a:tr h="617374">
                <a:tc>
                  <a:txBody>
                    <a:bodyPr/>
                    <a:lstStyle/>
                    <a:p>
                      <a:pPr marL="0" marR="0" algn="ctr" rtl="1">
                        <a:lnSpc>
                          <a:spcPct val="150000"/>
                        </a:lnSpc>
                        <a:spcBef>
                          <a:spcPts val="0"/>
                        </a:spcBef>
                        <a:spcAft>
                          <a:spcPts val="0"/>
                        </a:spcAft>
                      </a:pPr>
                      <a:r>
                        <a:rPr kumimoji="0" lang="fa-IR" sz="1400" b="1" kern="1200" dirty="0">
                          <a:solidFill>
                            <a:schemeClr val="tx1"/>
                          </a:solidFill>
                          <a:effectLst/>
                          <a:latin typeface="+mn-lt"/>
                          <a:ea typeface="+mn-ea"/>
                          <a:cs typeface="B Titr" panose="00000700000000000000" pitchFamily="2" charset="-78"/>
                        </a:rPr>
                        <a:t>نام مقطع</a:t>
                      </a:r>
                      <a:endParaRPr kumimoji="0" lang="en-US" sz="14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h</a:t>
                      </a:r>
                      <a:r>
                        <a:rPr kumimoji="0" lang="en-US" sz="1400" b="1" kern="1200" baseline="-25000" dirty="0">
                          <a:solidFill>
                            <a:schemeClr val="tx1"/>
                          </a:solidFill>
                          <a:effectLst/>
                          <a:latin typeface="+mn-lt"/>
                          <a:ea typeface="+mn-ea"/>
                          <a:cs typeface="B Titr" panose="00000700000000000000" pitchFamily="2" charset="-78"/>
                        </a:rPr>
                        <a:t>1</a:t>
                      </a:r>
                    </a:p>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(cm)</a:t>
                      </a: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A</a:t>
                      </a:r>
                      <a:r>
                        <a:rPr kumimoji="0" lang="en-US" sz="1400" b="1" kern="1200" baseline="-25000" dirty="0">
                          <a:solidFill>
                            <a:schemeClr val="tx1"/>
                          </a:solidFill>
                          <a:effectLst/>
                          <a:latin typeface="+mn-lt"/>
                          <a:ea typeface="+mn-ea"/>
                          <a:cs typeface="B Titr" panose="00000700000000000000" pitchFamily="2" charset="-78"/>
                        </a:rPr>
                        <a:t>1</a:t>
                      </a:r>
                    </a:p>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(cm</a:t>
                      </a:r>
                      <a:r>
                        <a:rPr kumimoji="0" lang="en-US" sz="1400" b="1" kern="1200" baseline="30000" dirty="0">
                          <a:solidFill>
                            <a:schemeClr val="tx1"/>
                          </a:solidFill>
                          <a:effectLst/>
                          <a:latin typeface="+mn-lt"/>
                          <a:ea typeface="+mn-ea"/>
                          <a:cs typeface="B Titr" panose="00000700000000000000" pitchFamily="2" charset="-78"/>
                        </a:rPr>
                        <a:t>­2</a:t>
                      </a:r>
                      <a:r>
                        <a:rPr kumimoji="0" lang="en-US" sz="1400" b="1" kern="1200" dirty="0">
                          <a:solidFill>
                            <a:schemeClr val="tx1"/>
                          </a:solidFill>
                          <a:effectLst/>
                          <a:latin typeface="+mn-lt"/>
                          <a:ea typeface="+mn-ea"/>
                          <a:cs typeface="B Titr" panose="00000700000000000000" pitchFamily="2" charset="-78"/>
                        </a:rPr>
                        <a:t>)</a:t>
                      </a: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I</a:t>
                      </a:r>
                      <a:r>
                        <a:rPr kumimoji="0" lang="en-US" sz="1400" b="1" kern="1200" baseline="-25000" dirty="0">
                          <a:solidFill>
                            <a:schemeClr val="tx1"/>
                          </a:solidFill>
                          <a:effectLst/>
                          <a:latin typeface="+mn-lt"/>
                          <a:ea typeface="+mn-ea"/>
                          <a:cs typeface="B Titr" panose="00000700000000000000" pitchFamily="2" charset="-78"/>
                        </a:rPr>
                        <a:t>1</a:t>
                      </a:r>
                    </a:p>
                    <a:p>
                      <a:pPr marL="0" marR="0" algn="ctr" rtl="1">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(cm</a:t>
                      </a:r>
                      <a:r>
                        <a:rPr kumimoji="0" lang="en-US" sz="1400" b="1" kern="1200" baseline="30000" dirty="0">
                          <a:solidFill>
                            <a:schemeClr val="tx1"/>
                          </a:solidFill>
                          <a:effectLst/>
                          <a:latin typeface="+mn-lt"/>
                          <a:ea typeface="+mn-ea"/>
                          <a:cs typeface="B Titr" panose="00000700000000000000" pitchFamily="2" charset="-78"/>
                        </a:rPr>
                        <a:t>4</a:t>
                      </a:r>
                      <a:r>
                        <a:rPr kumimoji="0" lang="en-US" sz="1400" b="1" kern="1200" dirty="0">
                          <a:solidFill>
                            <a:schemeClr val="tx1"/>
                          </a:solidFill>
                          <a:effectLst/>
                          <a:latin typeface="+mn-lt"/>
                          <a:ea typeface="+mn-ea"/>
                          <a:cs typeface="B Titr" panose="00000700000000000000" pitchFamily="2" charset="-78"/>
                        </a:rPr>
                        <a:t>)</a:t>
                      </a: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0">
                        <a:lnSpc>
                          <a:spcPct val="150000"/>
                        </a:lnSpc>
                        <a:spcBef>
                          <a:spcPts val="0"/>
                        </a:spcBef>
                        <a:spcAft>
                          <a:spcPts val="0"/>
                        </a:spcAft>
                      </a:pPr>
                      <a:r>
                        <a:rPr kumimoji="0" lang="en-US" sz="1400" b="1" kern="1200" dirty="0">
                          <a:solidFill>
                            <a:schemeClr val="tx1"/>
                          </a:solidFill>
                          <a:effectLst/>
                          <a:latin typeface="+mn-lt"/>
                          <a:ea typeface="+mn-ea"/>
                          <a:cs typeface="B Titr" panose="00000700000000000000" pitchFamily="2" charset="-78"/>
                        </a:rPr>
                        <a:t> </a:t>
                      </a:r>
                      <a:r>
                        <a:rPr kumimoji="0" lang="en-US" sz="1400" b="1" kern="1200" dirty="0" smtClean="0">
                          <a:solidFill>
                            <a:schemeClr val="tx1"/>
                          </a:solidFill>
                          <a:effectLst/>
                          <a:latin typeface="+mn-lt"/>
                          <a:ea typeface="+mn-ea"/>
                          <a:cs typeface="B Titr" panose="00000700000000000000" pitchFamily="2" charset="-78"/>
                        </a:rPr>
                        <a:t>β </a:t>
                      </a:r>
                      <a:r>
                        <a:rPr kumimoji="0" lang="en-US" sz="1400" b="1" kern="1200" dirty="0">
                          <a:solidFill>
                            <a:schemeClr val="tx1"/>
                          </a:solidFill>
                          <a:effectLst/>
                          <a:latin typeface="+mn-lt"/>
                          <a:ea typeface="+mn-ea"/>
                          <a:cs typeface="B Titr" panose="00000700000000000000" pitchFamily="2" charset="-78"/>
                        </a:rPr>
                        <a:t>= h</a:t>
                      </a:r>
                      <a:r>
                        <a:rPr kumimoji="0" lang="en-US" sz="1400" b="1" kern="1200" baseline="-25000" dirty="0">
                          <a:solidFill>
                            <a:schemeClr val="tx1"/>
                          </a:solidFill>
                          <a:effectLst/>
                          <a:latin typeface="+mn-lt"/>
                          <a:ea typeface="+mn-ea"/>
                          <a:cs typeface="B Titr" panose="00000700000000000000" pitchFamily="2" charset="-78"/>
                        </a:rPr>
                        <a:t>1</a:t>
                      </a:r>
                      <a:r>
                        <a:rPr kumimoji="0" lang="en-US" sz="1400" b="1" kern="1200" dirty="0">
                          <a:solidFill>
                            <a:schemeClr val="tx1"/>
                          </a:solidFill>
                          <a:effectLst/>
                          <a:latin typeface="+mn-lt"/>
                          <a:ea typeface="+mn-ea"/>
                          <a:cs typeface="B Titr" panose="00000700000000000000" pitchFamily="2" charset="-78"/>
                        </a:rPr>
                        <a:t>/h</a:t>
                      </a:r>
                      <a:r>
                        <a:rPr kumimoji="0" lang="en-US" sz="1400" b="1" kern="1200" baseline="-25000" dirty="0">
                          <a:solidFill>
                            <a:schemeClr val="tx1"/>
                          </a:solidFill>
                          <a:effectLst/>
                          <a:latin typeface="+mn-lt"/>
                          <a:ea typeface="+mn-ea"/>
                          <a:cs typeface="B Titr" panose="00000700000000000000" pitchFamily="2" charset="-78"/>
                        </a:rPr>
                        <a:t>2</a:t>
                      </a: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3-30</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30/7</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32/5583</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0/1</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6-30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6</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32/8</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193/733</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0/2</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9-30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9</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34/9</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502/508</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0/3</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12-30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12</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37</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968/333</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0/4</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15-30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15</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39/1</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1600/66</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0/5</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18-30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18</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41/2</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2408/93</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0/6</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21-30</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21</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43/3</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3402/61</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0/7</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24-30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24</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45/4</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4591/13</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0/8</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199">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27-30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27</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47/5</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5983/96</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0/9</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327">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30-30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30</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49/6</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a:solidFill>
                            <a:schemeClr val="tx1"/>
                          </a:solidFill>
                          <a:effectLst/>
                          <a:latin typeface="+mn-lt"/>
                          <a:ea typeface="+mn-ea"/>
                          <a:cs typeface="B Titr" panose="00000700000000000000" pitchFamily="2" charset="-78"/>
                        </a:rPr>
                        <a:t>7590/53</a:t>
                      </a:r>
                      <a:endParaRPr kumimoji="0" lang="en-US" sz="1100" b="1" kern="120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a:t>
                      </a:r>
                      <a:endParaRPr kumimoji="0" lang="en-US" sz="1100" b="1" kern="1200" dirty="0">
                        <a:solidFill>
                          <a:schemeClr val="tx1"/>
                        </a:solidFill>
                        <a:effectLst/>
                        <a:latin typeface="+mn-lt"/>
                        <a:ea typeface="+mn-ea"/>
                        <a:cs typeface="B Titr" panose="00000700000000000000" pitchFamily="2" charset="-78"/>
                      </a:endParaRPr>
                    </a:p>
                  </a:txBody>
                  <a:tcPr marL="61968" marR="61968" marT="8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00486108"/>
              </p:ext>
            </p:extLst>
          </p:nvPr>
        </p:nvGraphicFramePr>
        <p:xfrm>
          <a:off x="1143000" y="5257800"/>
          <a:ext cx="7442199" cy="645160"/>
        </p:xfrm>
        <a:graphic>
          <a:graphicData uri="http://schemas.openxmlformats.org/drawingml/2006/table">
            <a:tbl>
              <a:tblPr rtl="1" firstRow="1" firstCol="1" bandRow="1">
                <a:tableStyleId>{5C22544A-7EE6-4342-B048-85BDC9FD1C3A}</a:tableStyleId>
              </a:tblPr>
              <a:tblGrid>
                <a:gridCol w="1052304"/>
                <a:gridCol w="1090339"/>
                <a:gridCol w="1014269"/>
                <a:gridCol w="1166410"/>
                <a:gridCol w="798737"/>
                <a:gridCol w="1090339"/>
                <a:gridCol w="1229801"/>
              </a:tblGrid>
              <a:tr h="263525">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L</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b</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w</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t</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h</a:t>
                      </a:r>
                      <a:r>
                        <a:rPr kumimoji="0" lang="en-US" sz="1600" b="1" kern="1200" baseline="-25000" dirty="0">
                          <a:solidFill>
                            <a:schemeClr val="tx1"/>
                          </a:solidFill>
                          <a:effectLst/>
                          <a:latin typeface="+mn-lt"/>
                          <a:ea typeface="+mn-ea"/>
                          <a:cs typeface="B Titr" panose="00000700000000000000" pitchFamily="2" charset="-78"/>
                        </a:rPr>
                        <a:t>2</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A</a:t>
                      </a:r>
                      <a:r>
                        <a:rPr kumimoji="0" lang="en-US" sz="1600" b="1" kern="1200" baseline="-25000" dirty="0">
                          <a:solidFill>
                            <a:schemeClr val="tx1"/>
                          </a:solidFill>
                          <a:effectLst/>
                          <a:latin typeface="+mn-lt"/>
                          <a:ea typeface="+mn-ea"/>
                          <a:cs typeface="B Titr" panose="00000700000000000000" pitchFamily="2" charset="-78"/>
                        </a:rPr>
                        <a:t>2</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en-US" sz="1600" b="1" kern="1200" dirty="0">
                          <a:solidFill>
                            <a:schemeClr val="tx1"/>
                          </a:solidFill>
                          <a:effectLst/>
                          <a:latin typeface="+mn-lt"/>
                          <a:ea typeface="+mn-ea"/>
                          <a:cs typeface="B Titr" panose="00000700000000000000" pitchFamily="2" charset="-78"/>
                        </a:rPr>
                        <a:t>I</a:t>
                      </a:r>
                      <a:r>
                        <a:rPr kumimoji="0" lang="en-US" sz="1600" b="1" kern="1200" baseline="-25000" dirty="0">
                          <a:solidFill>
                            <a:schemeClr val="tx1"/>
                          </a:solidFill>
                          <a:effectLst/>
                          <a:latin typeface="+mn-lt"/>
                          <a:ea typeface="+mn-ea"/>
                          <a:cs typeface="B Titr" panose="00000700000000000000" pitchFamily="2" charset="-78"/>
                        </a:rPr>
                        <a:t>2</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9875">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5</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15</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7/0</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1</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30</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6/49</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rtl="1" eaLnBrk="1" latinLnBrk="0" hangingPunct="1">
                        <a:lnSpc>
                          <a:spcPct val="150000"/>
                        </a:lnSpc>
                        <a:spcBef>
                          <a:spcPts val="0"/>
                        </a:spcBef>
                        <a:spcAft>
                          <a:spcPts val="0"/>
                        </a:spcAft>
                      </a:pPr>
                      <a:r>
                        <a:rPr kumimoji="0" lang="fa-IR" sz="1100" b="1" kern="1200" dirty="0">
                          <a:solidFill>
                            <a:schemeClr val="tx1"/>
                          </a:solidFill>
                          <a:effectLst/>
                          <a:latin typeface="+mn-lt"/>
                          <a:ea typeface="+mn-ea"/>
                          <a:cs typeface="B Titr" panose="00000700000000000000" pitchFamily="2" charset="-78"/>
                        </a:rPr>
                        <a:t>53/7590</a:t>
                      </a:r>
                      <a:endParaRPr kumimoji="0" lang="en-US" sz="1100" b="1" kern="1200" dirty="0">
                        <a:solidFill>
                          <a:schemeClr val="tx1"/>
                        </a:solidFill>
                        <a:effectLst/>
                        <a:latin typeface="+mn-lt"/>
                        <a:ea typeface="+mn-ea"/>
                        <a:cs typeface="B Titr" panose="00000700000000000000" pitchFamily="2" charset="-7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Flowchart: Manual Operation 6"/>
          <p:cNvSpPr/>
          <p:nvPr/>
        </p:nvSpPr>
        <p:spPr>
          <a:xfrm>
            <a:off x="454152" y="2382694"/>
            <a:ext cx="533400" cy="2286000"/>
          </a:xfrm>
          <a:prstGeom prst="flowChartManualOperat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b="1" spc="5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TextBox 7"/>
          <p:cNvSpPr txBox="1"/>
          <p:nvPr/>
        </p:nvSpPr>
        <p:spPr>
          <a:xfrm>
            <a:off x="-33523" y="2039242"/>
            <a:ext cx="1508747" cy="338554"/>
          </a:xfrm>
          <a:prstGeom prst="rect">
            <a:avLst/>
          </a:prstGeom>
          <a:noFill/>
        </p:spPr>
        <p:txBody>
          <a:bodyPr wrap="none" rtlCol="0">
            <a:spAutoFit/>
          </a:bodyPr>
          <a:lstStyle/>
          <a:p>
            <a:pPr algn="r" rtl="1"/>
            <a:r>
              <a:rPr lang="fa-IR" sz="1600" dirty="0">
                <a:cs typeface="B Titr" pitchFamily="2" charset="-78"/>
              </a:rPr>
              <a:t>مقطع </a:t>
            </a:r>
            <a:r>
              <a:rPr lang="fa-IR" sz="1600" dirty="0" smtClean="0">
                <a:cs typeface="B Titr" pitchFamily="2" charset="-78"/>
              </a:rPr>
              <a:t>فوقانی</a:t>
            </a:r>
            <a:r>
              <a:rPr lang="en-US" sz="1600" dirty="0" smtClean="0">
                <a:cs typeface="B Titr" pitchFamily="2" charset="-78"/>
              </a:rPr>
              <a:t> </a:t>
            </a:r>
            <a:r>
              <a:rPr lang="fa-IR" sz="1600" dirty="0" smtClean="0">
                <a:cs typeface="B Titr" pitchFamily="2" charset="-78"/>
              </a:rPr>
              <a:t>(2)</a:t>
            </a:r>
            <a:endParaRPr lang="en-US" sz="1600" dirty="0">
              <a:cs typeface="B Titr" pitchFamily="2" charset="-78"/>
            </a:endParaRPr>
          </a:p>
        </p:txBody>
      </p:sp>
      <p:sp>
        <p:nvSpPr>
          <p:cNvPr id="10" name="TextBox 9"/>
          <p:cNvSpPr txBox="1"/>
          <p:nvPr/>
        </p:nvSpPr>
        <p:spPr>
          <a:xfrm>
            <a:off x="11362" y="4732385"/>
            <a:ext cx="1418979" cy="338554"/>
          </a:xfrm>
          <a:prstGeom prst="rect">
            <a:avLst/>
          </a:prstGeom>
          <a:noFill/>
        </p:spPr>
        <p:txBody>
          <a:bodyPr wrap="none" rtlCol="0">
            <a:spAutoFit/>
          </a:bodyPr>
          <a:lstStyle/>
          <a:p>
            <a:pPr algn="r" rtl="1"/>
            <a:r>
              <a:rPr lang="fa-IR" sz="1600" dirty="0" smtClean="0">
                <a:cs typeface="B Titr" panose="00000700000000000000" pitchFamily="2" charset="-78"/>
              </a:rPr>
              <a:t>مقطع تحتانی (1)</a:t>
            </a:r>
            <a:endParaRPr lang="en-US" sz="1600" dirty="0">
              <a:cs typeface="B Titr" panose="00000700000000000000" pitchFamily="2" charset="-78"/>
            </a:endParaRPr>
          </a:p>
        </p:txBody>
      </p:sp>
      <p:sp>
        <p:nvSpPr>
          <p:cNvPr id="14" name="TextBox 13"/>
          <p:cNvSpPr txBox="1"/>
          <p:nvPr/>
        </p:nvSpPr>
        <p:spPr>
          <a:xfrm>
            <a:off x="1294886" y="2704569"/>
            <a:ext cx="1787669" cy="307777"/>
          </a:xfrm>
          <a:prstGeom prst="rect">
            <a:avLst/>
          </a:prstGeom>
          <a:solidFill>
            <a:schemeClr val="bg1"/>
          </a:solidFill>
          <a:ln w="3175" cap="flat" cmpd="sng" algn="ctr">
            <a:solidFill>
              <a:schemeClr val="tx1"/>
            </a:solidFill>
            <a:prstDash val="solid"/>
          </a:ln>
          <a:effectLst>
            <a:outerShdw blurRad="40000" dist="20000" dir="5400000" rotWithShape="0">
              <a:srgbClr val="000000">
                <a:alpha val="38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dirty="0">
                <a:cs typeface="B Titr" panose="00000700000000000000" pitchFamily="2" charset="-78"/>
              </a:rPr>
              <a:t>E = </a:t>
            </a:r>
            <a:r>
              <a:rPr lang="fa-IR" sz="1400" b="1" dirty="0" smtClean="0">
                <a:cs typeface="B Titr" panose="00000700000000000000" pitchFamily="2" charset="-78"/>
              </a:rPr>
              <a:t>2/1</a:t>
            </a:r>
            <a:r>
              <a:rPr lang="en-US" sz="1400" b="1" dirty="0" smtClean="0">
                <a:cs typeface="B Titr" panose="00000700000000000000" pitchFamily="2" charset="-78"/>
              </a:rPr>
              <a:t>e</a:t>
            </a:r>
            <a:r>
              <a:rPr lang="fa-IR" sz="1400" b="1" baseline="30000" dirty="0" smtClean="0">
                <a:cs typeface="B Titr" panose="00000700000000000000" pitchFamily="2" charset="-78"/>
              </a:rPr>
              <a:t>6</a:t>
            </a:r>
            <a:r>
              <a:rPr lang="en-US" sz="1400" b="1" dirty="0" smtClean="0">
                <a:cs typeface="B Titr" panose="00000700000000000000" pitchFamily="2" charset="-78"/>
              </a:rPr>
              <a:t> (kg/cm</a:t>
            </a:r>
            <a:r>
              <a:rPr lang="en-US" sz="1400" b="1" baseline="30000" dirty="0" smtClean="0">
                <a:cs typeface="B Titr" panose="00000700000000000000" pitchFamily="2" charset="-78"/>
              </a:rPr>
              <a:t>2</a:t>
            </a:r>
            <a:r>
              <a:rPr lang="en-US" sz="1400" b="1" dirty="0" smtClean="0">
                <a:cs typeface="B Titr" panose="00000700000000000000" pitchFamily="2" charset="-78"/>
              </a:rPr>
              <a:t>)</a:t>
            </a:r>
            <a:endParaRPr lang="en-US" sz="1400" b="1" dirty="0">
              <a:cs typeface="B Titr" panose="00000700000000000000" pitchFamily="2" charset="-78"/>
            </a:endParaRPr>
          </a:p>
        </p:txBody>
      </p:sp>
      <p:sp>
        <p:nvSpPr>
          <p:cNvPr id="15" name="TextBox 14"/>
          <p:cNvSpPr txBox="1"/>
          <p:nvPr/>
        </p:nvSpPr>
        <p:spPr>
          <a:xfrm>
            <a:off x="1775785" y="3371805"/>
            <a:ext cx="825867" cy="307777"/>
          </a:xfrm>
          <a:prstGeom prst="rect">
            <a:avLst/>
          </a:prstGeom>
          <a:solidFill>
            <a:schemeClr val="bg1"/>
          </a:solidFill>
          <a:ln w="3175">
            <a:solidFill>
              <a:schemeClr val="tx1"/>
            </a:solidFill>
          </a:ln>
        </p:spPr>
        <p:style>
          <a:lnRef idx="3">
            <a:schemeClr val="lt1"/>
          </a:lnRef>
          <a:fillRef idx="1">
            <a:schemeClr val="dk1"/>
          </a:fillRef>
          <a:effectRef idx="1">
            <a:schemeClr val="dk1"/>
          </a:effectRef>
          <a:fontRef idx="minor">
            <a:schemeClr val="lt1"/>
          </a:fontRef>
        </p:style>
        <p:txBody>
          <a:bodyPr wrap="none" rtlCol="0">
            <a:spAutoFit/>
          </a:bodyPr>
          <a:lstStyle/>
          <a:p>
            <a:r>
              <a:rPr lang="el-GR" sz="1400" b="1" dirty="0">
                <a:solidFill>
                  <a:schemeClr val="tx1"/>
                </a:solidFill>
                <a:cs typeface="B Titr" panose="00000700000000000000" pitchFamily="2" charset="-78"/>
              </a:rPr>
              <a:t>ν</a:t>
            </a:r>
            <a:r>
              <a:rPr lang="en-US" sz="1400" b="1" dirty="0">
                <a:solidFill>
                  <a:schemeClr val="tx1"/>
                </a:solidFill>
                <a:cs typeface="B Titr" panose="00000700000000000000" pitchFamily="2" charset="-78"/>
              </a:rPr>
              <a:t> = </a:t>
            </a:r>
            <a:r>
              <a:rPr lang="fa-IR" sz="1400" b="1" dirty="0">
                <a:solidFill>
                  <a:schemeClr val="tx1"/>
                </a:solidFill>
                <a:cs typeface="B Titr" panose="00000700000000000000" pitchFamily="2" charset="-78"/>
              </a:rPr>
              <a:t>0/3</a:t>
            </a:r>
            <a:endParaRPr lang="en-US" sz="1400" b="1" dirty="0">
              <a:solidFill>
                <a:schemeClr val="tx1"/>
              </a:solidFill>
              <a:cs typeface="B Titr" panose="00000700000000000000" pitchFamily="2" charset="-78"/>
            </a:endParaRPr>
          </a:p>
        </p:txBody>
      </p:sp>
      <mc:AlternateContent xmlns:mc="http://schemas.openxmlformats.org/markup-compatibility/2006" xmlns:a14="http://schemas.microsoft.com/office/drawing/2010/main">
        <mc:Choice Requires="a14">
          <p:sp>
            <p:nvSpPr>
              <p:cNvPr id="16" name="Rectangle 15"/>
              <p:cNvSpPr/>
              <p:nvPr/>
            </p:nvSpPr>
            <p:spPr>
              <a:xfrm>
                <a:off x="1584900" y="4039041"/>
                <a:ext cx="1207638" cy="307777"/>
              </a:xfrm>
              <a:prstGeom prst="rect">
                <a:avLst/>
              </a:prstGeom>
              <a:solidFill>
                <a:schemeClr val="bg1"/>
              </a:solidFill>
              <a:ln w="3175"/>
            </p:spPr>
            <p:style>
              <a:lnRef idx="3">
                <a:schemeClr val="lt1"/>
              </a:lnRef>
              <a:fillRef idx="1">
                <a:schemeClr val="dk1"/>
              </a:fillRef>
              <a:effectRef idx="1">
                <a:schemeClr val="dk1"/>
              </a:effectRef>
              <a:fontRef idx="minor">
                <a:schemeClr val="lt1"/>
              </a:fontRef>
            </p:style>
            <p:txBody>
              <a:bodyPr wrap="none">
                <a:spAutoFit/>
              </a:bodyPr>
              <a:lstStyle/>
              <a:p>
                <a:pPr/>
                <a14:m>
                  <m:oMathPara xmlns:m="http://schemas.openxmlformats.org/officeDocument/2006/math">
                    <m:oMathParaPr>
                      <m:jc m:val="centerGroup"/>
                    </m:oMathParaPr>
                    <m:oMath xmlns:m="http://schemas.openxmlformats.org/officeDocument/2006/math">
                      <m:r>
                        <a:rPr lang="en-US" sz="1400" b="1">
                          <a:solidFill>
                            <a:schemeClr val="tx1"/>
                          </a:solidFill>
                          <a:latin typeface="Cambria Math" panose="02040503050406030204" pitchFamily="18" charset="0"/>
                          <a:cs typeface="B Titr" panose="00000700000000000000" pitchFamily="2" charset="-78"/>
                        </a:rPr>
                        <m:t>𝟎</m:t>
                      </m:r>
                      <m:r>
                        <a:rPr lang="en-US" sz="1400" b="1">
                          <a:solidFill>
                            <a:schemeClr val="tx1"/>
                          </a:solidFill>
                          <a:latin typeface="Cambria Math" panose="02040503050406030204" pitchFamily="18" charset="0"/>
                          <a:cs typeface="B Titr" panose="00000700000000000000" pitchFamily="2" charset="-78"/>
                        </a:rPr>
                        <m:t>.</m:t>
                      </m:r>
                      <m:r>
                        <a:rPr lang="en-US" sz="1400" b="1">
                          <a:solidFill>
                            <a:schemeClr val="tx1"/>
                          </a:solidFill>
                          <a:latin typeface="Cambria Math" panose="02040503050406030204" pitchFamily="18" charset="0"/>
                          <a:cs typeface="B Titr" panose="00000700000000000000" pitchFamily="2" charset="-78"/>
                        </a:rPr>
                        <m:t>𝟏</m:t>
                      </m:r>
                      <m:r>
                        <a:rPr lang="en-US" sz="1400" b="1">
                          <a:solidFill>
                            <a:schemeClr val="tx1"/>
                          </a:solidFill>
                          <a:latin typeface="Cambria Math" panose="02040503050406030204" pitchFamily="18" charset="0"/>
                          <a:cs typeface="B Titr" panose="00000700000000000000" pitchFamily="2" charset="-78"/>
                        </a:rPr>
                        <m:t>≤</m:t>
                      </m:r>
                      <m:r>
                        <a:rPr lang="en-US" sz="1400" b="1">
                          <a:solidFill>
                            <a:schemeClr val="tx1"/>
                          </a:solidFill>
                          <a:latin typeface="Cambria Math" panose="02040503050406030204" pitchFamily="18" charset="0"/>
                          <a:cs typeface="B Titr" panose="00000700000000000000" pitchFamily="2" charset="-78"/>
                        </a:rPr>
                        <m:t>𝛃</m:t>
                      </m:r>
                      <m:r>
                        <a:rPr lang="en-US" sz="1400" b="1">
                          <a:solidFill>
                            <a:schemeClr val="tx1"/>
                          </a:solidFill>
                          <a:latin typeface="Cambria Math" panose="02040503050406030204" pitchFamily="18" charset="0"/>
                          <a:cs typeface="B Titr" panose="00000700000000000000" pitchFamily="2" charset="-78"/>
                        </a:rPr>
                        <m:t>≤</m:t>
                      </m:r>
                      <m:r>
                        <a:rPr lang="en-US" sz="1400" b="1">
                          <a:solidFill>
                            <a:schemeClr val="tx1"/>
                          </a:solidFill>
                          <a:latin typeface="Cambria Math" panose="02040503050406030204" pitchFamily="18" charset="0"/>
                          <a:cs typeface="B Titr" panose="00000700000000000000" pitchFamily="2" charset="-78"/>
                        </a:rPr>
                        <m:t>𝟏</m:t>
                      </m:r>
                    </m:oMath>
                  </m:oMathPara>
                </a14:m>
                <a:endParaRPr lang="en-US" sz="1400" b="1" dirty="0">
                  <a:solidFill>
                    <a:schemeClr val="tx1"/>
                  </a:solidFill>
                  <a:cs typeface="B Titr" panose="00000700000000000000" pitchFamily="2" charset="-78"/>
                </a:endParaRPr>
              </a:p>
            </p:txBody>
          </p:sp>
        </mc:Choice>
        <mc:Fallback xmlns="">
          <p:sp>
            <p:nvSpPr>
              <p:cNvPr id="16" name="Rectangle 15"/>
              <p:cNvSpPr>
                <a:spLocks noRot="1" noChangeAspect="1" noMove="1" noResize="1" noEditPoints="1" noAdjustHandles="1" noChangeArrowheads="1" noChangeShapeType="1" noTextEdit="1"/>
              </p:cNvSpPr>
              <p:nvPr/>
            </p:nvSpPr>
            <p:spPr>
              <a:xfrm>
                <a:off x="1584900" y="4039041"/>
                <a:ext cx="1207638" cy="307777"/>
              </a:xfrm>
              <a:prstGeom prst="rect">
                <a:avLst/>
              </a:prstGeom>
              <a:blipFill rotWithShape="0">
                <a:blip r:embed="rId2"/>
                <a:stretch>
                  <a:fillRect/>
                </a:stretch>
              </a:blipFill>
              <a:ln w="3175"/>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fontScale="92500" lnSpcReduction="10000"/>
          </a:bodyPr>
          <a:lstStyle/>
          <a:p>
            <a:pPr algn="ctr" rtl="1"/>
            <a:r>
              <a:rPr lang="fa-IR" sz="2800" dirty="0" smtClean="0">
                <a:solidFill>
                  <a:srgbClr val="0000FF"/>
                </a:solidFill>
                <a:cs typeface="B Titr" pitchFamily="2" charset="-78"/>
              </a:rPr>
              <a:t>المان تیر 188 استفاده شده برای تحلیل مدل ها در </a:t>
            </a:r>
            <a:r>
              <a:rPr lang="en-US" sz="2800" b="1" dirty="0" smtClean="0">
                <a:solidFill>
                  <a:srgbClr val="0000FF"/>
                </a:solidFill>
                <a:cs typeface="B Titr" pitchFamily="2" charset="-78"/>
              </a:rPr>
              <a:t>ANSYS</a:t>
            </a:r>
          </a:p>
          <a:p>
            <a:pPr algn="just" rtl="1">
              <a:lnSpc>
                <a:spcPct val="110000"/>
              </a:lnSpc>
            </a:pPr>
            <a:r>
              <a:rPr lang="fa-IR" sz="2400" dirty="0">
                <a:cs typeface="B Titr" pitchFamily="2" charset="-78"/>
              </a:rPr>
              <a:t> المان تیر 188 برای تحلیل اعضای لاغر در تیرهای نسبتا لاغر یا ضخیم مورد استفاده قرار می گیرد. این المان براساس </a:t>
            </a:r>
            <a:r>
              <a:rPr lang="fa-IR" sz="2400" dirty="0">
                <a:solidFill>
                  <a:srgbClr val="0000FF"/>
                </a:solidFill>
                <a:cs typeface="B Titr" pitchFamily="2" charset="-78"/>
              </a:rPr>
              <a:t>تئوری تیر تیموشینکو </a:t>
            </a:r>
            <a:r>
              <a:rPr lang="fa-IR" sz="2400" dirty="0">
                <a:cs typeface="B Titr" pitchFamily="2" charset="-78"/>
              </a:rPr>
              <a:t>، تاثیرات تغییرشکل برشی را در نظر می گیرد. </a:t>
            </a:r>
            <a:r>
              <a:rPr lang="fa-IR" sz="2400" dirty="0" smtClean="0">
                <a:cs typeface="B Titr" pitchFamily="2" charset="-78"/>
              </a:rPr>
              <a:t>المان </a:t>
            </a:r>
            <a:r>
              <a:rPr lang="fa-IR" sz="2400" dirty="0">
                <a:cs typeface="B Titr" pitchFamily="2" charset="-78"/>
              </a:rPr>
              <a:t>تیر 188 </a:t>
            </a:r>
            <a:r>
              <a:rPr lang="fa-IR" sz="2400" dirty="0">
                <a:solidFill>
                  <a:srgbClr val="0000FF"/>
                </a:solidFill>
                <a:cs typeface="B Titr" pitchFamily="2" charset="-78"/>
              </a:rPr>
              <a:t>المانی خطی</a:t>
            </a:r>
            <a:r>
              <a:rPr lang="fa-IR" sz="2400" dirty="0">
                <a:cs typeface="B Titr" pitchFamily="2" charset="-78"/>
              </a:rPr>
              <a:t>، </a:t>
            </a:r>
            <a:r>
              <a:rPr lang="fa-IR" sz="2400" dirty="0">
                <a:solidFill>
                  <a:srgbClr val="0000FF"/>
                </a:solidFill>
                <a:cs typeface="B Titr" pitchFamily="2" charset="-78"/>
              </a:rPr>
              <a:t>درجه دوم </a:t>
            </a:r>
            <a:r>
              <a:rPr lang="fa-IR" sz="2400" dirty="0">
                <a:cs typeface="B Titr" pitchFamily="2" charset="-78"/>
              </a:rPr>
              <a:t>یا </a:t>
            </a:r>
            <a:r>
              <a:rPr lang="fa-IR" sz="2400" dirty="0">
                <a:solidFill>
                  <a:srgbClr val="0000FF"/>
                </a:solidFill>
                <a:cs typeface="B Titr" pitchFamily="2" charset="-78"/>
              </a:rPr>
              <a:t>مکعبی</a:t>
            </a:r>
            <a:r>
              <a:rPr lang="fa-IR" sz="2400" dirty="0">
                <a:cs typeface="B Titr" pitchFamily="2" charset="-78"/>
              </a:rPr>
              <a:t> با </a:t>
            </a:r>
            <a:r>
              <a:rPr lang="fa-IR" sz="2400" dirty="0">
                <a:solidFill>
                  <a:srgbClr val="0000FF"/>
                </a:solidFill>
                <a:cs typeface="B Titr" pitchFamily="2" charset="-78"/>
              </a:rPr>
              <a:t>المان تیر دو گرهی </a:t>
            </a:r>
            <a:r>
              <a:rPr lang="fa-IR" sz="2400" dirty="0">
                <a:cs typeface="B Titr" pitchFamily="2" charset="-78"/>
              </a:rPr>
              <a:t>در فضای سه بعدی می باشد. المان تیر 188 شش یا </a:t>
            </a:r>
            <a:r>
              <a:rPr lang="fa-IR" sz="2400" dirty="0">
                <a:solidFill>
                  <a:srgbClr val="0000FF"/>
                </a:solidFill>
                <a:cs typeface="B Titr" pitchFamily="2" charset="-78"/>
              </a:rPr>
              <a:t>هفت درجه آزادی </a:t>
            </a:r>
            <a:r>
              <a:rPr lang="fa-IR" sz="2400" dirty="0">
                <a:cs typeface="B Titr" pitchFamily="2" charset="-78"/>
              </a:rPr>
              <a:t>در هر گره دارد. این شامل </a:t>
            </a:r>
            <a:r>
              <a:rPr lang="fa-IR" sz="2400" dirty="0">
                <a:solidFill>
                  <a:srgbClr val="0000FF"/>
                </a:solidFill>
                <a:cs typeface="B Titr" pitchFamily="2" charset="-78"/>
              </a:rPr>
              <a:t>حرکت انتقالی </a:t>
            </a:r>
            <a:r>
              <a:rPr lang="fa-IR" sz="2400" dirty="0" smtClean="0">
                <a:cs typeface="B Titr" pitchFamily="2" charset="-78"/>
              </a:rPr>
              <a:t>و </a:t>
            </a:r>
            <a:r>
              <a:rPr lang="fa-IR" sz="2400" dirty="0" smtClean="0">
                <a:solidFill>
                  <a:srgbClr val="0000FF"/>
                </a:solidFill>
                <a:cs typeface="B Titr" pitchFamily="2" charset="-78"/>
              </a:rPr>
              <a:t>حرکت</a:t>
            </a:r>
            <a:r>
              <a:rPr lang="fa-IR" sz="2400" dirty="0" smtClean="0">
                <a:cs typeface="B Titr" pitchFamily="2" charset="-78"/>
              </a:rPr>
              <a:t> </a:t>
            </a:r>
            <a:r>
              <a:rPr lang="fa-IR" sz="2400" dirty="0">
                <a:solidFill>
                  <a:srgbClr val="0000FF"/>
                </a:solidFill>
                <a:cs typeface="B Titr" pitchFamily="2" charset="-78"/>
              </a:rPr>
              <a:t>دورانی</a:t>
            </a:r>
            <a:r>
              <a:rPr lang="fa-IR" sz="2400" dirty="0">
                <a:cs typeface="B Titr" pitchFamily="2" charset="-78"/>
              </a:rPr>
              <a:t> </a:t>
            </a:r>
            <a:r>
              <a:rPr lang="fa-IR" sz="2400" dirty="0" smtClean="0">
                <a:cs typeface="B Titr" pitchFamily="2" charset="-78"/>
              </a:rPr>
              <a:t>می </a:t>
            </a:r>
            <a:r>
              <a:rPr lang="fa-IR" sz="2400" dirty="0">
                <a:cs typeface="B Titr" pitchFamily="2" charset="-78"/>
              </a:rPr>
              <a:t>باشد. درجه آزادی هفتم مربوط به</a:t>
            </a:r>
            <a:r>
              <a:rPr lang="fa-IR" sz="2400" dirty="0">
                <a:solidFill>
                  <a:srgbClr val="0000FF"/>
                </a:solidFill>
                <a:cs typeface="B Titr" pitchFamily="2" charset="-78"/>
              </a:rPr>
              <a:t> تاب </a:t>
            </a:r>
            <a:r>
              <a:rPr lang="fa-IR" sz="2400" dirty="0">
                <a:cs typeface="B Titr" pitchFamily="2" charset="-78"/>
              </a:rPr>
              <a:t>می باشد که اختیاری </a:t>
            </a:r>
            <a:r>
              <a:rPr lang="fa-IR" sz="2400" dirty="0" smtClean="0">
                <a:cs typeface="B Titr" pitchFamily="2" charset="-78"/>
              </a:rPr>
              <a:t>است. </a:t>
            </a:r>
            <a:r>
              <a:rPr lang="fa-IR" sz="2400" dirty="0">
                <a:cs typeface="B Titr" pitchFamily="2" charset="-78"/>
              </a:rPr>
              <a:t>این المان برای </a:t>
            </a:r>
            <a:r>
              <a:rPr lang="fa-IR" sz="2400" dirty="0">
                <a:solidFill>
                  <a:srgbClr val="0000FF"/>
                </a:solidFill>
                <a:cs typeface="B Titr" pitchFamily="2" charset="-78"/>
              </a:rPr>
              <a:t>تحلیل های خطی</a:t>
            </a:r>
            <a:r>
              <a:rPr lang="fa-IR" sz="2400" dirty="0">
                <a:cs typeface="B Titr" pitchFamily="2" charset="-78"/>
              </a:rPr>
              <a:t>، </a:t>
            </a:r>
            <a:r>
              <a:rPr lang="fa-IR" sz="2400" dirty="0">
                <a:solidFill>
                  <a:srgbClr val="0000FF"/>
                </a:solidFill>
                <a:cs typeface="B Titr" pitchFamily="2" charset="-78"/>
              </a:rPr>
              <a:t>دوران های بزرگ </a:t>
            </a:r>
            <a:r>
              <a:rPr lang="fa-IR" sz="2400" dirty="0">
                <a:cs typeface="B Titr" pitchFamily="2" charset="-78"/>
              </a:rPr>
              <a:t>و یا </a:t>
            </a:r>
            <a:r>
              <a:rPr lang="fa-IR" sz="2400" dirty="0">
                <a:solidFill>
                  <a:srgbClr val="0000FF"/>
                </a:solidFill>
                <a:cs typeface="B Titr" pitchFamily="2" charset="-78"/>
              </a:rPr>
              <a:t>تغییر شکل های غیرخطی</a:t>
            </a:r>
            <a:r>
              <a:rPr lang="fa-IR" sz="2400" dirty="0">
                <a:cs typeface="B Titr" pitchFamily="2" charset="-78"/>
              </a:rPr>
              <a:t> </a:t>
            </a:r>
            <a:r>
              <a:rPr lang="fa-IR" sz="2400" dirty="0" smtClean="0">
                <a:cs typeface="B Titr" pitchFamily="2" charset="-78"/>
              </a:rPr>
              <a:t>می </a:t>
            </a:r>
            <a:r>
              <a:rPr lang="fa-IR" sz="2400" dirty="0">
                <a:cs typeface="B Titr" pitchFamily="2" charset="-78"/>
              </a:rPr>
              <a:t>تواند مورد استفاده قرار گیرد</a:t>
            </a:r>
            <a:r>
              <a:rPr lang="fa-IR" sz="2400" dirty="0" smtClean="0">
                <a:cs typeface="B Titr" pitchFamily="2" charset="-78"/>
              </a:rPr>
              <a:t>.</a:t>
            </a:r>
          </a:p>
          <a:p>
            <a:pPr algn="just" rtl="1">
              <a:lnSpc>
                <a:spcPct val="110000"/>
              </a:lnSpc>
            </a:pPr>
            <a:r>
              <a:rPr lang="fa-IR" sz="2400" dirty="0" smtClean="0">
                <a:cs typeface="B Titr" pitchFamily="2" charset="-78"/>
              </a:rPr>
              <a:t>شامل </a:t>
            </a:r>
            <a:r>
              <a:rPr lang="fa-IR" sz="2400" dirty="0">
                <a:solidFill>
                  <a:srgbClr val="0000FF"/>
                </a:solidFill>
                <a:cs typeface="B Titr" pitchFamily="2" charset="-78"/>
              </a:rPr>
              <a:t>سخت شوندگی سازه</a:t>
            </a:r>
            <a:r>
              <a:rPr lang="fa-IR" sz="2400" dirty="0">
                <a:cs typeface="B Titr" pitchFamily="2" charset="-78"/>
              </a:rPr>
              <a:t> تحت </a:t>
            </a:r>
            <a:r>
              <a:rPr lang="fa-IR" sz="2400" dirty="0" smtClean="0">
                <a:cs typeface="B Titr" pitchFamily="2" charset="-78"/>
              </a:rPr>
              <a:t>تنش نیز است که </a:t>
            </a:r>
            <a:r>
              <a:rPr lang="fa-IR" sz="2400" dirty="0">
                <a:cs typeface="B Titr" pitchFamily="2" charset="-78"/>
              </a:rPr>
              <a:t>در هر تحلیل با تغییرشکل های بزرگ وجود دارد</a:t>
            </a:r>
            <a:r>
              <a:rPr lang="fa-IR" sz="2400" dirty="0" smtClean="0">
                <a:cs typeface="B Titr" pitchFamily="2" charset="-78"/>
              </a:rPr>
              <a:t>.</a:t>
            </a:r>
          </a:p>
          <a:p>
            <a:pPr algn="just" rtl="1">
              <a:lnSpc>
                <a:spcPct val="110000"/>
              </a:lnSpc>
            </a:pPr>
            <a:endParaRPr lang="fa-IR" sz="2400" dirty="0">
              <a:cs typeface="B Titr" pitchFamily="2" charset="-78"/>
            </a:endParaRPr>
          </a:p>
          <a:p>
            <a:pPr algn="just" rtl="1">
              <a:lnSpc>
                <a:spcPct val="110000"/>
              </a:lnSpc>
            </a:pPr>
            <a:r>
              <a:rPr lang="fa-IR" sz="2400" dirty="0" smtClean="0">
                <a:cs typeface="B Titr" pitchFamily="2" charset="-78"/>
              </a:rPr>
              <a:t>م</a:t>
            </a:r>
          </a:p>
          <a:p>
            <a:pPr marL="109728" indent="0" algn="just" rtl="1">
              <a:buNone/>
            </a:pPr>
            <a:endParaRPr lang="fa-IR" sz="2400" dirty="0" smtClean="0">
              <a:cs typeface="B Titr" pitchFamily="2" charset="-78"/>
            </a:endParaRPr>
          </a:p>
          <a:p>
            <a:pPr marL="109728" indent="0" algn="just" rtl="1">
              <a:buNone/>
            </a:pPr>
            <a:endParaRPr lang="fa-IR" sz="2400" dirty="0">
              <a:cs typeface="B Titr" pitchFamily="2" charset="-78"/>
            </a:endParaRPr>
          </a:p>
          <a:p>
            <a:pPr marL="109728" indent="0" algn="just" rtl="1">
              <a:buNone/>
            </a:pPr>
            <a:endParaRPr lang="fa-IR" sz="2400" dirty="0" smtClean="0">
              <a:cs typeface="B Titr" pitchFamily="2" charset="-78"/>
            </a:endParaRPr>
          </a:p>
          <a:p>
            <a:pPr algn="just" rtl="1"/>
            <a:endParaRPr lang="en-US" sz="2400" dirty="0" smtClean="0">
              <a:cs typeface="B Titr" pitchFamily="2" charset="-78"/>
            </a:endParaRP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a:t>
            </a:r>
            <a:r>
              <a:rPr lang="fa-IR" sz="3600" dirty="0">
                <a:solidFill>
                  <a:srgbClr val="FF0000"/>
                </a:solidFill>
                <a:effectLst/>
                <a:cs typeface="B Titr" panose="00000700000000000000" pitchFamily="2" charset="-78"/>
              </a:rPr>
              <a:t>شبیه سازی</a:t>
            </a:r>
            <a:endParaRPr lang="en-US" sz="2800" dirty="0">
              <a:solidFill>
                <a:srgbClr val="FF0000"/>
              </a:solidFill>
              <a:cs typeface="B Titr" panose="00000700000000000000" pitchFamily="2" charset="-78"/>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248277364"/>
              </p:ext>
            </p:extLst>
          </p:nvPr>
        </p:nvGraphicFramePr>
        <p:xfrm>
          <a:off x="5105400" y="5105401"/>
          <a:ext cx="3886200" cy="1655050"/>
        </p:xfrm>
        <a:graphic>
          <a:graphicData uri="http://schemas.openxmlformats.org/presentationml/2006/ole">
            <mc:AlternateContent xmlns:mc="http://schemas.openxmlformats.org/markup-compatibility/2006">
              <mc:Choice xmlns:v="urn:schemas-microsoft-com:vml" Requires="v">
                <p:oleObj spid="_x0000_s3089" name="Bitmap Image" r:id="rId3" imgW="5266667" imgH="3191320" progId="Paint.Picture">
                  <p:embed/>
                </p:oleObj>
              </mc:Choice>
              <mc:Fallback>
                <p:oleObj name="Bitmap Image" r:id="rId3" imgW="5266667" imgH="319132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105401"/>
                        <a:ext cx="3886200" cy="1655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dirty="0" smtClean="0">
                <a:solidFill>
                  <a:srgbClr val="0000FF"/>
                </a:solidFill>
                <a:cs typeface="B Titr" pitchFamily="2" charset="-78"/>
              </a:rPr>
              <a:t>مدل </a:t>
            </a:r>
            <a:r>
              <a:rPr lang="fa-IR" sz="2400" dirty="0">
                <a:solidFill>
                  <a:srgbClr val="0000FF"/>
                </a:solidFill>
                <a:cs typeface="B Titr" pitchFamily="2" charset="-78"/>
              </a:rPr>
              <a:t>سازی و تحلیل در </a:t>
            </a:r>
            <a:r>
              <a:rPr lang="en-US" sz="2400" b="1" dirty="0" smtClean="0">
                <a:solidFill>
                  <a:srgbClr val="0000FF"/>
                </a:solidFill>
                <a:cs typeface="B Titr" pitchFamily="2" charset="-78"/>
              </a:rPr>
              <a:t>ANSYS</a:t>
            </a:r>
            <a:endParaRPr lang="fa-IR" sz="2400" b="1" dirty="0" smtClean="0">
              <a:solidFill>
                <a:srgbClr val="0000FF"/>
              </a:solidFill>
              <a:cs typeface="B Titr" pitchFamily="2" charset="-78"/>
            </a:endParaRPr>
          </a:p>
          <a:p>
            <a:pPr lvl="0" algn="ctr" rtl="1"/>
            <a:endParaRPr lang="en-US" sz="2400" dirty="0">
              <a:solidFill>
                <a:srgbClr val="0000FF"/>
              </a:solidFill>
              <a:cs typeface="B Titr"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شبیه سازی</a:t>
            </a:r>
            <a:endParaRPr lang="en-US" sz="3600" dirty="0"/>
          </a:p>
        </p:txBody>
      </p:sp>
      <p:pic>
        <p:nvPicPr>
          <p:cNvPr id="7" name="Picture 6"/>
          <p:cNvPicPr>
            <a:picLocks noChangeAspect="1"/>
          </p:cNvPicPr>
          <p:nvPr/>
        </p:nvPicPr>
        <p:blipFill>
          <a:blip r:embed="rId2"/>
          <a:stretch>
            <a:fillRect/>
          </a:stretch>
        </p:blipFill>
        <p:spPr>
          <a:xfrm>
            <a:off x="166687" y="2192338"/>
            <a:ext cx="8810625" cy="3103943"/>
          </a:xfrm>
          <a:prstGeom prst="rect">
            <a:avLst/>
          </a:prstGeom>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4866</TotalTime>
  <Words>1578</Words>
  <Application>Microsoft Office PowerPoint</Application>
  <PresentationFormat>On-screen Show (4:3)</PresentationFormat>
  <Paragraphs>251</Paragraphs>
  <Slides>14</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6" baseType="lpstr">
      <vt:lpstr>B Lotus</vt:lpstr>
      <vt:lpstr>B Titr</vt:lpstr>
      <vt:lpstr>Calibri</vt:lpstr>
      <vt:lpstr>Cambria Math</vt:lpstr>
      <vt:lpstr>Century Schoolbook</vt:lpstr>
      <vt:lpstr>Lucida Sans Unicode</vt:lpstr>
      <vt:lpstr>Times New Roman</vt:lpstr>
      <vt:lpstr>Verdana</vt:lpstr>
      <vt:lpstr>Wingdings 2</vt:lpstr>
      <vt:lpstr>Wingdings 3</vt:lpstr>
      <vt:lpstr>Concourse</vt:lpstr>
      <vt:lpstr>Bitmap Image</vt:lpstr>
      <vt:lpstr>            تحلیل پایداری ستون هایI -شکل مخروطی در اثر تغییر زاویه جان ستون تحت شرایط مرزی مختلف با روش المان محدود  آرمین برته آبان 95      </vt:lpstr>
      <vt:lpstr>PowerPoint Presentation</vt:lpstr>
      <vt:lpstr>PowerPoint Presentation</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توانمندیهای شبیه سازی</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267</cp:revision>
  <dcterms:created xsi:type="dcterms:W3CDTF">2006-08-16T00:00:00Z</dcterms:created>
  <dcterms:modified xsi:type="dcterms:W3CDTF">2017-02-21T09:59:43Z</dcterms:modified>
</cp:coreProperties>
</file>