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366" r:id="rId2"/>
    <p:sldId id="380" r:id="rId3"/>
    <p:sldId id="382" r:id="rId4"/>
    <p:sldId id="383" r:id="rId5"/>
    <p:sldId id="384" r:id="rId6"/>
    <p:sldId id="385" r:id="rId7"/>
    <p:sldId id="386" r:id="rId8"/>
    <p:sldId id="388" r:id="rId9"/>
    <p:sldId id="3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ayan%20nameh\modeling%20-%20pas%20az%20eslah\nemodar%20ha\&#1601;&#1740;&#1604;&#1578;&#1585;%20&#1607;&#1575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ayan%20nameh\modeling%20-%20pas%20az%20eslah\nemodar%20ha\&#1605;&#1602;&#1575;&#1740;&#1587;&#1607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ayan%20nameh\modeling%20-%20pas%20az%20eslah\nemodar%20ha\&#1605;&#1602;&#1575;&#1740;&#1587;&#1607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payan%20nameh\modeling%20-%20pas%20az%20eslah\nemodar%20ha\&#1605;&#1602;&#1575;&#1740;&#1587;&#1607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01756863905799"/>
          <c:y val="4.0606590500150905E-2"/>
          <c:w val="0.41024727253734006"/>
          <c:h val="0.77688204557549956"/>
        </c:manualLayout>
      </c:layout>
      <c:scatterChart>
        <c:scatterStyle val="smoothMarker"/>
        <c:varyColors val="0"/>
        <c:ser>
          <c:idx val="1"/>
          <c:order val="1"/>
          <c:tx>
            <c:strRef>
              <c:f>'40 سانتی'!$B$4</c:f>
              <c:strCache>
                <c:ptCount val="1"/>
                <c:pt idx="0">
                  <c:v>ژئوتکستایل نوع 1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4"/>
              </a:soli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'40 سانتی'!$A$5:$A$8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xVal>
          <c:yVal>
            <c:numRef>
              <c:f>'40 سانتی'!$B$5:$B$8</c:f>
              <c:numCache>
                <c:formatCode>0.00</c:formatCode>
                <c:ptCount val="4"/>
                <c:pt idx="0">
                  <c:v>908.37400000000002</c:v>
                </c:pt>
                <c:pt idx="1">
                  <c:v>908.14679999999998</c:v>
                </c:pt>
                <c:pt idx="2">
                  <c:v>907.91959999999995</c:v>
                </c:pt>
                <c:pt idx="3">
                  <c:v>907.63560000000007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'40 سانتی'!$C$4</c:f>
              <c:strCache>
                <c:ptCount val="1"/>
                <c:pt idx="0">
                  <c:v>ژئوتکستایل نوع 2</c:v>
                </c:pt>
              </c:strCache>
            </c:strRef>
          </c:tx>
          <c:spPr>
            <a:ln w="28575" cap="rnd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6"/>
              </a:soli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'40 سانتی'!$A$5:$A$8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xVal>
          <c:yVal>
            <c:numRef>
              <c:f>'40 سانتی'!$C$5:$C$8</c:f>
              <c:numCache>
                <c:formatCode>0.00</c:formatCode>
                <c:ptCount val="4"/>
                <c:pt idx="0">
                  <c:v>908.17520000000002</c:v>
                </c:pt>
                <c:pt idx="1">
                  <c:v>907.69240000000013</c:v>
                </c:pt>
                <c:pt idx="2">
                  <c:v>907.29480000000012</c:v>
                </c:pt>
                <c:pt idx="3">
                  <c:v>906.86880000000008</c:v>
                </c:pt>
              </c:numCache>
            </c:numRef>
          </c:yVal>
          <c:smooth val="1"/>
        </c:ser>
        <c:ser>
          <c:idx val="0"/>
          <c:order val="0"/>
          <c:tx>
            <c:strRef>
              <c:f>'40 سانتی'!$D$4</c:f>
              <c:strCache>
                <c:ptCount val="1"/>
                <c:pt idx="0">
                  <c:v>ژئوتکستایل نوع 3</c:v>
                </c:pt>
              </c:strCache>
            </c:strRef>
          </c:tx>
          <c:spPr>
            <a:ln w="285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'40 سانتی'!$A$5:$A$8</c:f>
              <c:numCache>
                <c:formatCode>General</c:formatCode>
                <c:ptCount val="4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</c:numCache>
            </c:numRef>
          </c:xVal>
          <c:yVal>
            <c:numRef>
              <c:f>'40 سانتی'!$D$5:$D$8</c:f>
              <c:numCache>
                <c:formatCode>0.00</c:formatCode>
                <c:ptCount val="4"/>
                <c:pt idx="0">
                  <c:v>907.91959999999995</c:v>
                </c:pt>
                <c:pt idx="1">
                  <c:v>907.18119999999999</c:v>
                </c:pt>
                <c:pt idx="2">
                  <c:v>906.4996000000001</c:v>
                </c:pt>
                <c:pt idx="3">
                  <c:v>905.84640000000002</c:v>
                </c:pt>
              </c:numCache>
            </c:numRef>
          </c:y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17515920"/>
        <c:axId val="217516480"/>
      </c:scatterChart>
      <c:valAx>
        <c:axId val="217515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r>
                  <a:rPr lang="fa-IR"/>
                  <a:t>تعداد لایه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217516480"/>
        <c:crosses val="autoZero"/>
        <c:crossBetween val="midCat"/>
        <c:majorUnit val="5"/>
      </c:valAx>
      <c:valAx>
        <c:axId val="21751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ctr" rtl="1">
                  <a:defRPr lang="en-US"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r>
                  <a:rPr lang="fa-IR"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B Nazanin" panose="00000400000000000000" pitchFamily="2" charset="-78"/>
                  </a:rPr>
                  <a:t>مقدار دبی             </a:t>
                </a:r>
                <a:r>
                  <a:rPr lang="fa-IR"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B Nazanin" panose="00000400000000000000" pitchFamily="2" charset="-78"/>
                  </a:rPr>
                  <a:t>(سانتیمتر مکعب در ثانیه)</a:t>
                </a:r>
                <a:endParaRPr lang="en-US" sz="9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B Nazanin" panose="00000400000000000000" pitchFamily="2" charset="-78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en-US"/>
          </a:p>
        </c:txPr>
        <c:crossAx val="217515920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>
          <a:cs typeface="B Nazanin" panose="00000400000000000000" pitchFamily="2" charset="-78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1.0833312338541978E-3"/>
          <c:y val="0.40303229141811819"/>
        </c:manualLayout>
      </c:layout>
      <c:overlay val="0"/>
      <c:txPr>
        <a:bodyPr/>
        <a:lstStyle/>
        <a:p>
          <a:pPr>
            <a:defRPr sz="900" b="0"/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417121284648675"/>
          <c:y val="0.12226696094806332"/>
          <c:w val="0.70073662647940604"/>
          <c:h val="0.59349036868941463"/>
        </c:manualLayout>
      </c:layout>
      <c:lineChart>
        <c:grouping val="standard"/>
        <c:varyColors val="0"/>
        <c:ser>
          <c:idx val="0"/>
          <c:order val="0"/>
          <c:tx>
            <c:strRef>
              <c:f>'ضریب اطمینان'!$B$4</c:f>
              <c:strCache>
                <c:ptCount val="1"/>
                <c:pt idx="0">
                  <c:v>ضریب اطمینان بحرانی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'ضریب اطمینان'!$A$5:$A$7</c:f>
              <c:strCache>
                <c:ptCount val="3"/>
                <c:pt idx="0">
                  <c:v>نمونه واقعی</c:v>
                </c:pt>
                <c:pt idx="1">
                  <c:v>فیلتر دانه ای 10 سانتیمتری و 10 لایه ژئوتکستایل نوع 1</c:v>
                </c:pt>
                <c:pt idx="2">
                  <c:v>فیلتر دانه ای 10 سانتیمتری و 5 لایه ژئوتکستایل نوع 2</c:v>
                </c:pt>
              </c:strCache>
            </c:strRef>
          </c:cat>
          <c:val>
            <c:numRef>
              <c:f>'ضریب اطمینان'!$B$5:$B$7</c:f>
              <c:numCache>
                <c:formatCode>0.000</c:formatCode>
                <c:ptCount val="3"/>
                <c:pt idx="0">
                  <c:v>2.1120000000000001</c:v>
                </c:pt>
                <c:pt idx="1">
                  <c:v>1.649</c:v>
                </c:pt>
                <c:pt idx="2">
                  <c:v>1.6160000000000001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518720"/>
        <c:axId val="217519280"/>
      </c:lineChart>
      <c:catAx>
        <c:axId val="217518720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crossAx val="217519280"/>
        <c:crosses val="autoZero"/>
        <c:auto val="1"/>
        <c:lblAlgn val="ctr"/>
        <c:lblOffset val="100"/>
        <c:noMultiLvlLbl val="0"/>
      </c:catAx>
      <c:valAx>
        <c:axId val="217519280"/>
        <c:scaling>
          <c:orientation val="minMax"/>
        </c:scaling>
        <c:delete val="0"/>
        <c:axPos val="l"/>
        <c:majorGridlines/>
        <c:numFmt formatCode="0.000" sourceLinked="1"/>
        <c:majorTickMark val="none"/>
        <c:minorTickMark val="none"/>
        <c:tickLblPos val="nextTo"/>
        <c:crossAx val="2175187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cs typeface="B Nazanin" pitchFamily="2" charset="-78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/>
            </a:pPr>
            <a:r>
              <a:rPr lang="fa-IR" sz="1000" b="0"/>
              <a:t>حداکثر نشست </a:t>
            </a:r>
          </a:p>
          <a:p>
            <a:pPr>
              <a:defRPr sz="1000" b="0"/>
            </a:pPr>
            <a:r>
              <a:rPr lang="fa-IR" sz="1000" b="0"/>
              <a:t>(سانتیمتر)</a:t>
            </a:r>
          </a:p>
        </c:rich>
      </c:tx>
      <c:layout>
        <c:manualLayout>
          <c:xMode val="edge"/>
          <c:yMode val="edge"/>
          <c:x val="7.9027355623100311E-3"/>
          <c:y val="0.4186795491143317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463422923198435"/>
          <c:y val="0.20375213967819239"/>
          <c:w val="0.76861805040327402"/>
          <c:h val="0.5225820685457796"/>
        </c:manualLayout>
      </c:layout>
      <c:lineChart>
        <c:grouping val="standard"/>
        <c:varyColors val="0"/>
        <c:ser>
          <c:idx val="0"/>
          <c:order val="0"/>
          <c:tx>
            <c:strRef>
              <c:f>'ماکزیمم نشست'!$B$4</c:f>
              <c:strCache>
                <c:ptCount val="1"/>
                <c:pt idx="0">
                  <c:v>ماکزیمم نشست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'ماکزیمم نشست'!$A$5:$A$7</c:f>
              <c:strCache>
                <c:ptCount val="3"/>
                <c:pt idx="0">
                  <c:v>نمونه واقعی</c:v>
                </c:pt>
                <c:pt idx="1">
                  <c:v>فیلتر دانه ای 10 سانتیمتری و 10 لایه ژئوتکستایل نوع 1</c:v>
                </c:pt>
                <c:pt idx="2">
                  <c:v>فیلتر دانه ای 10 سانتیمتری و 5 لایه ژئوتکستایل نوع 2</c:v>
                </c:pt>
              </c:strCache>
            </c:strRef>
          </c:cat>
          <c:val>
            <c:numRef>
              <c:f>'ماکزیمم نشست'!$B$5:$B$7</c:f>
              <c:numCache>
                <c:formatCode>0</c:formatCode>
                <c:ptCount val="3"/>
                <c:pt idx="0">
                  <c:v>14</c:v>
                </c:pt>
                <c:pt idx="1">
                  <c:v>32</c:v>
                </c:pt>
                <c:pt idx="2">
                  <c:v>32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521520"/>
        <c:axId val="217522080"/>
      </c:lineChart>
      <c:catAx>
        <c:axId val="217521520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crossAx val="217522080"/>
        <c:crosses val="autoZero"/>
        <c:auto val="1"/>
        <c:lblAlgn val="ctr"/>
        <c:lblOffset val="100"/>
        <c:noMultiLvlLbl val="0"/>
      </c:catAx>
      <c:valAx>
        <c:axId val="21752208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21752152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cs typeface="B Nazanin" pitchFamily="2" charset="-78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0"/>
            </a:pPr>
            <a:r>
              <a:rPr lang="fa-IR" sz="1000" b="0"/>
              <a:t>حداکثر</a:t>
            </a:r>
            <a:r>
              <a:rPr lang="fa-IR" sz="1000" b="0" baseline="0"/>
              <a:t> </a:t>
            </a:r>
            <a:r>
              <a:rPr lang="fa-IR" sz="1000" b="0"/>
              <a:t>فشار آب حفره ای</a:t>
            </a:r>
          </a:p>
          <a:p>
            <a:pPr>
              <a:defRPr sz="1000" b="0"/>
            </a:pPr>
            <a:r>
              <a:rPr lang="fa-IR" sz="1000" b="0"/>
              <a:t>(کیلو پاسکال)</a:t>
            </a:r>
          </a:p>
        </c:rich>
      </c:tx>
      <c:layout>
        <c:manualLayout>
          <c:xMode val="edge"/>
          <c:yMode val="edge"/>
          <c:x val="3.4993562855214831E-3"/>
          <c:y val="0.4569402866175274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4941685130334779"/>
          <c:y val="0.21015070028086028"/>
          <c:w val="0.64530190533916365"/>
          <c:h val="0.61343454807945297"/>
        </c:manualLayout>
      </c:layout>
      <c:lineChart>
        <c:grouping val="standard"/>
        <c:varyColors val="0"/>
        <c:ser>
          <c:idx val="0"/>
          <c:order val="0"/>
          <c:tx>
            <c:strRef>
              <c:f>'ماکزیمم فشار حفره ای'!$B$4</c:f>
              <c:strCache>
                <c:ptCount val="1"/>
                <c:pt idx="0">
                  <c:v>ماکزیمم فشار حفره ای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'ماکزیمم فشار حفره ای'!$A$5:$A$7</c:f>
              <c:strCache>
                <c:ptCount val="3"/>
                <c:pt idx="0">
                  <c:v>نمونه واقعی</c:v>
                </c:pt>
                <c:pt idx="1">
                  <c:v>فیلتر دانه ای 10 سانتیمتری و 10 لایه ژئوتکستایل نوع 1</c:v>
                </c:pt>
                <c:pt idx="2">
                  <c:v>فیلتر دانه ای 10 سانتیمتری و 5 لایه ژئوتکستایل نوع 2</c:v>
                </c:pt>
              </c:strCache>
            </c:strRef>
          </c:cat>
          <c:val>
            <c:numRef>
              <c:f>'ماکزیمم فشار حفره ای'!$B$5:$B$7</c:f>
              <c:numCache>
                <c:formatCode>0</c:formatCode>
                <c:ptCount val="3"/>
                <c:pt idx="0">
                  <c:v>226</c:v>
                </c:pt>
                <c:pt idx="1">
                  <c:v>250</c:v>
                </c:pt>
                <c:pt idx="2">
                  <c:v>240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571856"/>
        <c:axId val="217572416"/>
      </c:lineChart>
      <c:catAx>
        <c:axId val="217571856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crossAx val="217572416"/>
        <c:crosses val="autoZero"/>
        <c:auto val="1"/>
        <c:lblAlgn val="ctr"/>
        <c:lblOffset val="100"/>
        <c:noMultiLvlLbl val="0"/>
      </c:catAx>
      <c:valAx>
        <c:axId val="21757241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21757185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cs typeface="B Nazanin" pitchFamily="2" charset="-78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2/21/2017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بررسی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اثر ژئوتکستایل به عنوان فیلتر و زهکش در سدهای خاکی</a:t>
            </a:r>
            <a:b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محسن رعیتی توران پشتی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تابستان 95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5313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فيلترها </a:t>
            </a:r>
            <a:r>
              <a:rPr lang="fa-IR" sz="2800" dirty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و زهكشها در حدود 5 تا 10 درصد از كل حجم عمليات خاكي را شامل مي شود . جایگزینی فیلتر و زهکش ژئوتکستایل به جای فیلتر و زهکش </a:t>
            </a:r>
            <a:r>
              <a:rPr lang="fa-IR" sz="2800" dirty="0" smtClean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دانه ای موجب بهبود کارایی و کاهش هزینه میشود.</a:t>
            </a:r>
            <a:r>
              <a:rPr lang="fa-IR" sz="2800" dirty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 اولین بار در سال 1970 در سد </a:t>
            </a:r>
            <a:r>
              <a:rPr lang="en-US" sz="28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B Titr" pitchFamily="2" charset="-78"/>
              </a:rPr>
              <a:t>valcros</a:t>
            </a:r>
            <a:r>
              <a:rPr lang="en-US" sz="2800" dirty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 </a:t>
            </a:r>
            <a:r>
              <a:rPr lang="fa-IR" sz="2800" dirty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 فرانسه با 17 متر ارتفاع از ژئوتكستايل غيرمنسوج</a:t>
            </a:r>
            <a:r>
              <a:rPr lang="en-US" sz="2800" dirty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 </a:t>
            </a:r>
            <a:r>
              <a:rPr lang="fa-IR" sz="2800" dirty="0">
                <a:solidFill>
                  <a:sysClr val="windowText" lastClr="000000"/>
                </a:solidFill>
                <a:latin typeface="Arial"/>
                <a:cs typeface="B Titr" pitchFamily="2" charset="-78"/>
              </a:rPr>
              <a:t> در اطراف زهكشي شني  پايين دست و همچنين در زير  ريپ رپ محافظ شيب رويه بالا دست استفاده شد.</a:t>
            </a:r>
          </a:p>
          <a:p>
            <a:pPr algn="just" rtl="1">
              <a:lnSpc>
                <a:spcPct val="150000"/>
              </a:lnSpc>
            </a:pPr>
            <a:endParaRPr lang="en-US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مدلسازی زهکش و فیلتر در خاک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مدل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C:\Users\MOhsen\Desktop\1.bm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74950"/>
            <a:ext cx="6477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66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بررسی تراوش سد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52806564"/>
              </p:ext>
            </p:extLst>
          </p:nvPr>
        </p:nvGraphicFramePr>
        <p:xfrm>
          <a:off x="1981200" y="2438400"/>
          <a:ext cx="5386705" cy="373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41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بررسی ضریب اطمینان بحرانی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</a:t>
            </a:r>
            <a:endParaRPr lang="en-US" sz="36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91537885"/>
              </p:ext>
            </p:extLst>
          </p:nvPr>
        </p:nvGraphicFramePr>
        <p:xfrm>
          <a:off x="1219200" y="2133600"/>
          <a:ext cx="6553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47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بررسی نشست سد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</a:t>
            </a:r>
            <a:endParaRPr lang="en-US" sz="4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80262314"/>
              </p:ext>
            </p:extLst>
          </p:nvPr>
        </p:nvGraphicFramePr>
        <p:xfrm>
          <a:off x="1219200" y="2443162"/>
          <a:ext cx="6858000" cy="289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966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بررسی فشار آب حفره ای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</a:t>
            </a:r>
            <a:endParaRPr lang="en-US" sz="36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43898324"/>
              </p:ext>
            </p:extLst>
          </p:nvPr>
        </p:nvGraphicFramePr>
        <p:xfrm>
          <a:off x="1878647" y="1974214"/>
          <a:ext cx="6046153" cy="366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587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1.	آشنایی کلی با سد های خاکی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2.	آشنایی با  فیلتر و نقش آن در کنترل تراوش </a:t>
            </a:r>
          </a:p>
          <a:p>
            <a:pPr marL="566928" indent="-457200" algn="r" rtl="1">
              <a:lnSpc>
                <a:spcPct val="150000"/>
              </a:lnSpc>
              <a:buAutoNum type="arabicPeriod" startAt="3"/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آشنایی 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با  ژئوتکستایل به عنوان فیلتر و زهکش 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566928" indent="-457200" algn="r" rtl="1">
              <a:lnSpc>
                <a:spcPct val="150000"/>
              </a:lnSpc>
              <a:buAutoNum type="arabicPeriod" startAt="3"/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آشنایی با نحوه مدلسازی سدها در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geostudio</a:t>
            </a:r>
            <a:endParaRPr lang="fa-IR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</a:t>
            </a:r>
            <a:r>
              <a:rPr lang="fa-IR" sz="3600" smtClean="0">
                <a:solidFill>
                  <a:srgbClr val="FF0000"/>
                </a:solidFill>
                <a:cs typeface="B Titr" panose="00000700000000000000" pitchFamily="2" charset="-78"/>
              </a:rPr>
              <a:t>این مدل خواهید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545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آشنایی با روش اجزا محدود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آشنایی با مکانیک خاک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آشنایی با سدهای خاکی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آشنایی با فیلتراسیون و زهکشی در سدهای خاکی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1368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4166</TotalTime>
  <Words>164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 Nazanin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 بررسی اثر ژئوتکستایل به عنوان فیلتر و زهکش در سدهای خاکی  محسن رعیتی توران پشتی تابستان 95     </vt:lpstr>
      <vt:lpstr> </vt:lpstr>
      <vt:lpstr>توانمندیهای مدل</vt:lpstr>
      <vt:lpstr>توانمندیهای مدل</vt:lpstr>
      <vt:lpstr>توانمندیهای مدل</vt:lpstr>
      <vt:lpstr>توانمندیهای مدل</vt:lpstr>
      <vt:lpstr>توانمندیهای مدل</vt:lpstr>
      <vt:lpstr>آنچه در این مدل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200</cp:revision>
  <dcterms:created xsi:type="dcterms:W3CDTF">2006-08-16T00:00:00Z</dcterms:created>
  <dcterms:modified xsi:type="dcterms:W3CDTF">2017-02-21T08:40:33Z</dcterms:modified>
</cp:coreProperties>
</file>