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366" r:id="rId2"/>
    <p:sldId id="354" r:id="rId3"/>
    <p:sldId id="367" r:id="rId4"/>
    <p:sldId id="355" r:id="rId5"/>
    <p:sldId id="368" r:id="rId6"/>
    <p:sldId id="369" r:id="rId7"/>
    <p:sldId id="370" r:id="rId8"/>
    <p:sldId id="356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62" r:id="rId23"/>
    <p:sldId id="3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rshad\Main%20TEZ\Results\Bolt%20Diameter%20(Finished)\Orig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rshad\Main%20TEZ\Results\Bolt%20Diameter%20(Finished)\Orig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rshad\Main%20TEZ\Results\Bolt%20Gage%20(Finished)\Bolt%20Gag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rshad\Main%20TEZ\Results\Bolt%20Pitch%20(Finished)\Bolt%20Pitc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rshad\Main%20TEZ\Results\EndPlate%20Stiffener%20(Finished)\EndPlate%20Stiffener%20(Orginal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rshad\Main%20TEZ\Results\EndPlate%20Stiffener%20(Finished)\EndPlate%20Stiffener%20(Orginal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M30</c:v>
          </c:tx>
          <c:spPr>
            <a:ln w="19050" cap="rnd">
              <a:solidFill>
                <a:srgbClr val="00B05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Sheet1!$C$20:$C$25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Sheet1!$E$20:$E$25</c:f>
              <c:numCache>
                <c:formatCode>General</c:formatCode>
                <c:ptCount val="6"/>
                <c:pt idx="0">
                  <c:v>342</c:v>
                </c:pt>
                <c:pt idx="1">
                  <c:v>624</c:v>
                </c:pt>
                <c:pt idx="2">
                  <c:v>774.75999999999988</c:v>
                </c:pt>
                <c:pt idx="3">
                  <c:v>816</c:v>
                </c:pt>
                <c:pt idx="4">
                  <c:v>854</c:v>
                </c:pt>
                <c:pt idx="5">
                  <c:v>880</c:v>
                </c:pt>
              </c:numCache>
            </c:numRef>
          </c:yVal>
          <c:smooth val="0"/>
        </c:ser>
        <c:ser>
          <c:idx val="2"/>
          <c:order val="1"/>
          <c:tx>
            <c:v>M24</c:v>
          </c:tx>
          <c:spPr>
            <a:ln w="19050" cap="rnd">
              <a:solidFill>
                <a:srgbClr val="FF000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Sheet1!$C$14:$C$19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Sheet1!$E$14:$E$19</c:f>
              <c:numCache>
                <c:formatCode>General</c:formatCode>
                <c:ptCount val="6"/>
                <c:pt idx="0">
                  <c:v>323</c:v>
                </c:pt>
                <c:pt idx="1">
                  <c:v>536</c:v>
                </c:pt>
                <c:pt idx="2">
                  <c:v>654</c:v>
                </c:pt>
                <c:pt idx="3">
                  <c:v>755.58</c:v>
                </c:pt>
                <c:pt idx="4">
                  <c:v>768</c:v>
                </c:pt>
                <c:pt idx="5">
                  <c:v>788.06</c:v>
                </c:pt>
              </c:numCache>
            </c:numRef>
          </c:yVal>
          <c:smooth val="0"/>
        </c:ser>
        <c:ser>
          <c:idx val="0"/>
          <c:order val="2"/>
          <c:tx>
            <c:v>M20</c:v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Sheet1!$C$8:$C$13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Sheet1!$E$8:$E$13</c:f>
              <c:numCache>
                <c:formatCode>General</c:formatCode>
                <c:ptCount val="6"/>
                <c:pt idx="0">
                  <c:v>303</c:v>
                </c:pt>
                <c:pt idx="1">
                  <c:v>405</c:v>
                </c:pt>
                <c:pt idx="2">
                  <c:v>504</c:v>
                </c:pt>
                <c:pt idx="3">
                  <c:v>535</c:v>
                </c:pt>
                <c:pt idx="4">
                  <c:v>520</c:v>
                </c:pt>
                <c:pt idx="5">
                  <c:v>535</c:v>
                </c:pt>
              </c:numCache>
            </c:numRef>
          </c:yVal>
          <c:smooth val="0"/>
        </c:ser>
        <c:ser>
          <c:idx val="1"/>
          <c:order val="3"/>
          <c:tx>
            <c:v>M16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Sheet1!$C$2:$C$7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Sheet1!$E$2:$E$7</c:f>
              <c:numCache>
                <c:formatCode>General</c:formatCode>
                <c:ptCount val="6"/>
                <c:pt idx="0">
                  <c:v>260</c:v>
                </c:pt>
                <c:pt idx="1">
                  <c:v>317</c:v>
                </c:pt>
                <c:pt idx="2">
                  <c:v>340</c:v>
                </c:pt>
                <c:pt idx="3">
                  <c:v>370.7</c:v>
                </c:pt>
                <c:pt idx="4">
                  <c:v>404.6</c:v>
                </c:pt>
                <c:pt idx="5">
                  <c:v>404.7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649232"/>
        <c:axId val="620649792"/>
      </c:scatterChart>
      <c:valAx>
        <c:axId val="620649232"/>
        <c:scaling>
          <c:orientation val="minMax"/>
          <c:max val="37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a-IR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ضخامت صفحه انتهایی </a:t>
                </a:r>
                <a:r>
                  <a:rPr 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649792"/>
        <c:crosses val="autoZero"/>
        <c:crossBetween val="midCat"/>
      </c:valAx>
      <c:valAx>
        <c:axId val="6206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fa-IR" sz="12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B Nazanin" panose="00000400000000000000" pitchFamily="2" charset="-78"/>
                  </a:rPr>
                  <a:t>لنگر نهایی </a:t>
                </a:r>
                <a:r>
                  <a:rPr lang="fa-IR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kN.m</a:t>
                </a:r>
                <a:r>
                  <a:rPr lang="fa-IR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649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253935740969722"/>
          <c:y val="4.1661033279844391E-2"/>
          <c:w val="0.18089125712734183"/>
          <c:h val="0.30228377335186041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ln>
                <a:noFill/>
              </a:ln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tx>
            <c:v>M30</c:v>
          </c:tx>
          <c:spPr>
            <a:ln w="19050" cap="rnd">
              <a:solidFill>
                <a:srgbClr val="00B05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Sheet1!$C$20:$C$25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Sheet1!$J$20:$J$25</c:f>
              <c:numCache>
                <c:formatCode>General</c:formatCode>
                <c:ptCount val="6"/>
                <c:pt idx="0">
                  <c:v>31142.857142857141</c:v>
                </c:pt>
                <c:pt idx="1">
                  <c:v>30450.450450450448</c:v>
                </c:pt>
                <c:pt idx="2">
                  <c:v>49739.130434782608</c:v>
                </c:pt>
                <c:pt idx="3">
                  <c:v>58240</c:v>
                </c:pt>
                <c:pt idx="4">
                  <c:v>59680</c:v>
                </c:pt>
                <c:pt idx="5">
                  <c:v>50774.193548387098</c:v>
                </c:pt>
              </c:numCache>
            </c:numRef>
          </c:yVal>
          <c:smooth val="0"/>
        </c:ser>
        <c:ser>
          <c:idx val="2"/>
          <c:order val="1"/>
          <c:tx>
            <c:v>M24</c:v>
          </c:tx>
          <c:spPr>
            <a:ln w="19050" cap="rnd">
              <a:solidFill>
                <a:srgbClr val="FF0000"/>
              </a:solidFill>
              <a:prstDash val="lgDashDot"/>
              <a:round/>
            </a:ln>
            <a:effectLst/>
          </c:spPr>
          <c:marker>
            <c:symbol val="none"/>
          </c:marker>
          <c:xVal>
            <c:numRef>
              <c:f>Sheet1!$C$14:$C$19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Sheet1!$J$14:$J$19</c:f>
              <c:numCache>
                <c:formatCode>General</c:formatCode>
                <c:ptCount val="6"/>
                <c:pt idx="0">
                  <c:v>34137.931034482761</c:v>
                </c:pt>
                <c:pt idx="1">
                  <c:v>41025.641025641031</c:v>
                </c:pt>
                <c:pt idx="2">
                  <c:v>44080</c:v>
                </c:pt>
                <c:pt idx="3">
                  <c:v>50909.090909090912</c:v>
                </c:pt>
                <c:pt idx="4">
                  <c:v>48000</c:v>
                </c:pt>
                <c:pt idx="5">
                  <c:v>49677.419354838712</c:v>
                </c:pt>
              </c:numCache>
            </c:numRef>
          </c:yVal>
          <c:smooth val="0"/>
        </c:ser>
        <c:ser>
          <c:idx val="0"/>
          <c:order val="2"/>
          <c:tx>
            <c:v>M20</c:v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Sheet1!$C$8:$C$13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Sheet1!$J$8:$J$13</c:f>
              <c:numCache>
                <c:formatCode>General</c:formatCode>
                <c:ptCount val="6"/>
                <c:pt idx="0">
                  <c:v>33064.516129032258</c:v>
                </c:pt>
                <c:pt idx="1">
                  <c:v>37108.433734939761</c:v>
                </c:pt>
                <c:pt idx="2">
                  <c:v>39130.434782608696</c:v>
                </c:pt>
                <c:pt idx="3">
                  <c:v>40833.333333333336</c:v>
                </c:pt>
                <c:pt idx="4">
                  <c:v>42608.695652173912</c:v>
                </c:pt>
                <c:pt idx="5">
                  <c:v>32903.225806451614</c:v>
                </c:pt>
              </c:numCache>
            </c:numRef>
          </c:yVal>
          <c:smooth val="0"/>
        </c:ser>
        <c:ser>
          <c:idx val="1"/>
          <c:order val="3"/>
          <c:tx>
            <c:v>M16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Sheet1!$C$2:$C$7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Sheet1!$J$2:$J$7</c:f>
              <c:numCache>
                <c:formatCode>General</c:formatCode>
                <c:ptCount val="6"/>
                <c:pt idx="0">
                  <c:v>31250</c:v>
                </c:pt>
                <c:pt idx="1">
                  <c:v>35185.18518518519</c:v>
                </c:pt>
                <c:pt idx="2">
                  <c:v>37142.857142857145</c:v>
                </c:pt>
                <c:pt idx="3">
                  <c:v>40476.190476190481</c:v>
                </c:pt>
                <c:pt idx="4">
                  <c:v>42857.142857142862</c:v>
                </c:pt>
                <c:pt idx="5">
                  <c:v>44047.619047619053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425888"/>
        <c:axId val="619426448"/>
      </c:scatterChart>
      <c:valAx>
        <c:axId val="619425888"/>
        <c:scaling>
          <c:orientation val="minMax"/>
          <c:max val="37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ضخامت صفحه انتهایی </a:t>
                </a:r>
                <a:r>
                  <a:rPr 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26448"/>
        <c:crosses val="autoZero"/>
        <c:crossBetween val="midCat"/>
        <c:majorUnit val="5"/>
      </c:valAx>
      <c:valAx>
        <c:axId val="61942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C=My/</a:t>
                </a:r>
                <a:r>
                  <a:rPr lang="el-GR" sz="11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11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1100" b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(kN.m/rad)</a:t>
                </a:r>
                <a:endParaRPr lang="en-US" sz="1100" b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425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28015746501775"/>
          <c:y val="0.47609148856752964"/>
          <c:w val="0.22595551604441391"/>
          <c:h val="0.32019255119123124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v>tp 35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Sheet1!$D$48:$D$51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Sheet1!$G$48:$G$51</c:f>
              <c:numCache>
                <c:formatCode>General</c:formatCode>
                <c:ptCount val="4"/>
                <c:pt idx="0">
                  <c:v>370</c:v>
                </c:pt>
                <c:pt idx="1">
                  <c:v>510</c:v>
                </c:pt>
                <c:pt idx="2">
                  <c:v>770</c:v>
                </c:pt>
                <c:pt idx="3">
                  <c:v>787</c:v>
                </c:pt>
              </c:numCache>
            </c:numRef>
          </c:yVal>
          <c:smooth val="0"/>
        </c:ser>
        <c:ser>
          <c:idx val="4"/>
          <c:order val="1"/>
          <c:tx>
            <c:v>tp 30</c:v>
          </c:tx>
          <c:spPr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Sheet1!$D$44:$D$47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Sheet1!$G$44:$G$47</c:f>
              <c:numCache>
                <c:formatCode>General</c:formatCode>
                <c:ptCount val="4"/>
                <c:pt idx="0">
                  <c:v>360</c:v>
                </c:pt>
                <c:pt idx="1">
                  <c:v>490</c:v>
                </c:pt>
                <c:pt idx="2">
                  <c:v>720</c:v>
                </c:pt>
                <c:pt idx="3">
                  <c:v>746</c:v>
                </c:pt>
              </c:numCache>
            </c:numRef>
          </c:yVal>
          <c:smooth val="0"/>
        </c:ser>
        <c:ser>
          <c:idx val="3"/>
          <c:order val="2"/>
          <c:tx>
            <c:v>tp 25</c:v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Sheet1!$D$40:$D$43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Sheet1!$G$40:$G$43</c:f>
              <c:numCache>
                <c:formatCode>General</c:formatCode>
                <c:ptCount val="4"/>
                <c:pt idx="0">
                  <c:v>340</c:v>
                </c:pt>
                <c:pt idx="1">
                  <c:v>490</c:v>
                </c:pt>
                <c:pt idx="2">
                  <c:v>700</c:v>
                </c:pt>
                <c:pt idx="3">
                  <c:v>728</c:v>
                </c:pt>
              </c:numCache>
            </c:numRef>
          </c:yVal>
          <c:smooth val="0"/>
        </c:ser>
        <c:ser>
          <c:idx val="2"/>
          <c:order val="3"/>
          <c:tx>
            <c:v>tp 20</c:v>
          </c:tx>
          <c:spPr>
            <a:ln w="1905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Sheet1!$D$36:$D$39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Sheet1!$G$36:$G$39</c:f>
              <c:numCache>
                <c:formatCode>General</c:formatCode>
                <c:ptCount val="4"/>
                <c:pt idx="0">
                  <c:v>312</c:v>
                </c:pt>
                <c:pt idx="1">
                  <c:v>450</c:v>
                </c:pt>
                <c:pt idx="2">
                  <c:v>551</c:v>
                </c:pt>
                <c:pt idx="3">
                  <c:v>572</c:v>
                </c:pt>
              </c:numCache>
            </c:numRef>
          </c:yVal>
          <c:smooth val="0"/>
        </c:ser>
        <c:ser>
          <c:idx val="0"/>
          <c:order val="4"/>
          <c:tx>
            <c:v>tp 16</c:v>
          </c:tx>
          <c:spPr>
            <a:ln w="1905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Sheet1!$D$32:$D$35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Sheet1!$G$32:$G$35</c:f>
              <c:numCache>
                <c:formatCode>General</c:formatCode>
                <c:ptCount val="4"/>
                <c:pt idx="0">
                  <c:v>285</c:v>
                </c:pt>
                <c:pt idx="1">
                  <c:v>308</c:v>
                </c:pt>
                <c:pt idx="2">
                  <c:v>320</c:v>
                </c:pt>
                <c:pt idx="3">
                  <c:v>338</c:v>
                </c:pt>
              </c:numCache>
            </c:numRef>
          </c:yVal>
          <c:smooth val="0"/>
        </c:ser>
        <c:ser>
          <c:idx val="1"/>
          <c:order val="5"/>
          <c:tx>
            <c:v>tp 12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Sheet1!$D$28:$D$31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Sheet1!$G$28:$G$31</c:f>
              <c:numCache>
                <c:formatCode>General</c:formatCode>
                <c:ptCount val="4"/>
                <c:pt idx="0">
                  <c:v>175</c:v>
                </c:pt>
                <c:pt idx="1">
                  <c:v>205</c:v>
                </c:pt>
                <c:pt idx="2">
                  <c:v>198</c:v>
                </c:pt>
                <c:pt idx="3">
                  <c:v>218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6911376"/>
        <c:axId val="696911936"/>
      </c:scatterChart>
      <c:valAx>
        <c:axId val="696911376"/>
        <c:scaling>
          <c:orientation val="minMax"/>
          <c:max val="31"/>
          <c:min val="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 b="0" i="0" baseline="0">
                    <a:solidFill>
                      <a:sysClr val="windowText" lastClr="000000"/>
                    </a:solidFill>
                    <a:effectLst/>
                    <a:cs typeface="B Nazanin" panose="00000400000000000000" pitchFamily="2" charset="-78"/>
                  </a:rPr>
                  <a:t>قطر پیچ </a:t>
                </a:r>
                <a:r>
                  <a:rPr lang="en-US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  <a:endParaRPr lang="en-US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911936"/>
        <c:crosses val="autoZero"/>
        <c:crossBetween val="midCat"/>
        <c:majorUnit val="5"/>
      </c:valAx>
      <c:valAx>
        <c:axId val="69691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 b="0" i="0" baseline="0">
                    <a:solidFill>
                      <a:sysClr val="windowText" lastClr="000000"/>
                    </a:solidFill>
                    <a:effectLst/>
                    <a:cs typeface="B Nazanin" panose="00000400000000000000" pitchFamily="2" charset="-78"/>
                  </a:rPr>
                  <a:t>لنگر تسلیم</a:t>
                </a:r>
                <a:r>
                  <a:rPr lang="fa-IR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kN.m</a:t>
                </a:r>
                <a:r>
                  <a:rPr lang="fa-IR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6911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6756032986839661"/>
          <c:y val="5.3384118109548351E-2"/>
          <c:w val="0.19493607881459901"/>
          <c:h val="0.35156496062992126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5"/>
          <c:order val="0"/>
          <c:tx>
            <c:v>tp 35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Sheet1!$D$48:$D$51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Sheet1!$J$48:$J$51</c:f>
              <c:numCache>
                <c:formatCode>General</c:formatCode>
                <c:ptCount val="4"/>
                <c:pt idx="0">
                  <c:v>44047.619047619053</c:v>
                </c:pt>
                <c:pt idx="1">
                  <c:v>32903.225806451614</c:v>
                </c:pt>
                <c:pt idx="2">
                  <c:v>49677.419354838712</c:v>
                </c:pt>
                <c:pt idx="3">
                  <c:v>50774.193548387098</c:v>
                </c:pt>
              </c:numCache>
            </c:numRef>
          </c:yVal>
          <c:smooth val="0"/>
        </c:ser>
        <c:ser>
          <c:idx val="4"/>
          <c:order val="1"/>
          <c:tx>
            <c:v>tp 30</c:v>
          </c:tx>
          <c:spPr>
            <a:ln w="19050" cap="rnd">
              <a:solidFill>
                <a:schemeClr val="tx1">
                  <a:lumMod val="75000"/>
                  <a:lumOff val="25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Sheet1!$D$44:$D$47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Sheet1!$J$44:$J$47</c:f>
              <c:numCache>
                <c:formatCode>General</c:formatCode>
                <c:ptCount val="4"/>
                <c:pt idx="0">
                  <c:v>42857.142857142862</c:v>
                </c:pt>
                <c:pt idx="1">
                  <c:v>42608.695652173912</c:v>
                </c:pt>
                <c:pt idx="2">
                  <c:v>48000</c:v>
                </c:pt>
                <c:pt idx="3">
                  <c:v>59680</c:v>
                </c:pt>
              </c:numCache>
            </c:numRef>
          </c:yVal>
          <c:smooth val="0"/>
        </c:ser>
        <c:ser>
          <c:idx val="3"/>
          <c:order val="2"/>
          <c:tx>
            <c:v>tp 25</c:v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Sheet1!$D$40:$D$43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Sheet1!$J$40:$J$43</c:f>
              <c:numCache>
                <c:formatCode>General</c:formatCode>
                <c:ptCount val="4"/>
                <c:pt idx="0">
                  <c:v>40476.190476190481</c:v>
                </c:pt>
                <c:pt idx="1">
                  <c:v>40833.333333333336</c:v>
                </c:pt>
                <c:pt idx="2">
                  <c:v>50909.090909090912</c:v>
                </c:pt>
                <c:pt idx="3">
                  <c:v>58240</c:v>
                </c:pt>
              </c:numCache>
            </c:numRef>
          </c:yVal>
          <c:smooth val="0"/>
        </c:ser>
        <c:ser>
          <c:idx val="2"/>
          <c:order val="3"/>
          <c:tx>
            <c:v>tp 20</c:v>
          </c:tx>
          <c:spPr>
            <a:ln w="19050" cap="rnd">
              <a:solidFill>
                <a:srgbClr val="00B050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Sheet1!$D$36:$D$39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Sheet1!$J$36:$J$39</c:f>
              <c:numCache>
                <c:formatCode>General</c:formatCode>
                <c:ptCount val="4"/>
                <c:pt idx="0">
                  <c:v>37142.857142857145</c:v>
                </c:pt>
                <c:pt idx="1">
                  <c:v>39130.434782608696</c:v>
                </c:pt>
                <c:pt idx="2">
                  <c:v>44080</c:v>
                </c:pt>
                <c:pt idx="3">
                  <c:v>49739.130434782608</c:v>
                </c:pt>
              </c:numCache>
            </c:numRef>
          </c:yVal>
          <c:smooth val="0"/>
        </c:ser>
        <c:ser>
          <c:idx val="1"/>
          <c:order val="4"/>
          <c:tx>
            <c:v>tp 16</c:v>
          </c:tx>
          <c:spPr>
            <a:ln w="1905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Sheet1!$D$32:$D$35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Sheet1!$J$32:$J$35</c:f>
              <c:numCache>
                <c:formatCode>General</c:formatCode>
                <c:ptCount val="4"/>
                <c:pt idx="0">
                  <c:v>35185.18518518519</c:v>
                </c:pt>
                <c:pt idx="1">
                  <c:v>37108.433734939761</c:v>
                </c:pt>
                <c:pt idx="2">
                  <c:v>41025.641025641031</c:v>
                </c:pt>
                <c:pt idx="3">
                  <c:v>30450.450450450448</c:v>
                </c:pt>
              </c:numCache>
            </c:numRef>
          </c:yVal>
          <c:smooth val="0"/>
        </c:ser>
        <c:ser>
          <c:idx val="0"/>
          <c:order val="5"/>
          <c:tx>
            <c:v>tp 12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Sheet1!$D$28:$D$31</c:f>
              <c:numCache>
                <c:formatCode>General</c:formatCode>
                <c:ptCount val="4"/>
                <c:pt idx="0">
                  <c:v>16</c:v>
                </c:pt>
                <c:pt idx="1">
                  <c:v>20</c:v>
                </c:pt>
                <c:pt idx="2">
                  <c:v>24</c:v>
                </c:pt>
                <c:pt idx="3">
                  <c:v>30</c:v>
                </c:pt>
              </c:numCache>
            </c:numRef>
          </c:xVal>
          <c:yVal>
            <c:numRef>
              <c:f>Sheet1!$J$28:$J$31</c:f>
              <c:numCache>
                <c:formatCode>General</c:formatCode>
                <c:ptCount val="4"/>
                <c:pt idx="0">
                  <c:v>31250</c:v>
                </c:pt>
                <c:pt idx="1">
                  <c:v>33064.516129032258</c:v>
                </c:pt>
                <c:pt idx="2">
                  <c:v>34137.931034482761</c:v>
                </c:pt>
                <c:pt idx="3">
                  <c:v>31142.857142857141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2772544"/>
        <c:axId val="713776416"/>
      </c:scatterChart>
      <c:valAx>
        <c:axId val="692772544"/>
        <c:scaling>
          <c:orientation val="minMax"/>
          <c:max val="31"/>
          <c:min val="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 b="0" i="0" baseline="0">
                    <a:solidFill>
                      <a:sysClr val="windowText" lastClr="000000"/>
                    </a:solidFill>
                    <a:effectLst/>
                    <a:cs typeface="B Nazanin" panose="00000400000000000000" pitchFamily="2" charset="-78"/>
                  </a:rPr>
                  <a:t>قطر پیچ </a:t>
                </a:r>
                <a:r>
                  <a:rPr lang="en-US" sz="10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  <a:endParaRPr lang="en-US" sz="10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776416"/>
        <c:crosses val="autoZero"/>
        <c:crossBetween val="midCat"/>
        <c:majorUnit val="5"/>
      </c:valAx>
      <c:valAx>
        <c:axId val="7137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C=My/</a:t>
                </a:r>
                <a:r>
                  <a:rPr lang="el-GR" sz="11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1100" b="0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(kN.m/rad)</a:t>
                </a:r>
                <a:endParaRPr lang="en-US" sz="11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772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29070801917675"/>
          <c:y val="0.49380108950912027"/>
          <c:w val="0.20647743436556482"/>
          <c:h val="0.29843901091310954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Bolt - M20 - tp=12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Mu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Sheet1!$E$2:$E$6</c:f>
              <c:numCache>
                <c:formatCode>General</c:formatCode>
                <c:ptCount val="5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  <c:pt idx="4">
                  <c:v>160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327</c:v>
                </c:pt>
                <c:pt idx="1">
                  <c:v>310</c:v>
                </c:pt>
                <c:pt idx="2">
                  <c:v>280</c:v>
                </c:pt>
                <c:pt idx="3">
                  <c:v>256.8</c:v>
                </c:pt>
                <c:pt idx="4">
                  <c:v>242.6</c:v>
                </c:pt>
              </c:numCache>
            </c:numRef>
          </c:yVal>
          <c:smooth val="0"/>
        </c:ser>
        <c:ser>
          <c:idx val="1"/>
          <c:order val="1"/>
          <c:tx>
            <c:v>My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Sheet1!$E$2:$E$6</c:f>
              <c:numCache>
                <c:formatCode>General</c:formatCode>
                <c:ptCount val="5"/>
                <c:pt idx="0">
                  <c:v>100</c:v>
                </c:pt>
                <c:pt idx="1">
                  <c:v>120</c:v>
                </c:pt>
                <c:pt idx="2">
                  <c:v>130</c:v>
                </c:pt>
                <c:pt idx="3">
                  <c:v>140</c:v>
                </c:pt>
                <c:pt idx="4">
                  <c:v>160</c:v>
                </c:pt>
              </c:numCache>
            </c:numRef>
          </c:xVal>
          <c:yVal>
            <c:numRef>
              <c:f>Sheet1!$H$2:$H$6</c:f>
              <c:numCache>
                <c:formatCode>General</c:formatCode>
                <c:ptCount val="5"/>
                <c:pt idx="0">
                  <c:v>220</c:v>
                </c:pt>
                <c:pt idx="1">
                  <c:v>205</c:v>
                </c:pt>
                <c:pt idx="2">
                  <c:v>190</c:v>
                </c:pt>
                <c:pt idx="3">
                  <c:v>172</c:v>
                </c:pt>
                <c:pt idx="4">
                  <c:v>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519888"/>
        <c:axId val="620520448"/>
      </c:scatterChart>
      <c:valAx>
        <c:axId val="620519888"/>
        <c:scaling>
          <c:orientation val="minMax"/>
          <c:max val="170"/>
          <c:min val="9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فاصله ی افقی پیچ ها </a:t>
                </a: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  <a:r>
                  <a:rPr lang="fa-IR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20448"/>
        <c:crosses val="autoZero"/>
        <c:crossBetween val="midCat"/>
        <c:majorUnit val="10"/>
      </c:valAx>
      <c:valAx>
        <c:axId val="62052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مقدار لنگر </a:t>
                </a:r>
                <a:r>
                  <a:rPr 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(kN.m)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519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48224268576597"/>
          <c:y val="0.11128640169978754"/>
          <c:w val="0.13800416680088767"/>
          <c:h val="0.1809379962700334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Bolt - M</a:t>
            </a:r>
            <a:r>
              <a:rPr lang="fa-I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tp=</a:t>
            </a:r>
            <a:r>
              <a:rPr lang="fa-I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Mu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Sheet1!$E$8:$E$13</c:f>
              <c:numCache>
                <c:formatCode>General</c:formatCode>
                <c:ptCount val="6"/>
                <c:pt idx="0">
                  <c:v>35</c:v>
                </c:pt>
                <c:pt idx="1">
                  <c:v>50</c:v>
                </c:pt>
                <c:pt idx="2">
                  <c:v>65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</c:numCache>
            </c:numRef>
          </c:xVal>
          <c:yVal>
            <c:numRef>
              <c:f>Sheet1!$F$2:$F$7</c:f>
              <c:numCache>
                <c:formatCode>General</c:formatCode>
                <c:ptCount val="6"/>
                <c:pt idx="0">
                  <c:v>398.9</c:v>
                </c:pt>
                <c:pt idx="1">
                  <c:v>303</c:v>
                </c:pt>
                <c:pt idx="2">
                  <c:v>277.8</c:v>
                </c:pt>
                <c:pt idx="3">
                  <c:v>272.2</c:v>
                </c:pt>
                <c:pt idx="4">
                  <c:v>258</c:v>
                </c:pt>
                <c:pt idx="5">
                  <c:v>244</c:v>
                </c:pt>
              </c:numCache>
            </c:numRef>
          </c:yVal>
          <c:smooth val="0"/>
        </c:ser>
        <c:ser>
          <c:idx val="1"/>
          <c:order val="1"/>
          <c:tx>
            <c:v>My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Sheet1!$E$2:$E$7</c:f>
              <c:numCache>
                <c:formatCode>General</c:formatCode>
                <c:ptCount val="6"/>
                <c:pt idx="0">
                  <c:v>35</c:v>
                </c:pt>
                <c:pt idx="1">
                  <c:v>50</c:v>
                </c:pt>
                <c:pt idx="2">
                  <c:v>65</c:v>
                </c:pt>
                <c:pt idx="3">
                  <c:v>80</c:v>
                </c:pt>
                <c:pt idx="4">
                  <c:v>100</c:v>
                </c:pt>
                <c:pt idx="5">
                  <c:v>120</c:v>
                </c:pt>
              </c:numCache>
            </c:numRef>
          </c:xVal>
          <c:yVal>
            <c:numRef>
              <c:f>Sheet1!$H$2:$H$7</c:f>
              <c:numCache>
                <c:formatCode>General</c:formatCode>
                <c:ptCount val="6"/>
                <c:pt idx="0">
                  <c:v>261</c:v>
                </c:pt>
                <c:pt idx="1">
                  <c:v>205</c:v>
                </c:pt>
                <c:pt idx="2">
                  <c:v>175</c:v>
                </c:pt>
                <c:pt idx="3">
                  <c:v>170</c:v>
                </c:pt>
                <c:pt idx="4">
                  <c:v>164</c:v>
                </c:pt>
                <c:pt idx="5">
                  <c:v>154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797584"/>
        <c:axId val="620798144"/>
      </c:scatterChart>
      <c:valAx>
        <c:axId val="620797584"/>
        <c:scaling>
          <c:orientation val="minMax"/>
          <c:min val="2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solidFill>
                      <a:schemeClr val="tx1"/>
                    </a:solidFill>
                    <a:cs typeface="B Nazanin" panose="00000400000000000000" pitchFamily="2" charset="-78"/>
                  </a:rPr>
                  <a:t>فاصله ی عمودی پیچ ها </a:t>
                </a: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  <a:r>
                  <a:rPr lang="fa-IR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798144"/>
        <c:crosses val="autoZero"/>
        <c:crossBetween val="midCat"/>
        <c:majorUnit val="10"/>
      </c:valAx>
      <c:valAx>
        <c:axId val="6207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مقدار لنگر </a:t>
                </a:r>
                <a:r>
                  <a:rPr lang="en-US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(kN.m)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797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74787579518666"/>
          <c:y val="0.14721972253468316"/>
          <c:w val="0.19017806463039244"/>
          <c:h val="0.2228669270155198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4Bolts - M20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Mu-Stiffened</c:v>
          </c:tx>
          <c:spPr>
            <a:ln w="1905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Sheet1!$C$14:$C$19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Sheet1!$F$8:$F$13</c:f>
              <c:numCache>
                <c:formatCode>General</c:formatCode>
                <c:ptCount val="6"/>
                <c:pt idx="0">
                  <c:v>424.2</c:v>
                </c:pt>
                <c:pt idx="1">
                  <c:v>560.70000000000005</c:v>
                </c:pt>
                <c:pt idx="2">
                  <c:v>609</c:v>
                </c:pt>
                <c:pt idx="3">
                  <c:v>629.29999999999995</c:v>
                </c:pt>
                <c:pt idx="4">
                  <c:v>632.5</c:v>
                </c:pt>
                <c:pt idx="5">
                  <c:v>639</c:v>
                </c:pt>
              </c:numCache>
            </c:numRef>
          </c:yVal>
          <c:smooth val="0"/>
        </c:ser>
        <c:ser>
          <c:idx val="2"/>
          <c:order val="1"/>
          <c:tx>
            <c:v>Mu-Unstiffened</c:v>
          </c:tx>
          <c:spPr>
            <a:ln w="19050" cap="rnd">
              <a:solidFill>
                <a:srgbClr val="00B050"/>
              </a:solidFill>
              <a:prstDash val="lgDashDotDot"/>
              <a:round/>
            </a:ln>
            <a:effectLst/>
          </c:spPr>
          <c:marker>
            <c:symbol val="none"/>
          </c:marker>
          <c:xVal>
            <c:numRef>
              <c:f>Sheet1!$C$33:$C$38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Sheet1!$F$27:$F$32</c:f>
              <c:numCache>
                <c:formatCode>General</c:formatCode>
                <c:ptCount val="6"/>
                <c:pt idx="0">
                  <c:v>303</c:v>
                </c:pt>
                <c:pt idx="1">
                  <c:v>405</c:v>
                </c:pt>
                <c:pt idx="2">
                  <c:v>504</c:v>
                </c:pt>
                <c:pt idx="3">
                  <c:v>535</c:v>
                </c:pt>
                <c:pt idx="4">
                  <c:v>520</c:v>
                </c:pt>
                <c:pt idx="5">
                  <c:v>535</c:v>
                </c:pt>
              </c:numCache>
            </c:numRef>
          </c:yVal>
          <c:smooth val="0"/>
        </c:ser>
        <c:ser>
          <c:idx val="1"/>
          <c:order val="2"/>
          <c:tx>
            <c:v>My-Stiffened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Sheet1!$C$14:$C$19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Sheet1!$H$8:$H$13</c:f>
              <c:numCache>
                <c:formatCode>General</c:formatCode>
                <c:ptCount val="6"/>
                <c:pt idx="0">
                  <c:v>285</c:v>
                </c:pt>
                <c:pt idx="1">
                  <c:v>460</c:v>
                </c:pt>
                <c:pt idx="2">
                  <c:v>502</c:v>
                </c:pt>
                <c:pt idx="3">
                  <c:v>538</c:v>
                </c:pt>
                <c:pt idx="4">
                  <c:v>567</c:v>
                </c:pt>
                <c:pt idx="5">
                  <c:v>520</c:v>
                </c:pt>
              </c:numCache>
            </c:numRef>
          </c:yVal>
          <c:smooth val="0"/>
        </c:ser>
        <c:ser>
          <c:idx val="3"/>
          <c:order val="3"/>
          <c:tx>
            <c:v>My-Unstiffened</c:v>
          </c:tx>
          <c:spPr>
            <a:ln w="190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Sheet1!$C$33:$C$38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Sheet1!$H$27:$H$32</c:f>
              <c:numCache>
                <c:formatCode>General</c:formatCode>
                <c:ptCount val="6"/>
                <c:pt idx="0">
                  <c:v>205</c:v>
                </c:pt>
                <c:pt idx="1">
                  <c:v>308</c:v>
                </c:pt>
                <c:pt idx="2">
                  <c:v>450</c:v>
                </c:pt>
                <c:pt idx="3">
                  <c:v>490</c:v>
                </c:pt>
                <c:pt idx="4">
                  <c:v>490</c:v>
                </c:pt>
                <c:pt idx="5">
                  <c:v>510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922912"/>
        <c:axId val="620923472"/>
      </c:scatterChart>
      <c:valAx>
        <c:axId val="620922912"/>
        <c:scaling>
          <c:orientation val="minMax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cs typeface="B Nazanin" panose="00000400000000000000" pitchFamily="2" charset="-78"/>
                  </a:rPr>
                  <a:t>ضخامت صفحه انتهایی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  <a:endParaRPr lang="fa-IR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23472"/>
        <c:crosses val="autoZero"/>
        <c:crossBetween val="midCat"/>
      </c:valAx>
      <c:valAx>
        <c:axId val="62092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cs typeface="B Nazanin" panose="00000400000000000000" pitchFamily="2" charset="-78"/>
                  </a:rPr>
                  <a:t>مقدار لنگر </a:t>
                </a:r>
                <a:r>
                  <a:rPr lang="en-US"/>
                  <a:t>(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kN.m)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22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53336394505756"/>
          <c:y val="0.40865951175070536"/>
          <c:w val="0.30383905035628644"/>
          <c:h val="0.30603705405385145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0" i="0" u="none" strike="noStrike" baseline="0">
                <a:effectLst/>
              </a:rPr>
              <a:t>4Bolts - </a:t>
            </a:r>
            <a:r>
              <a:rPr lang="en-US"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Stiffened</c:v>
          </c:tx>
          <c:spPr>
            <a:ln w="19050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xVal>
            <c:numRef>
              <c:f>Sheet1!$C$8:$C$13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Sheet1!$J$8:$J$13</c:f>
              <c:numCache>
                <c:formatCode>General</c:formatCode>
                <c:ptCount val="6"/>
                <c:pt idx="0">
                  <c:v>2.666666666666667</c:v>
                </c:pt>
                <c:pt idx="1">
                  <c:v>2.7272727272727275</c:v>
                </c:pt>
                <c:pt idx="2">
                  <c:v>2.5423728813559321</c:v>
                </c:pt>
                <c:pt idx="3">
                  <c:v>3.3333333333333335</c:v>
                </c:pt>
                <c:pt idx="4">
                  <c:v>3.1999999999999997</c:v>
                </c:pt>
                <c:pt idx="5">
                  <c:v>2.6086956521739131</c:v>
                </c:pt>
              </c:numCache>
            </c:numRef>
          </c:yVal>
          <c:smooth val="0"/>
        </c:ser>
        <c:ser>
          <c:idx val="0"/>
          <c:order val="1"/>
          <c:tx>
            <c:v>Unstiffened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Sheet1!$C$27:$C$32</c:f>
              <c:numCache>
                <c:formatCode>General</c:formatCode>
                <c:ptCount val="6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  <c:pt idx="5">
                  <c:v>35</c:v>
                </c:pt>
              </c:numCache>
            </c:numRef>
          </c:xVal>
          <c:yVal>
            <c:numRef>
              <c:f>Sheet1!$J$27:$J$32</c:f>
              <c:numCache>
                <c:formatCode>General</c:formatCode>
                <c:ptCount val="6"/>
                <c:pt idx="0">
                  <c:v>2.4193548387096775</c:v>
                </c:pt>
                <c:pt idx="1">
                  <c:v>1.8072289156626504</c:v>
                </c:pt>
                <c:pt idx="2">
                  <c:v>2.6086956521739131</c:v>
                </c:pt>
                <c:pt idx="3">
                  <c:v>3.3333333333333335</c:v>
                </c:pt>
                <c:pt idx="4">
                  <c:v>3.4782608695652177</c:v>
                </c:pt>
                <c:pt idx="5">
                  <c:v>2.5806451612903225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0996048"/>
        <c:axId val="620996608"/>
      </c:scatterChart>
      <c:valAx>
        <c:axId val="620996048"/>
        <c:scaling>
          <c:orientation val="minMax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>
                    <a:solidFill>
                      <a:sysClr val="windowText" lastClr="000000"/>
                    </a:solidFill>
                    <a:cs typeface="B Nazanin" panose="00000400000000000000" pitchFamily="2" charset="-78"/>
                  </a:rPr>
                  <a:t>ضخامت صفحه انتهایی</a:t>
                </a:r>
                <a:r>
                  <a:rPr lang="en-US" sz="1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96608"/>
        <c:crosses val="autoZero"/>
        <c:crossBetween val="midCat"/>
      </c:valAx>
      <c:valAx>
        <c:axId val="62099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rtl="1"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200" b="0" i="0" baseline="0">
                    <a:effectLst/>
                    <a:cs typeface="B Nazanin" panose="00000400000000000000" pitchFamily="2" charset="-78"/>
                  </a:rPr>
                  <a:t>شکل پذیری </a:t>
                </a:r>
                <a:r>
                  <a:rPr lang="en-US" sz="10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l-GR" sz="10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10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/</a:t>
                </a:r>
                <a:r>
                  <a:rPr lang="el-GR" sz="10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1000" b="0" i="0" baseline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)</a:t>
                </a:r>
                <a:endParaRPr lang="en-US" sz="100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rtl="1"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0996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020254757572153"/>
          <c:y val="0.47069428821397324"/>
          <c:w val="0.26670929632715995"/>
          <c:h val="0.1716407324084489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6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94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34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8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0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88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12/18/2016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مدلسازی المان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محدود اتصال پیچی صفحه انتهایی و مطالعه پارامتریک آن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محمدحسین حسن پور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شهریور 95 </a:t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6" y="401515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>
                <a:solidFill>
                  <a:srgbClr val="0000FF"/>
                </a:solidFill>
                <a:cs typeface="B Titr" panose="00000700000000000000" pitchFamily="2" charset="-78"/>
              </a:rPr>
              <a:t>مقایسه ی مد گسیختگی مدل عددی و نمونه آزمایشگاهی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صحت سنجی مدلسازی المان محدود با نتایج آزمایش سامنر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351506" cy="35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ضخامت صفحه انتهایی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564791955"/>
              </p:ext>
            </p:extLst>
          </p:nvPr>
        </p:nvGraphicFramePr>
        <p:xfrm>
          <a:off x="4648200" y="1850516"/>
          <a:ext cx="4419600" cy="283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645930513"/>
              </p:ext>
            </p:extLst>
          </p:nvPr>
        </p:nvGraphicFramePr>
        <p:xfrm>
          <a:off x="32071" y="1838041"/>
          <a:ext cx="4539929" cy="293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628623" y="4790176"/>
            <a:ext cx="3401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تغییرات ضخامت صفحه انتهایی بر سختی اولیه اتصال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4790176"/>
            <a:ext cx="2960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تغییرات ضخامت صفحه انتهایی بر 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لنگر نهایی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ضخامت صفحه انتهایی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"/>
          <a:stretch/>
        </p:blipFill>
        <p:spPr bwMode="auto">
          <a:xfrm>
            <a:off x="5181600" y="2133195"/>
            <a:ext cx="3401568" cy="3749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" r="10289"/>
          <a:stretch/>
        </p:blipFill>
        <p:spPr bwMode="auto">
          <a:xfrm>
            <a:off x="691998" y="2128554"/>
            <a:ext cx="3397885" cy="3749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4601" y="1363865"/>
            <a:ext cx="18981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SP4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=24mm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Unstiffened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8534" y="1371632"/>
            <a:ext cx="19678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SP1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=12mm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=24mm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Unstiffened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قطر پیچ ها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59346390"/>
              </p:ext>
            </p:extLst>
          </p:nvPr>
        </p:nvGraphicFramePr>
        <p:xfrm>
          <a:off x="4705932" y="1676400"/>
          <a:ext cx="4110609" cy="286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80256229"/>
              </p:ext>
            </p:extLst>
          </p:nvPr>
        </p:nvGraphicFramePr>
        <p:xfrm>
          <a:off x="304800" y="1676400"/>
          <a:ext cx="4110609" cy="286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295400" y="4482211"/>
            <a:ext cx="262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تغییرات قطر پیچ بر سختی اولیه اتصال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4482211"/>
            <a:ext cx="2553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تغییرات قطر پیچ بر مقدار لنگر تسلیم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قطر پیچ ها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4" b="5047"/>
          <a:stretch/>
        </p:blipFill>
        <p:spPr bwMode="auto">
          <a:xfrm>
            <a:off x="5507736" y="2155674"/>
            <a:ext cx="36576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"/>
          <a:stretch/>
        </p:blipFill>
        <p:spPr bwMode="auto">
          <a:xfrm>
            <a:off x="473202" y="2155674"/>
            <a:ext cx="36576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5439" y="1373009"/>
            <a:ext cx="193453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SP20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=30mm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Unstiffened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9086" y="1441998"/>
            <a:ext cx="1893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SP18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=16mm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Unstiffened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فاصله عمودی و افقی پیچ ها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71254684"/>
              </p:ext>
            </p:extLst>
          </p:nvPr>
        </p:nvGraphicFramePr>
        <p:xfrm>
          <a:off x="4572000" y="1770771"/>
          <a:ext cx="426892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98410420"/>
              </p:ext>
            </p:extLst>
          </p:nvPr>
        </p:nvGraphicFramePr>
        <p:xfrm>
          <a:off x="147192" y="1752600"/>
          <a:ext cx="3988563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415064" y="4971171"/>
            <a:ext cx="3844699" cy="59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فاصله‌ی عمودی ردیف پیچ‌ها بر مقدار لنگر نهایی و لنگر تسلیم اتصال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05400" y="4971171"/>
            <a:ext cx="3440423" cy="599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فاصله‌ی </a:t>
            </a: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افقی </a:t>
            </a:r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پیچ‌ها بر مقدار لنگر نهایی و لنگر تسلیم اتصال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سخت کننده ی جان ستون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25" y="2286000"/>
            <a:ext cx="3657600" cy="3657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4" b="7488"/>
          <a:stretch/>
        </p:blipFill>
        <p:spPr bwMode="auto">
          <a:xfrm>
            <a:off x="693233" y="2286000"/>
            <a:ext cx="3657600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0898" y="1468842"/>
            <a:ext cx="19434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fa-I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Unstiffened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Unstiffened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4685" y="1751368"/>
            <a:ext cx="1931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SP4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=25mm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=24mm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Unstiffened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سخت کننده ی صفحه انتهایی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3088918"/>
              </p:ext>
            </p:extLst>
          </p:nvPr>
        </p:nvGraphicFramePr>
        <p:xfrm>
          <a:off x="4430850" y="2256805"/>
          <a:ext cx="44100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511987181"/>
              </p:ext>
            </p:extLst>
          </p:nvPr>
        </p:nvGraphicFramePr>
        <p:xfrm>
          <a:off x="0" y="2209800"/>
          <a:ext cx="441007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4863546" y="4847605"/>
            <a:ext cx="3977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سخت‌کننده‌ی لچکی بر مقدار لنگر نهایی و لنگر تسلیم اتصال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5213" y="4847605"/>
            <a:ext cx="2948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تأثیر سخت‌کننده‌ی لچکی بر </a:t>
            </a:r>
            <a:r>
              <a:rPr lang="fa-I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شکل پذیری اتصال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5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تأثیر تعداد پیچ ها</a:t>
            </a:r>
            <a:endParaRPr lang="fa-IR" sz="2400" b="1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35" y="2133600"/>
            <a:ext cx="3657600" cy="36576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12" y="2133600"/>
            <a:ext cx="365760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86" y="1687036"/>
            <a:ext cx="19434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SP66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=16mm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8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6993" y="1687036"/>
            <a:ext cx="19318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SP52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=16mm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=20mm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Column: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End-Plate: Stiffened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Bolts Num. : 4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نتایج بدست آمده از 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607" y="771587"/>
            <a:ext cx="86764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1-</a:t>
            </a:r>
            <a:r>
              <a:rPr lang="fa-IR" sz="2000" dirty="0" smtClean="0">
                <a:cs typeface="B Titr" panose="00000700000000000000" pitchFamily="2" charset="-78"/>
              </a:rPr>
              <a:t> مدل عددی به خوبی می تواند رفتار واقعی اتصال صفحه انتهایی را نشان دهد.</a:t>
            </a:r>
          </a:p>
          <a:p>
            <a:pPr algn="r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2-</a:t>
            </a:r>
            <a:r>
              <a:rPr lang="fa-IR" sz="2000" dirty="0" smtClean="0">
                <a:cs typeface="B Titr" panose="00000700000000000000" pitchFamily="2" charset="-78"/>
              </a:rPr>
              <a:t> با استفاده از مدل ارائه شده تمام مدهای گسیختگی مختلف این نوع اتصال بدست آمد.</a:t>
            </a:r>
          </a:p>
          <a:p>
            <a:pPr algn="r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3-</a:t>
            </a:r>
            <a:r>
              <a:rPr lang="fa-IR" sz="2000" dirty="0" smtClean="0">
                <a:cs typeface="B Titr" panose="00000700000000000000" pitchFamily="2" charset="-78"/>
              </a:rPr>
              <a:t> رفتار کلی اتصال صفحه انتهایی را می توان به دو حالت «صفحه نازک» و «صفحه ضخیم» تقسیم نمود.</a:t>
            </a:r>
          </a:p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>
                <a:solidFill>
                  <a:schemeClr val="accent1"/>
                </a:solidFill>
                <a:cs typeface="B Titr" panose="00000700000000000000" pitchFamily="2" charset="-78"/>
              </a:rPr>
              <a:t>4-</a:t>
            </a:r>
            <a:r>
              <a:rPr lang="fa-IR" sz="2000" dirty="0">
                <a:cs typeface="B Titr" panose="00000700000000000000" pitchFamily="2" charset="-78"/>
              </a:rPr>
              <a:t> </a:t>
            </a:r>
            <a:r>
              <a:rPr lang="fa-IR" sz="2000" dirty="0" smtClean="0">
                <a:cs typeface="B Titr" panose="00000700000000000000" pitchFamily="2" charset="-78"/>
              </a:rPr>
              <a:t>با </a:t>
            </a:r>
            <a:r>
              <a:rPr lang="fa-IR" sz="2000" dirty="0">
                <a:cs typeface="B Titr" panose="00000700000000000000" pitchFamily="2" charset="-78"/>
              </a:rPr>
              <a:t>افزایش ضخامت صفحه انتهایی ظرفیت اتصال با افت اندک شکل‌پذیری 70 تا 140 درصد افزایش می‌یابد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5-</a:t>
            </a:r>
            <a:r>
              <a:rPr lang="fa-IR" sz="2000" dirty="0" smtClean="0">
                <a:cs typeface="B Titr" panose="00000700000000000000" pitchFamily="2" charset="-78"/>
              </a:rPr>
              <a:t> ضخامت </a:t>
            </a:r>
            <a:r>
              <a:rPr lang="fa-IR" sz="2000" dirty="0">
                <a:cs typeface="B Titr" panose="00000700000000000000" pitchFamily="2" charset="-78"/>
              </a:rPr>
              <a:t>صفحه انتهایی در محل شکل‌گیری مفصل پلاستیک مؤثر است، به‌طوری‌که هرچه ضخامت صفحه کم باشد مفصل پلاستیک به چشمه اتصال نزدیک می‌شود و برعکس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92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pPr algn="just" rtl="1">
              <a:lnSpc>
                <a:spcPct val="150000"/>
              </a:lnSpc>
            </a:pPr>
            <a:r>
              <a:rPr lang="fa-IR" sz="3000" dirty="0">
                <a:cs typeface="B Titr" panose="00000700000000000000" pitchFamily="2" charset="-78"/>
              </a:rPr>
              <a:t>با توجه به خطرات جانی و مالی در اثر </a:t>
            </a:r>
            <a:r>
              <a:rPr lang="fa-IR" sz="3000" dirty="0" err="1">
                <a:cs typeface="B Titr" panose="00000700000000000000" pitchFamily="2" charset="-78"/>
              </a:rPr>
              <a:t>زلزله‌های</a:t>
            </a:r>
            <a:r>
              <a:rPr lang="fa-IR" sz="3000" dirty="0">
                <a:cs typeface="B Titr" panose="00000700000000000000" pitchFamily="2" charset="-78"/>
              </a:rPr>
              <a:t> شدید علاوه بر معیارهای پایداری، سختی و مقاومت اعضا و اتصالات ساختمان، معیار </a:t>
            </a:r>
            <a:r>
              <a:rPr lang="fa-IR" sz="3000" dirty="0" err="1">
                <a:cs typeface="B Titr" panose="00000700000000000000" pitchFamily="2" charset="-78"/>
              </a:rPr>
              <a:t>شکل‌پذیری</a:t>
            </a:r>
            <a:r>
              <a:rPr lang="fa-IR" sz="3000" dirty="0">
                <a:cs typeface="B Titr" panose="00000700000000000000" pitchFamily="2" charset="-78"/>
              </a:rPr>
              <a:t> ساختمان از اهمیت خاصی برای مهندسان برخوردار است. در </a:t>
            </a:r>
            <a:r>
              <a:rPr lang="fa-IR" sz="3000" dirty="0" err="1">
                <a:cs typeface="B Titr" panose="00000700000000000000" pitchFamily="2" charset="-78"/>
              </a:rPr>
              <a:t>سازه‌های</a:t>
            </a:r>
            <a:r>
              <a:rPr lang="fa-IR" sz="3000" dirty="0">
                <a:cs typeface="B Titr" panose="00000700000000000000" pitchFamily="2" charset="-78"/>
              </a:rPr>
              <a:t> فولادی نوع اتصالات و </a:t>
            </a:r>
            <a:r>
              <a:rPr lang="fa-IR" sz="3000" dirty="0" err="1">
                <a:cs typeface="B Titr" panose="00000700000000000000" pitchFamily="2" charset="-78"/>
              </a:rPr>
              <a:t>ویژگی‌های</a:t>
            </a:r>
            <a:r>
              <a:rPr lang="fa-IR" sz="3000" dirty="0">
                <a:cs typeface="B Titr" panose="00000700000000000000" pitchFamily="2" charset="-78"/>
              </a:rPr>
              <a:t> آن، در دستیابی به این مهم بسیار تأثیرگذار است. بنابراین شناخت کافی و طراحی صحیح اتصالات </a:t>
            </a:r>
            <a:r>
              <a:rPr lang="fa-IR" sz="3000" dirty="0" err="1">
                <a:cs typeface="B Titr" panose="00000700000000000000" pitchFamily="2" charset="-78"/>
              </a:rPr>
              <a:t>به‌کاررفته</a:t>
            </a:r>
            <a:r>
              <a:rPr lang="fa-IR" sz="3000" dirty="0">
                <a:cs typeface="B Titr" panose="00000700000000000000" pitchFamily="2" charset="-78"/>
              </a:rPr>
              <a:t> در </a:t>
            </a:r>
            <a:r>
              <a:rPr lang="fa-IR" sz="3000" dirty="0" err="1">
                <a:cs typeface="B Titr" panose="00000700000000000000" pitchFamily="2" charset="-78"/>
              </a:rPr>
              <a:t>سازه‌های</a:t>
            </a:r>
            <a:r>
              <a:rPr lang="fa-IR" sz="3000" dirty="0">
                <a:cs typeface="B Titr" panose="00000700000000000000" pitchFamily="2" charset="-78"/>
              </a:rPr>
              <a:t> فولادی موضوع مهم و ضروری است.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نتایج بدست آمده از 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784" y="1295400"/>
            <a:ext cx="87561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6-</a:t>
            </a:r>
            <a:r>
              <a:rPr lang="fa-IR" sz="2000" dirty="0" smtClean="0">
                <a:cs typeface="B Titr" panose="00000700000000000000" pitchFamily="2" charset="-78"/>
              </a:rPr>
              <a:t> افزایش </a:t>
            </a:r>
            <a:r>
              <a:rPr lang="fa-IR" sz="2000" dirty="0">
                <a:cs typeface="B Titr" panose="00000700000000000000" pitchFamily="2" charset="-78"/>
              </a:rPr>
              <a:t>قطر پیچ در حالت رفتار صفحه نازک موجب افزایش سختی اولیه اتصال و شکل‌پذیری اتصال می‌شود. </a:t>
            </a:r>
            <a:endParaRPr lang="fa-IR" sz="20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7-</a:t>
            </a:r>
            <a:r>
              <a:rPr lang="fa-IR" sz="2000" dirty="0" smtClean="0">
                <a:cs typeface="B Titr" panose="00000700000000000000" pitchFamily="2" charset="-78"/>
              </a:rPr>
              <a:t> افزایش </a:t>
            </a:r>
            <a:r>
              <a:rPr lang="fa-IR" sz="2000" dirty="0">
                <a:cs typeface="B Titr" panose="00000700000000000000" pitchFamily="2" charset="-78"/>
              </a:rPr>
              <a:t>قطر پیچ در یک ضخامت ثابت صفحه انتهایی از پارگی پیچ‌ها جلوگیری کرده و موجب می‌شود کمانش موضعی بال رخ دهد و مفصل پلاستیک در تیر تشکیل شود</a:t>
            </a:r>
            <a:r>
              <a:rPr lang="fa-IR" sz="2000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sz="2000" dirty="0">
                <a:solidFill>
                  <a:schemeClr val="accent1"/>
                </a:solidFill>
                <a:cs typeface="B Titr" panose="00000700000000000000" pitchFamily="2" charset="-78"/>
              </a:rPr>
              <a:t>8-</a:t>
            </a:r>
            <a:r>
              <a:rPr lang="fa-IR" sz="2000" dirty="0">
                <a:cs typeface="B Titr" panose="00000700000000000000" pitchFamily="2" charset="-78"/>
              </a:rPr>
              <a:t> با افزایش </a:t>
            </a:r>
            <a:r>
              <a:rPr lang="fa-IR" sz="2000" dirty="0" smtClean="0">
                <a:cs typeface="B Titr" panose="00000700000000000000" pitchFamily="2" charset="-78"/>
              </a:rPr>
              <a:t>فاصله‌ی </a:t>
            </a:r>
            <a:r>
              <a:rPr lang="fa-IR" sz="2000" dirty="0">
                <a:cs typeface="B Titr" panose="00000700000000000000" pitchFamily="2" charset="-78"/>
              </a:rPr>
              <a:t>افقی و </a:t>
            </a:r>
            <a:r>
              <a:rPr lang="fa-IR" sz="2000" dirty="0" smtClean="0">
                <a:cs typeface="B Titr" panose="00000700000000000000" pitchFamily="2" charset="-78"/>
              </a:rPr>
              <a:t>عمودی پیچ ها در </a:t>
            </a:r>
            <a:r>
              <a:rPr lang="fa-IR" sz="2000" dirty="0">
                <a:cs typeface="B Titr" panose="00000700000000000000" pitchFamily="2" charset="-78"/>
              </a:rPr>
              <a:t>حالت صفحه نازک  </a:t>
            </a:r>
            <a:r>
              <a:rPr lang="fa-IR" sz="2000" dirty="0" smtClean="0">
                <a:cs typeface="B Titr" panose="00000700000000000000" pitchFamily="2" charset="-78"/>
              </a:rPr>
              <a:t>لنگر </a:t>
            </a:r>
            <a:r>
              <a:rPr lang="fa-IR" sz="2000" dirty="0">
                <a:cs typeface="B Titr" panose="00000700000000000000" pitchFamily="2" charset="-78"/>
              </a:rPr>
              <a:t>تسلیم و نهایی حدوداً 20% کاهش می‌یابند. افزایش فاصله پیچ‌ها موجب کاهش میزان سختی صفحه‌ی انتهایی و همچنین افزایش نیروی اهرمی در پیچ‌ها </a:t>
            </a:r>
            <a:r>
              <a:rPr lang="fa-IR" sz="2000" dirty="0" smtClean="0">
                <a:cs typeface="B Titr" panose="00000700000000000000" pitchFamily="2" charset="-78"/>
              </a:rPr>
              <a:t>می‌شود.</a:t>
            </a:r>
          </a:p>
        </p:txBody>
      </p:sp>
    </p:spTree>
    <p:extLst>
      <p:ext uri="{BB962C8B-B14F-4D97-AF65-F5344CB8AC3E}">
        <p14:creationId xmlns:p14="http://schemas.microsoft.com/office/powerpoint/2010/main" val="27168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نتایج بدست آمده از مطالعات پارامتریک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008" y="1295400"/>
            <a:ext cx="84799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dirty="0" smtClean="0">
                <a:solidFill>
                  <a:schemeClr val="accent1"/>
                </a:solidFill>
                <a:cs typeface="B Titr" panose="00000700000000000000" pitchFamily="2" charset="-78"/>
              </a:rPr>
              <a:t>9-</a:t>
            </a:r>
            <a:r>
              <a:rPr lang="fa-IR" dirty="0" smtClean="0">
                <a:cs typeface="B Titr" panose="00000700000000000000" pitchFamily="2" charset="-78"/>
              </a:rPr>
              <a:t> وجود </a:t>
            </a:r>
            <a:r>
              <a:rPr lang="fa-IR" dirty="0">
                <a:cs typeface="B Titr" panose="00000700000000000000" pitchFamily="2" charset="-78"/>
              </a:rPr>
              <a:t>سخت‌کننده‌های جان ستون موجب افزایش لنگر نهایی (به‌طور میانگین 60%) و کاهش دوران نهایی می‌شود. میزان سختی اولیه در حالت سخت‌شده به‌طور میانگین 20% بیشتر از بدون سخت‌کننده است</a:t>
            </a:r>
            <a:r>
              <a:rPr lang="fa-IR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dirty="0" smtClean="0">
                <a:solidFill>
                  <a:schemeClr val="accent1"/>
                </a:solidFill>
                <a:cs typeface="B Titr" panose="00000700000000000000" pitchFamily="2" charset="-78"/>
              </a:rPr>
              <a:t>10-</a:t>
            </a: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سخت‌کننده‌ی جان ستون به‌طور مؤثر از تشکیل مفصل پلاستیک در چشمه‌ی اتصال جلوگیری می‌کند</a:t>
            </a:r>
            <a:r>
              <a:rPr lang="fa-IR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dirty="0" smtClean="0">
                <a:solidFill>
                  <a:schemeClr val="accent1"/>
                </a:solidFill>
                <a:cs typeface="B Titr" panose="00000700000000000000" pitchFamily="2" charset="-78"/>
              </a:rPr>
              <a:t>11- </a:t>
            </a:r>
            <a:r>
              <a:rPr lang="fa-IR" dirty="0" smtClean="0">
                <a:cs typeface="B Titr" panose="00000700000000000000" pitchFamily="2" charset="-78"/>
              </a:rPr>
              <a:t>سخت‌کننده </a:t>
            </a:r>
            <a:r>
              <a:rPr lang="fa-IR" dirty="0">
                <a:cs typeface="B Titr" panose="00000700000000000000" pitchFamily="2" charset="-78"/>
              </a:rPr>
              <a:t>صفحه انتهایی موجب افزایش لنگر تسلیم و </a:t>
            </a:r>
            <a:r>
              <a:rPr lang="fa-IR" dirty="0" smtClean="0">
                <a:cs typeface="B Titr" panose="00000700000000000000" pitchFamily="2" charset="-78"/>
              </a:rPr>
              <a:t>نهایی تا حدود 50% می‌شود.</a:t>
            </a:r>
          </a:p>
          <a:p>
            <a:pPr algn="just" rtl="1">
              <a:lnSpc>
                <a:spcPct val="200000"/>
              </a:lnSpc>
              <a:spcAft>
                <a:spcPts val="1200"/>
              </a:spcAft>
            </a:pPr>
            <a:r>
              <a:rPr lang="fa-IR" dirty="0">
                <a:solidFill>
                  <a:schemeClr val="accent1"/>
                </a:solidFill>
                <a:cs typeface="B Titr" panose="00000700000000000000" pitchFamily="2" charset="-78"/>
              </a:rPr>
              <a:t>12-</a:t>
            </a:r>
            <a:r>
              <a:rPr lang="fa-IR" dirty="0">
                <a:cs typeface="B Titr" panose="00000700000000000000" pitchFamily="2" charset="-78"/>
              </a:rPr>
              <a:t> مهم‌ترین اثر اتصال 8 پیچه را می‌توان تغییر مکانیسم گسیختگی اتصال، تغییر محل تشکیل مفصل پلاستیک، تغییر رفتار اتصال از صفحه نازک به صفحه ضخیم و </a:t>
            </a:r>
            <a:r>
              <a:rPr lang="fa-IR" dirty="0" err="1">
                <a:cs typeface="B Titr" panose="00000700000000000000" pitchFamily="2" charset="-78"/>
              </a:rPr>
              <a:t>مهم‌تر</a:t>
            </a:r>
            <a:r>
              <a:rPr lang="fa-IR" dirty="0">
                <a:cs typeface="B Titr" panose="00000700000000000000" pitchFamily="2" charset="-78"/>
              </a:rPr>
              <a:t> از همه تقسیم نیرو بین تعداد </a:t>
            </a:r>
            <a:r>
              <a:rPr lang="fa-IR" dirty="0" err="1">
                <a:cs typeface="B Titr" panose="00000700000000000000" pitchFamily="2" charset="-78"/>
              </a:rPr>
              <a:t>پیچ‌های</a:t>
            </a:r>
            <a:r>
              <a:rPr lang="fa-IR" dirty="0">
                <a:cs typeface="B Titr" panose="00000700000000000000" pitchFamily="2" charset="-78"/>
              </a:rPr>
              <a:t> بیشتر و درنتیجه جلوگیری از پاره شدن آن‌ها دانست.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8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96962"/>
            <a:ext cx="8229600" cy="5562599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1-</a:t>
            </a:r>
            <a:r>
              <a:rPr lang="fa-IR" sz="2000" b="1" dirty="0" smtClean="0">
                <a:cs typeface="B Titr" panose="00000700000000000000" pitchFamily="2" charset="-78"/>
              </a:rPr>
              <a:t> آشنایی با روش اجزاء محدود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2-</a:t>
            </a:r>
            <a:r>
              <a:rPr lang="fa-IR" sz="2000" b="1" dirty="0" smtClean="0">
                <a:cs typeface="B Titr" panose="00000700000000000000" pitchFamily="2" charset="-78"/>
              </a:rPr>
              <a:t> معرفی نرم افزار اجزاء محدود آباکوس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3-</a:t>
            </a:r>
            <a:r>
              <a:rPr lang="fa-IR" sz="2000" b="1" dirty="0" smtClean="0">
                <a:cs typeface="B Titr" panose="00000700000000000000" pitchFamily="2" charset="-78"/>
              </a:rPr>
              <a:t> ساخت هندسه اجزای مختلف در نرم افزار 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4-</a:t>
            </a:r>
            <a:r>
              <a:rPr lang="fa-IR" sz="2000" b="1" dirty="0" smtClean="0">
                <a:cs typeface="B Titr" panose="00000700000000000000" pitchFamily="2" charset="-78"/>
              </a:rPr>
              <a:t> نحوه ی تعریف مشخصات مصالح خطی و غیر خطی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5-</a:t>
            </a:r>
            <a:r>
              <a:rPr lang="fa-IR" sz="2000" b="1" dirty="0" smtClean="0">
                <a:cs typeface="B Titr" panose="00000700000000000000" pitchFamily="2" charset="-78"/>
              </a:rPr>
              <a:t> نحوه ی مونتاژ کردن مدل المان محدود در نرم افزار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6-</a:t>
            </a:r>
            <a:r>
              <a:rPr lang="fa-IR" sz="2000" b="1" dirty="0" smtClean="0">
                <a:cs typeface="B Titr" panose="00000700000000000000" pitchFamily="2" charset="-78"/>
              </a:rPr>
              <a:t> تعریف مراحل مختلف تحلیل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cs typeface="B Titr" panose="00000700000000000000" pitchFamily="2" charset="-78"/>
              </a:rPr>
              <a:t>7-</a:t>
            </a:r>
            <a:r>
              <a:rPr lang="fa-IR" sz="2000" b="1" dirty="0" smtClean="0">
                <a:cs typeface="B Titr" panose="00000700000000000000" pitchFamily="2" charset="-78"/>
              </a:rPr>
              <a:t> نحوه ی ایجاد شرایط مرزی و بارگذاری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8-</a:t>
            </a:r>
            <a:r>
              <a:rPr lang="fa-IR" sz="2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نحوه ی مش بندی اجزاء المان محدود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9-</a:t>
            </a:r>
            <a:r>
              <a:rPr lang="fa-IR" sz="2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نحوه ی مدلسازی تماس بین اجزای مختلف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10-</a:t>
            </a:r>
            <a:r>
              <a:rPr lang="fa-IR" sz="2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تعریف خروجی های مورد نظر در نرم افزار، و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11-</a:t>
            </a:r>
            <a:r>
              <a:rPr lang="fa-IR" sz="20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پردازش و نمایش نتایج حاصل از تحلیل</a:t>
            </a:r>
            <a:endParaRPr lang="en-US" sz="20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008000"/>
                </a:solidFill>
                <a:cs typeface="B Titr" panose="00000700000000000000" pitchFamily="2" charset="-78"/>
              </a:rPr>
              <a:t>آنچه در قسمت آموزشی این پژوهش خواهید آموخت</a:t>
            </a:r>
            <a:endParaRPr lang="en-US" sz="3600" dirty="0">
              <a:solidFill>
                <a:srgbClr val="008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مدلسازی انجام شده در نسخه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6.13.1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Abaqus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انجام شده است.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خروجی ها در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خود این نسخه و نسخه های بالاتر قابل مشاهده هستند.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just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3-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آشنایی 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اولیه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با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تحلیل های غیر خطی سازه ها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(Plastics Analysis)</a:t>
            </a: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fa-IR" sz="2400" b="1" dirty="0" smtClean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just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4-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اولیه با 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المان محدود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(Finite Element Methods)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5-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 آشنایی با نرم افزار اجزاء محدود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Abaqus</a:t>
            </a:r>
            <a:r>
              <a:rPr lang="fa-IR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3352800"/>
            <a:ext cx="2523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cs typeface="B Titr" panose="00000700000000000000" pitchFamily="2" charset="-78"/>
              </a:rPr>
              <a:t>اتصال گیردار </a:t>
            </a:r>
          </a:p>
          <a:p>
            <a:pPr algn="ctr" rtl="1"/>
            <a:r>
              <a:rPr lang="fa-IR" sz="2400" b="1" dirty="0" smtClean="0">
                <a:cs typeface="B Titr" panose="00000700000000000000" pitchFamily="2" charset="-78"/>
              </a:rPr>
              <a:t>صفحه انتهایی</a:t>
            </a:r>
            <a:endParaRPr lang="en-US" sz="2400" b="1" dirty="0"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63" y="1604800"/>
            <a:ext cx="1645920" cy="164592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45" y="1563173"/>
            <a:ext cx="1645920" cy="16459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35" y="3750364"/>
            <a:ext cx="1371600" cy="16459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92" y="3718010"/>
            <a:ext cx="1371600" cy="164592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52622" y="3514946"/>
            <a:ext cx="1371600" cy="1806575"/>
            <a:chOff x="959739" y="4486517"/>
            <a:chExt cx="1371600" cy="1806575"/>
          </a:xfrm>
        </p:grpSpPr>
        <p:pic>
          <p:nvPicPr>
            <p:cNvPr id="10" name="Picture 9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65" t="23197" r="13972" b="16830"/>
            <a:stretch/>
          </p:blipFill>
          <p:spPr bwMode="auto">
            <a:xfrm>
              <a:off x="959739" y="4486517"/>
              <a:ext cx="1371600" cy="18065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368381" y="6143223"/>
              <a:ext cx="5037" cy="149869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981638" y="2602153"/>
            <a:ext cx="153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Titr" panose="00000700000000000000" pitchFamily="2" charset="-78"/>
              </a:rPr>
              <a:t>صفحه انتهایی تراز</a:t>
            </a:r>
            <a:endParaRPr lang="en-US" sz="1600" b="1" dirty="0">
              <a:cs typeface="B Titr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6403" y="4661278"/>
            <a:ext cx="2148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>
                <a:cs typeface="B Titr" panose="00000700000000000000" pitchFamily="2" charset="-78"/>
              </a:rPr>
              <a:t>صفحه انتهایی </a:t>
            </a:r>
            <a:r>
              <a:rPr lang="fa-IR" sz="1600" b="1" dirty="0" smtClean="0">
                <a:cs typeface="B Titr" panose="00000700000000000000" pitchFamily="2" charset="-78"/>
              </a:rPr>
              <a:t>امتداد یافته</a:t>
            </a:r>
            <a:endParaRPr lang="en-US" sz="1600" b="1" dirty="0">
              <a:cs typeface="B Titr" panose="00000700000000000000" pitchFamily="2" charset="-78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6883680" y="2771430"/>
            <a:ext cx="245986" cy="2081899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1109" y="3160949"/>
            <a:ext cx="153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بدون سخت کننده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5486" y="3209093"/>
            <a:ext cx="153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با سخت کننده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3511" y="5363930"/>
            <a:ext cx="1537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cs typeface="B Nazanin" panose="00000400000000000000" pitchFamily="2" charset="-78"/>
              </a:rPr>
              <a:t>با سخت کننده</a:t>
            </a:r>
          </a:p>
          <a:p>
            <a:pPr algn="ctr" rtl="1"/>
            <a:r>
              <a:rPr lang="fa-IR" sz="1600" b="1" dirty="0" smtClean="0">
                <a:cs typeface="B Nazanin" panose="00000400000000000000" pitchFamily="2" charset="-78"/>
              </a:rPr>
              <a:t>4 پیچه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87" y="5359397"/>
            <a:ext cx="1537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 smtClean="0">
                <a:cs typeface="B Nazanin" panose="00000400000000000000" pitchFamily="2" charset="-78"/>
              </a:rPr>
              <a:t>با سخت کننده</a:t>
            </a:r>
          </a:p>
          <a:p>
            <a:pPr algn="ctr" rtl="1"/>
            <a:r>
              <a:rPr lang="fa-IR" sz="1600" b="1" dirty="0" smtClean="0">
                <a:cs typeface="B Nazanin" panose="00000400000000000000" pitchFamily="2" charset="-78"/>
              </a:rPr>
              <a:t>8 پیچه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3195" y="5487040"/>
            <a:ext cx="1537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cs typeface="B Nazanin" panose="00000400000000000000" pitchFamily="2" charset="-78"/>
              </a:rPr>
              <a:t>بدون سخت کننده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339571"/>
            <a:ext cx="85472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000" dirty="0">
                <a:cs typeface="B Titr" panose="00000700000000000000" pitchFamily="2" charset="-78"/>
              </a:rPr>
              <a:t>اتصال </a:t>
            </a:r>
            <a:r>
              <a:rPr lang="fa-IR" sz="2000" dirty="0" err="1">
                <a:cs typeface="B Titr" panose="00000700000000000000" pitchFamily="2" charset="-78"/>
              </a:rPr>
              <a:t>خمشی</a:t>
            </a:r>
            <a:r>
              <a:rPr lang="fa-IR" sz="2000" dirty="0">
                <a:cs typeface="B Titr" panose="00000700000000000000" pitchFamily="2" charset="-78"/>
              </a:rPr>
              <a:t> صفحه انتهایی (</a:t>
            </a:r>
            <a:r>
              <a:rPr lang="fa-IR" sz="2000" dirty="0" err="1">
                <a:cs typeface="B Titr" panose="00000700000000000000" pitchFamily="2" charset="-78"/>
              </a:rPr>
              <a:t>فلنجی</a:t>
            </a:r>
            <a:r>
              <a:rPr lang="fa-IR" sz="2000" dirty="0">
                <a:cs typeface="B Titr" panose="00000700000000000000" pitchFamily="2" charset="-78"/>
              </a:rPr>
              <a:t>) شامل یک صفحه است که به انتهای تیر جوش </a:t>
            </a:r>
            <a:r>
              <a:rPr lang="fa-IR" sz="2000" dirty="0" err="1">
                <a:cs typeface="B Titr" panose="00000700000000000000" pitchFamily="2" charset="-78"/>
              </a:rPr>
              <a:t>داده‌شده</a:t>
            </a:r>
            <a:r>
              <a:rPr lang="fa-IR" sz="2000" dirty="0">
                <a:cs typeface="B Titr" panose="00000700000000000000" pitchFamily="2" charset="-78"/>
              </a:rPr>
              <a:t> و سپس در محل به اعضای اتصال با استفاده از چندین ردیف پیچ با مقاومت بالا پیچ می‌شود.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8734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4999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روش المان محدود </a:t>
            </a:r>
            <a:r>
              <a:rPr lang="fa-IR" sz="2400" dirty="0" err="1">
                <a:cs typeface="B Titr" panose="00000700000000000000" pitchFamily="2" charset="-78"/>
              </a:rPr>
              <a:t>می‌تواند</a:t>
            </a:r>
            <a:r>
              <a:rPr lang="fa-IR" sz="2400" dirty="0">
                <a:cs typeface="B Titr" panose="00000700000000000000" pitchFamily="2" charset="-78"/>
              </a:rPr>
              <a:t> </a:t>
            </a:r>
            <a:r>
              <a:rPr lang="fa-IR" sz="2400" dirty="0" err="1">
                <a:cs typeface="B Titr" panose="00000700000000000000" pitchFamily="2" charset="-78"/>
              </a:rPr>
              <a:t>به‌عنوان</a:t>
            </a:r>
            <a:r>
              <a:rPr lang="fa-IR" sz="2400" dirty="0">
                <a:cs typeface="B Titr" panose="00000700000000000000" pitchFamily="2" charset="-78"/>
              </a:rPr>
              <a:t> یک روش عددی برای حل مسائل متعدد و متنوع مهندسی در حالات مختلف پایدار، گذرا، خطی یا </a:t>
            </a:r>
            <a:r>
              <a:rPr lang="fa-IR" sz="2400" dirty="0" err="1">
                <a:cs typeface="B Titr" panose="00000700000000000000" pitchFamily="2" charset="-78"/>
              </a:rPr>
              <a:t>غیرخطی</a:t>
            </a:r>
            <a:r>
              <a:rPr lang="fa-IR" sz="2400" dirty="0">
                <a:cs typeface="B Titr" panose="00000700000000000000" pitchFamily="2" charset="-78"/>
              </a:rPr>
              <a:t> بکار گرفته شود. این روش بدون شک تحولی در صنعت جهان و نحوه نگرش به طراحی و آنالیز به وجود آورده است. در میان </a:t>
            </a:r>
            <a:r>
              <a:rPr lang="fa-IR" sz="2400" dirty="0" err="1">
                <a:cs typeface="B Titr" panose="00000700000000000000" pitchFamily="2" charset="-78"/>
              </a:rPr>
              <a:t>نرم‌افزارهایی</a:t>
            </a:r>
            <a:r>
              <a:rPr lang="fa-IR" sz="2400" dirty="0">
                <a:cs typeface="B Titr" panose="00000700000000000000" pitchFamily="2" charset="-78"/>
              </a:rPr>
              <a:t> که از روش المان محدود برای آنالیز مسائل مهندسی استفاده </a:t>
            </a:r>
            <a:r>
              <a:rPr lang="fa-IR" sz="2400" dirty="0" err="1">
                <a:cs typeface="B Titr" panose="00000700000000000000" pitchFamily="2" charset="-78"/>
              </a:rPr>
              <a:t>می‌نمایند</a:t>
            </a:r>
            <a:r>
              <a:rPr lang="fa-IR" sz="2400" dirty="0">
                <a:cs typeface="B Titr" panose="00000700000000000000" pitchFamily="2" charset="-78"/>
              </a:rPr>
              <a:t>، </a:t>
            </a:r>
            <a:r>
              <a:rPr lang="fa-IR" sz="2400" dirty="0" smtClean="0">
                <a:cs typeface="B Titr" panose="00000700000000000000" pitchFamily="2" charset="-78"/>
              </a:rPr>
              <a:t>نرم‌افزار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r>
              <a:rPr lang="en-US" sz="2400" dirty="0" smtClean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 با </a:t>
            </a:r>
            <a:r>
              <a:rPr lang="fa-IR" sz="2400" dirty="0" err="1" smtClean="0">
                <a:cs typeface="B Titr" panose="00000700000000000000" pitchFamily="2" charset="-78"/>
              </a:rPr>
              <a:t>قابلیت‌های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>
                <a:cs typeface="B Titr" panose="00000700000000000000" pitchFamily="2" charset="-78"/>
              </a:rPr>
              <a:t>منحصربه‌فرد خود، </a:t>
            </a:r>
            <a:r>
              <a:rPr lang="fa-IR" sz="2400" dirty="0" err="1">
                <a:cs typeface="B Titr" panose="00000700000000000000" pitchFamily="2" charset="-78"/>
              </a:rPr>
              <a:t>به‌عنوان</a:t>
            </a:r>
            <a:r>
              <a:rPr lang="fa-IR" sz="2400" dirty="0">
                <a:cs typeface="B Titr" panose="00000700000000000000" pitchFamily="2" charset="-78"/>
              </a:rPr>
              <a:t> یک نرم‌افزار بسیار دقیق تحقیقاتی و کاربردی در صنعت و دانشگاه </a:t>
            </a:r>
            <a:r>
              <a:rPr lang="fa-IR" sz="2400" dirty="0" err="1">
                <a:cs typeface="B Titr" panose="00000700000000000000" pitchFamily="2" charset="-78"/>
              </a:rPr>
              <a:t>شناخته‌شده</a:t>
            </a:r>
            <a:r>
              <a:rPr lang="fa-IR" sz="2400" dirty="0">
                <a:cs typeface="B Titr" panose="00000700000000000000" pitchFamily="2" charset="-78"/>
              </a:rPr>
              <a:t> است. </a:t>
            </a:r>
            <a:r>
              <a:rPr lang="fa-IR" sz="2400" dirty="0" err="1">
                <a:cs typeface="B Titr" panose="00000700000000000000" pitchFamily="2" charset="-78"/>
              </a:rPr>
              <a:t>به‌گونه‌ای</a:t>
            </a:r>
            <a:r>
              <a:rPr lang="fa-IR" sz="2400" dirty="0">
                <a:cs typeface="B Titr" panose="00000700000000000000" pitchFamily="2" charset="-78"/>
              </a:rPr>
              <a:t> که </a:t>
            </a:r>
            <a:r>
              <a:rPr lang="fa-IR" sz="2400" dirty="0" err="1">
                <a:cs typeface="B Titr" panose="00000700000000000000" pitchFamily="2" charset="-78"/>
              </a:rPr>
              <a:t>ازنظر</a:t>
            </a:r>
            <a:r>
              <a:rPr lang="fa-IR" sz="2400" dirty="0">
                <a:cs typeface="B Titr" panose="00000700000000000000" pitchFamily="2" charset="-78"/>
              </a:rPr>
              <a:t> دارا بودن </a:t>
            </a:r>
            <a:r>
              <a:rPr lang="fa-IR" sz="2400" dirty="0" err="1">
                <a:cs typeface="B Titr" panose="00000700000000000000" pitchFamily="2" charset="-78"/>
              </a:rPr>
              <a:t>مثال‌های</a:t>
            </a:r>
            <a:r>
              <a:rPr lang="fa-IR" sz="2400" dirty="0">
                <a:cs typeface="B Titr" panose="00000700000000000000" pitchFamily="2" charset="-78"/>
              </a:rPr>
              <a:t> معتبر علمی و کاربردی، </a:t>
            </a:r>
            <a:r>
              <a:rPr lang="fa-IR" sz="2400" dirty="0" err="1">
                <a:cs typeface="B Titr" panose="00000700000000000000" pitchFamily="2" charset="-78"/>
              </a:rPr>
              <a:t>قابل‌مقایسه</a:t>
            </a:r>
            <a:r>
              <a:rPr lang="fa-IR" sz="2400" dirty="0">
                <a:cs typeface="B Titr" panose="00000700000000000000" pitchFamily="2" charset="-78"/>
              </a:rPr>
              <a:t> با </a:t>
            </a:r>
            <a:r>
              <a:rPr lang="fa-IR" sz="2400" dirty="0" err="1">
                <a:cs typeface="B Titr" panose="00000700000000000000" pitchFamily="2" charset="-78"/>
              </a:rPr>
              <a:t>هیچ‌یک</a:t>
            </a:r>
            <a:r>
              <a:rPr lang="fa-IR" sz="2400" dirty="0">
                <a:cs typeface="B Titr" panose="00000700000000000000" pitchFamily="2" charset="-78"/>
              </a:rPr>
              <a:t> از </a:t>
            </a:r>
            <a:r>
              <a:rPr lang="fa-IR" sz="2400" dirty="0" err="1">
                <a:cs typeface="B Titr" panose="00000700000000000000" pitchFamily="2" charset="-78"/>
              </a:rPr>
              <a:t>نرم‌افزارهای</a:t>
            </a:r>
            <a:r>
              <a:rPr lang="fa-IR" sz="2400" dirty="0">
                <a:cs typeface="B Titr" panose="00000700000000000000" pitchFamily="2" charset="-78"/>
              </a:rPr>
              <a:t> المان محدودی که </a:t>
            </a:r>
            <a:r>
              <a:rPr lang="fa-IR" sz="2400" dirty="0" err="1">
                <a:cs typeface="B Titr" panose="00000700000000000000" pitchFamily="2" charset="-78"/>
              </a:rPr>
              <a:t>هم‌اکنون</a:t>
            </a:r>
            <a:r>
              <a:rPr lang="fa-IR" sz="2400" dirty="0">
                <a:cs typeface="B Titr" panose="00000700000000000000" pitchFamily="2" charset="-78"/>
              </a:rPr>
              <a:t> در کشور استفاده می‌شود نیست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  <a:endParaRPr lang="en-US" sz="2400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4999"/>
          </a:xfrm>
        </p:spPr>
        <p:txBody>
          <a:bodyPr>
            <a:normAutofit fontScale="92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در این پژوهش به منظور به دست آوردن شناخت کامل از رفتار، مقاومت و </a:t>
            </a:r>
            <a:r>
              <a:rPr lang="fa-IR" sz="2400" dirty="0" err="1">
                <a:cs typeface="B Titr" panose="00000700000000000000" pitchFamily="2" charset="-78"/>
              </a:rPr>
              <a:t>شکل‌پذیری</a:t>
            </a:r>
            <a:r>
              <a:rPr lang="fa-IR" sz="2400" dirty="0">
                <a:cs typeface="B Titr" panose="00000700000000000000" pitchFamily="2" charset="-78"/>
              </a:rPr>
              <a:t> اتصالات </a:t>
            </a:r>
            <a:r>
              <a:rPr lang="fa-IR" sz="2400" dirty="0" err="1">
                <a:cs typeface="B Titr" panose="00000700000000000000" pitchFamily="2" charset="-78"/>
              </a:rPr>
              <a:t>صفحه‌ی</a:t>
            </a:r>
            <a:r>
              <a:rPr lang="fa-IR" sz="2400" dirty="0">
                <a:cs typeface="B Titr" panose="00000700000000000000" pitchFamily="2" charset="-78"/>
              </a:rPr>
              <a:t> انتهایی و انجام آنالیز اجزای محدود، مدل المان محدود </a:t>
            </a:r>
            <a:r>
              <a:rPr lang="fa-IR" sz="2400" dirty="0" err="1">
                <a:cs typeface="B Titr" panose="00000700000000000000" pitchFamily="2" charset="-78"/>
              </a:rPr>
              <a:t>سه‌بعدی</a:t>
            </a:r>
            <a:r>
              <a:rPr lang="fa-IR" sz="2400" dirty="0">
                <a:cs typeface="B Titr" panose="00000700000000000000" pitchFamily="2" charset="-78"/>
              </a:rPr>
              <a:t> با استفاده از نرم افزار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ABAQUS</a:t>
            </a:r>
            <a:r>
              <a:rPr lang="en-US" sz="2400" dirty="0">
                <a:cs typeface="B Titr" panose="00000700000000000000" pitchFamily="2" charset="-78"/>
              </a:rPr>
              <a:t> </a:t>
            </a:r>
            <a:r>
              <a:rPr lang="fa-IR" sz="2400" dirty="0" smtClean="0">
                <a:cs typeface="B Titr" panose="00000700000000000000" pitchFamily="2" charset="-78"/>
              </a:rPr>
              <a:t> </a:t>
            </a:r>
            <a:r>
              <a:rPr lang="fa-IR" sz="2400" dirty="0" err="1" smtClean="0">
                <a:cs typeface="B Titr" panose="00000700000000000000" pitchFamily="2" charset="-78"/>
              </a:rPr>
              <a:t>ساخته‌شده</a:t>
            </a:r>
            <a:r>
              <a:rPr lang="fa-IR" sz="2400" dirty="0" smtClean="0">
                <a:cs typeface="B Titr" panose="00000700000000000000" pitchFamily="2" charset="-78"/>
              </a:rPr>
              <a:t> است. با </a:t>
            </a:r>
            <a:r>
              <a:rPr lang="fa-IR" sz="2400" dirty="0">
                <a:cs typeface="B Titr" panose="00000700000000000000" pitchFamily="2" charset="-78"/>
              </a:rPr>
              <a:t>استفاده از این نوع شبیه سازی </a:t>
            </a:r>
            <a:r>
              <a:rPr lang="fa-IR" sz="2400" dirty="0" err="1">
                <a:cs typeface="B Titr" panose="00000700000000000000" pitchFamily="2" charset="-78"/>
              </a:rPr>
              <a:t>می‌توانیم</a:t>
            </a:r>
            <a:r>
              <a:rPr lang="fa-IR" sz="2400" dirty="0">
                <a:cs typeface="B Titr" panose="00000700000000000000" pitchFamily="2" charset="-78"/>
              </a:rPr>
              <a:t> بدون نیاز به منابع و مصالح گران قیمت به </a:t>
            </a:r>
            <a:r>
              <a:rPr lang="fa-IR" sz="2400" dirty="0" err="1">
                <a:cs typeface="B Titr" panose="00000700000000000000" pitchFamily="2" charset="-78"/>
              </a:rPr>
              <a:t>مطالعه‌ی</a:t>
            </a:r>
            <a:r>
              <a:rPr lang="fa-IR" sz="2400" dirty="0">
                <a:cs typeface="B Titr" panose="00000700000000000000" pitchFamily="2" charset="-78"/>
              </a:rPr>
              <a:t> پارامتریک و بررسی </a:t>
            </a:r>
            <a:r>
              <a:rPr lang="fa-IR" sz="2400" dirty="0" err="1">
                <a:cs typeface="B Titr" panose="00000700000000000000" pitchFamily="2" charset="-78"/>
              </a:rPr>
              <a:t>مکانیسم‌های</a:t>
            </a:r>
            <a:r>
              <a:rPr lang="fa-IR" sz="2400" dirty="0">
                <a:cs typeface="B Titr" panose="00000700000000000000" pitchFamily="2" charset="-78"/>
              </a:rPr>
              <a:t> مختلف شکست این نوع اتصالات بپردازیم. برای انجام آنالیز مصالح و هندسه </a:t>
            </a:r>
            <a:r>
              <a:rPr lang="fa-IR" sz="2400" dirty="0" err="1">
                <a:cs typeface="B Titr" panose="00000700000000000000" pitchFamily="2" charset="-78"/>
              </a:rPr>
              <a:t>غیرخطی</a:t>
            </a:r>
            <a:r>
              <a:rPr lang="fa-IR" sz="2400" dirty="0">
                <a:cs typeface="B Titr" panose="00000700000000000000" pitchFamily="2" charset="-78"/>
              </a:rPr>
              <a:t> و تغییر شکل های بزرگ در نظر گرفته شده است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</a:p>
          <a:p>
            <a:pPr marL="109728" indent="0" algn="just" rtl="1">
              <a:lnSpc>
                <a:spcPct val="150000"/>
              </a:lnSpc>
              <a:buNone/>
            </a:pPr>
            <a:endParaRPr lang="fa-IR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>
                <a:cs typeface="B Titr" panose="00000700000000000000" pitchFamily="2" charset="-78"/>
              </a:rPr>
              <a:t>به منظور پوشش پارامترهای مؤثر بر رفتار اتصال صفحه انتهایی 80 </a:t>
            </a:r>
            <a:r>
              <a:rPr lang="fa-IR" sz="2400" dirty="0" err="1">
                <a:cs typeface="B Titr" panose="00000700000000000000" pitchFamily="2" charset="-78"/>
              </a:rPr>
              <a:t>نمونه‌ی</a:t>
            </a:r>
            <a:r>
              <a:rPr lang="fa-IR" sz="2400" dirty="0">
                <a:cs typeface="B Titr" panose="00000700000000000000" pitchFamily="2" charset="-78"/>
              </a:rPr>
              <a:t> المان محدود </a:t>
            </a:r>
            <a:r>
              <a:rPr lang="fa-IR" sz="2400" dirty="0" err="1">
                <a:cs typeface="B Titr" panose="00000700000000000000" pitchFamily="2" charset="-78"/>
              </a:rPr>
              <a:t>ساخته‌شده</a:t>
            </a:r>
            <a:r>
              <a:rPr lang="fa-IR" sz="2400" dirty="0">
                <a:cs typeface="B Titr" panose="00000700000000000000" pitchFamily="2" charset="-78"/>
              </a:rPr>
              <a:t> و </a:t>
            </a:r>
            <a:r>
              <a:rPr lang="fa-IR" sz="2400" dirty="0" err="1">
                <a:cs typeface="B Titr" panose="00000700000000000000" pitchFamily="2" charset="-78"/>
              </a:rPr>
              <a:t>موردمطالعه</a:t>
            </a:r>
            <a:r>
              <a:rPr lang="fa-IR" sz="2400" dirty="0">
                <a:cs typeface="B Titr" panose="00000700000000000000" pitchFamily="2" charset="-78"/>
              </a:rPr>
              <a:t> قرارگرفته است</a:t>
            </a:r>
            <a:r>
              <a:rPr lang="fa-IR" sz="2400" dirty="0" smtClean="0">
                <a:cs typeface="B Titr" panose="000007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endParaRPr lang="en-US" sz="2400" dirty="0" smtClean="0"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مقالات مستخرج از </a:t>
            </a:r>
            <a:r>
              <a:rPr lang="fa-IR" sz="2400" dirty="0" err="1" smtClean="0">
                <a:solidFill>
                  <a:srgbClr val="00B050"/>
                </a:solidFill>
                <a:cs typeface="B Titr" panose="00000700000000000000" pitchFamily="2" charset="-78"/>
              </a:rPr>
              <a:t>اين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مدلسازی یک مقاله کنفرانسی بوده است.</a:t>
            </a:r>
            <a:endParaRPr lang="en-US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06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2848" y="381000"/>
            <a:ext cx="626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اهداف کلی پژوهش انجام شده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1633095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50000"/>
              </a:lnSpc>
            </a:pPr>
            <a:r>
              <a:rPr lang="fa-IR" sz="24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1-</a:t>
            </a:r>
            <a:r>
              <a:rPr lang="fa-IR" sz="2400" dirty="0" smtClean="0">
                <a:cs typeface="B Titr" panose="00000700000000000000" pitchFamily="2" charset="-78"/>
              </a:rPr>
              <a:t> ارائه مدل عددی 3بعدی جهت مدلسازی رفتار واقعی اتصال صفحه انتهایی.</a:t>
            </a:r>
          </a:p>
          <a:p>
            <a:pPr algn="r" rtl="1">
              <a:lnSpc>
                <a:spcPct val="250000"/>
              </a:lnSpc>
            </a:pPr>
            <a:r>
              <a:rPr lang="fa-IR" sz="24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2-</a:t>
            </a:r>
            <a:r>
              <a:rPr lang="fa-IR" sz="2400" dirty="0" smtClean="0">
                <a:cs typeface="B Titr" panose="00000700000000000000" pitchFamily="2" charset="-78"/>
              </a:rPr>
              <a:t> مطالعه پارامتریک بر اتصال مورد نظر.</a:t>
            </a:r>
          </a:p>
          <a:p>
            <a:pPr algn="r" rtl="1">
              <a:lnSpc>
                <a:spcPct val="250000"/>
              </a:lnSpc>
            </a:pPr>
            <a:r>
              <a:rPr lang="fa-IR" sz="24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3-</a:t>
            </a:r>
            <a:r>
              <a:rPr lang="fa-IR" sz="2400" dirty="0" smtClean="0">
                <a:cs typeface="B Titr" panose="00000700000000000000" pitchFamily="2" charset="-78"/>
              </a:rPr>
              <a:t> استفاده از مدلسازی انجام شده جهت مطالعه و بهبود آئین نامه.</a:t>
            </a:r>
          </a:p>
          <a:p>
            <a:pPr algn="r" rtl="1">
              <a:lnSpc>
                <a:spcPct val="250000"/>
              </a:lnSpc>
            </a:pPr>
            <a:r>
              <a:rPr lang="fa-IR" sz="2400" dirty="0" smtClean="0">
                <a:solidFill>
                  <a:schemeClr val="accent1"/>
                </a:solidFill>
                <a:cs typeface="B Titr" panose="00000700000000000000" pitchFamily="2" charset="-78"/>
              </a:rPr>
              <a:t>4-</a:t>
            </a:r>
            <a:r>
              <a:rPr lang="fa-IR" sz="2400" dirty="0" smtClean="0">
                <a:cs typeface="B Titr" panose="00000700000000000000" pitchFamily="2" charset="-78"/>
              </a:rPr>
              <a:t> ارائه منحنی لنگر-دوران و حالت های مختلف شکست اتصال. 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358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صحت سنجی مدلسازی المان محدود با نتایج آزمایش سامنر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" y="831170"/>
            <a:ext cx="913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هندسه و خواص مکانیکی مصالح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8" y="1330379"/>
            <a:ext cx="1982164" cy="3835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223" y="5166071"/>
            <a:ext cx="2593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solidFill>
                  <a:srgbClr val="FF0000"/>
                </a:solidFill>
                <a:cs typeface="B Nazanin" panose="00000400000000000000" pitchFamily="2" charset="-78"/>
              </a:rPr>
              <a:t>ابعاد آزمایشگاهی صفحه انتهایی آزمایش سامنر (ابعاد به اینچ)</a:t>
            </a:r>
            <a:endParaRPr lang="en-US" sz="1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97249"/>
              </p:ext>
            </p:extLst>
          </p:nvPr>
        </p:nvGraphicFramePr>
        <p:xfrm>
          <a:off x="2916166" y="3512874"/>
          <a:ext cx="5888183" cy="1483360"/>
        </p:xfrm>
        <a:graphic>
          <a:graphicData uri="http://schemas.openxmlformats.org/drawingml/2006/table">
            <a:tbl>
              <a:tblPr rtl="1" firstRow="1" bandRow="1">
                <a:tableStyleId>{74C1A8A3-306A-4EB7-A6B1-4F7E0EB9C5D6}</a:tableStyleId>
              </a:tblPr>
              <a:tblGrid>
                <a:gridCol w="1146497"/>
                <a:gridCol w="1797594"/>
                <a:gridCol w="1472046"/>
                <a:gridCol w="147204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نوع فولاد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(ksi)</a:t>
                      </a:r>
                      <a:endParaRPr lang="en-US" b="0" i="0" baseline="-25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i="1" baseline="-25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 </a:t>
                      </a:r>
                      <a:r>
                        <a:rPr lang="en-US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(ksi)</a:t>
                      </a:r>
                      <a:endParaRPr lang="en-US" b="0" i="0" baseline="-25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تیر و ستون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ASTM A572 Gr50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70.7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صفحه انتهایی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ASTM A36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cs typeface="B Nazanin" panose="00000400000000000000" pitchFamily="2" charset="-78"/>
                        </a:rPr>
                        <a:t>پیچ</a:t>
                      </a:r>
                      <a:endParaRPr lang="en-US" i="0" baseline="-25000" dirty="0"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A490</a:t>
                      </a:r>
                      <a:endPara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8034" y="3357387"/>
            <a:ext cx="113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=1.535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" y="2618723"/>
            <a:ext cx="1133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=1.25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2909" y="2200742"/>
            <a:ext cx="382471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995157" y="3063559"/>
            <a:ext cx="5920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خواص مکانیکی مصالح </a:t>
            </a:r>
            <a:r>
              <a:rPr lang="fa-IR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اعضای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مختلف </a:t>
            </a:r>
            <a:r>
              <a:rPr lang="fa-I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Lotus" panose="00000400000000000000" pitchFamily="2" charset="-78"/>
              </a:rPr>
              <a:t>آزمایش سامنر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6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شرایط مرزی و سیستم بارگذاری آزمایش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2746" y="1500828"/>
            <a:ext cx="6840054" cy="4647416"/>
            <a:chOff x="-451404" y="1437055"/>
            <a:chExt cx="6840054" cy="4647416"/>
          </a:xfrm>
        </p:grpSpPr>
        <p:grpSp>
          <p:nvGrpSpPr>
            <p:cNvPr id="9" name="Group 8"/>
            <p:cNvGrpSpPr/>
            <p:nvPr/>
          </p:nvGrpSpPr>
          <p:grpSpPr>
            <a:xfrm>
              <a:off x="1347512" y="1437055"/>
              <a:ext cx="5041138" cy="4647416"/>
              <a:chOff x="1347512" y="1437055"/>
              <a:chExt cx="5041138" cy="4647416"/>
            </a:xfrm>
          </p:grpSpPr>
          <p:pic>
            <p:nvPicPr>
              <p:cNvPr id="20" name="Picture 19" descr="Azmayeshi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7512" y="1437055"/>
                <a:ext cx="5041138" cy="464741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2396360" y="3939715"/>
                <a:ext cx="154788" cy="11468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-451404" y="1967802"/>
              <a:ext cx="5556805" cy="3380485"/>
              <a:chOff x="-451404" y="1967802"/>
              <a:chExt cx="5556805" cy="338048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>
                <a:off x="2551148" y="4653521"/>
                <a:ext cx="2554252" cy="0"/>
              </a:xfrm>
              <a:prstGeom prst="straightConnector1">
                <a:avLst/>
              </a:prstGeom>
              <a:ln w="9525"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" name="Group 11"/>
              <p:cNvGrpSpPr/>
              <p:nvPr/>
            </p:nvGrpSpPr>
            <p:grpSpPr>
              <a:xfrm>
                <a:off x="-451404" y="1967802"/>
                <a:ext cx="5556805" cy="3380485"/>
                <a:chOff x="-451404" y="1967802"/>
                <a:chExt cx="5556805" cy="3380485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3054096" y="3492774"/>
                  <a:ext cx="1389888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 rtl="1"/>
                  <a:r>
                    <a:rPr lang="fa-IR" sz="1400" dirty="0" smtClean="0">
                      <a:latin typeface="Times New Roman" panose="02020603050405020304" pitchFamily="18" charset="0"/>
                      <a:cs typeface="B Nazanin" panose="00000400000000000000" pitchFamily="2" charset="-78"/>
                    </a:rPr>
                    <a:t>تیر</a:t>
                  </a:r>
                  <a:r>
                    <a:rPr lang="fa-IR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 </a:t>
                  </a:r>
                  <a:r>
                    <a:rPr lang="en-US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W24x68</a:t>
                  </a:r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-451404" y="1967802"/>
                  <a:ext cx="5556805" cy="3380485"/>
                  <a:chOff x="-451404" y="1967802"/>
                  <a:chExt cx="5556805" cy="3380485"/>
                </a:xfrm>
              </p:grpSpPr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273699" y="3953712"/>
                    <a:ext cx="400110" cy="1153945"/>
                  </a:xfrm>
                  <a:prstGeom prst="rect">
                    <a:avLst/>
                  </a:prstGeom>
                  <a:noFill/>
                </p:spPr>
                <p:txBody>
                  <a:bodyPr vert="vert270" wrap="square" rtlCol="0">
                    <a:spAutoFit/>
                  </a:bodyPr>
                  <a:lstStyle/>
                  <a:p>
                    <a:pPr algn="r" rtl="1"/>
                    <a:r>
                      <a:rPr lang="fa-IR" sz="1400" dirty="0" smtClean="0">
                        <a:cs typeface="B Nazanin" panose="00000400000000000000" pitchFamily="2" charset="-78"/>
                      </a:rPr>
                      <a:t>ستون</a:t>
                    </a:r>
                    <a:r>
                      <a:rPr lang="fa-IR" sz="1400" dirty="0" smtClean="0"/>
                      <a:t> 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W14x120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6" name="Straight Connector 15"/>
                  <p:cNvCxnSpPr/>
                  <p:nvPr/>
                </p:nvCxnSpPr>
                <p:spPr>
                  <a:xfrm>
                    <a:off x="5105401" y="3800551"/>
                    <a:ext cx="0" cy="1052949"/>
                  </a:xfrm>
                  <a:prstGeom prst="line">
                    <a:avLst/>
                  </a:prstGeom>
                  <a:ln w="9525">
                    <a:solidFill>
                      <a:schemeClr val="bg2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573968" y="4653445"/>
                    <a:ext cx="253143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en-US" sz="1200" dirty="0" smtClean="0">
                        <a:latin typeface="Times New Roman" panose="02020603050405020304" pitchFamily="18" charset="0"/>
                        <a:cs typeface="B Nazanin" panose="00000400000000000000" pitchFamily="2" charset="-78"/>
                      </a:rPr>
                      <a:t>L</a:t>
                    </a:r>
                    <a:r>
                      <a:rPr lang="en-US" sz="1200" baseline="-25000" dirty="0" smtClean="0">
                        <a:latin typeface="Times New Roman" panose="02020603050405020304" pitchFamily="18" charset="0"/>
                        <a:cs typeface="B Nazanin" panose="00000400000000000000" pitchFamily="2" charset="-78"/>
                      </a:rPr>
                      <a:t>B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B Nazanin" panose="00000400000000000000" pitchFamily="2" charset="-78"/>
                      </a:rPr>
                      <a:t>=169.75 in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1261787" y="1967802"/>
                    <a:ext cx="0" cy="3380485"/>
                  </a:xfrm>
                  <a:prstGeom prst="straightConnector1">
                    <a:avLst/>
                  </a:prstGeom>
                  <a:ln w="9525">
                    <a:headEnd type="triangle"/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-451404" y="3508162"/>
                    <a:ext cx="2531432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rtl="1"/>
                    <a:r>
                      <a:rPr lang="en-US" sz="1200" dirty="0" smtClean="0">
                        <a:latin typeface="Times New Roman" panose="02020603050405020304" pitchFamily="18" charset="0"/>
                        <a:cs typeface="B Nazanin" panose="00000400000000000000" pitchFamily="2" charset="-78"/>
                      </a:rPr>
                      <a:t>L</a:t>
                    </a:r>
                    <a:r>
                      <a:rPr lang="en-US" sz="1200" baseline="-25000" dirty="0" smtClean="0">
                        <a:latin typeface="Times New Roman" panose="02020603050405020304" pitchFamily="18" charset="0"/>
                        <a:cs typeface="B Nazanin" panose="00000400000000000000" pitchFamily="2" charset="-78"/>
                      </a:rPr>
                      <a:t>C</a:t>
                    </a:r>
                    <a:r>
                      <a:rPr lang="en-US" sz="1200" dirty="0" smtClean="0">
                        <a:latin typeface="Times New Roman" panose="02020603050405020304" pitchFamily="18" charset="0"/>
                        <a:cs typeface="B Nazanin" panose="00000400000000000000" pitchFamily="2" charset="-78"/>
                      </a:rPr>
                      <a:t>=218.625 in</a:t>
                    </a:r>
                    <a:endPara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صحت سنجی مدلسازی المان محدود با نتایج آزمایش سامنر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38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rt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مدل عددی ساخته شده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607" y="180281"/>
            <a:ext cx="871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8000"/>
                </a:solidFill>
                <a:cs typeface="B Titr" panose="00000700000000000000" pitchFamily="2" charset="-78"/>
              </a:rPr>
              <a:t>صحت سنجی مدلسازی المان محدود با نتایج آزمایش سامنر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t="597" r="280" b="1192"/>
          <a:stretch/>
        </p:blipFill>
        <p:spPr>
          <a:xfrm>
            <a:off x="5359440" y="2270030"/>
            <a:ext cx="3425540" cy="31566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1" y="1397393"/>
            <a:ext cx="4131619" cy="415025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5703" y="5547651"/>
            <a:ext cx="4409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بار گذاری و شرایط مرزی مدلسازی عددی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3812" y="5520935"/>
            <a:ext cx="4011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مش بندی مدلسازی عددی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4188</TotalTime>
  <Words>1418</Words>
  <Application>Microsoft Office PowerPoint</Application>
  <PresentationFormat>On-screen Show (4:3)</PresentationFormat>
  <Paragraphs>193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 Lotus</vt:lpstr>
      <vt:lpstr>B Nazanin</vt:lpstr>
      <vt:lpstr>B Titr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          مدلسازی المان محدود اتصال پیچی صفحه انتهایی و مطالعه پارامتریک آن  محمدحسین حسن پور شهریور 95   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آنچه در قسمت آموزشی این پژوهش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205</cp:revision>
  <dcterms:created xsi:type="dcterms:W3CDTF">2006-08-16T00:00:00Z</dcterms:created>
  <dcterms:modified xsi:type="dcterms:W3CDTF">2016-12-18T10:46:43Z</dcterms:modified>
</cp:coreProperties>
</file>