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367" r:id="rId2"/>
    <p:sldId id="378" r:id="rId3"/>
    <p:sldId id="379" r:id="rId4"/>
    <p:sldId id="380" r:id="rId5"/>
    <p:sldId id="384" r:id="rId6"/>
    <p:sldId id="385" r:id="rId7"/>
    <p:sldId id="386" r:id="rId8"/>
    <p:sldId id="387" r:id="rId9"/>
    <p:sldId id="388" r:id="rId10"/>
    <p:sldId id="389" r:id="rId11"/>
    <p:sldId id="393" r:id="rId12"/>
    <p:sldId id="394" r:id="rId13"/>
    <p:sldId id="417" r:id="rId14"/>
    <p:sldId id="429" r:id="rId15"/>
    <p:sldId id="439" r:id="rId16"/>
    <p:sldId id="449" r:id="rId17"/>
    <p:sldId id="456" r:id="rId18"/>
    <p:sldId id="457" r:id="rId19"/>
    <p:sldId id="458" r:id="rId20"/>
    <p:sldId id="358" r:id="rId21"/>
    <p:sldId id="362" r:id="rId22"/>
    <p:sldId id="3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F2F6B4DC-6DAE-41A7-AADA-747147034483}">
          <p14:sldIdLst>
            <p14:sldId id="367"/>
          </p14:sldIdLst>
        </p14:section>
        <p14:section name="معرفی BRB" id="{5007223F-1E0D-4E77-9F48-99FBEB346CE0}">
          <p14:sldIdLst>
            <p14:sldId id="378"/>
            <p14:sldId id="379"/>
            <p14:sldId id="380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PSO" id="{2E2EE250-272A-4E08-9BDE-3F965DCD74CF}">
          <p14:sldIdLst>
            <p14:sldId id="393"/>
            <p14:sldId id="394"/>
          </p14:sldIdLst>
        </p14:section>
        <p14:section name="Result" id="{7C27D7CB-0001-4991-80EE-C1296B631225}">
          <p14:sldIdLst>
            <p14:sldId id="417"/>
            <p14:sldId id="429"/>
          </p14:sldIdLst>
        </p14:section>
        <p14:section name="ANN" id="{7D1C39F5-7543-4EDC-A63D-6AAF095532A4}">
          <p14:sldIdLst>
            <p14:sldId id="439"/>
            <p14:sldId id="449"/>
          </p14:sldIdLst>
        </p14:section>
        <p14:section name="Summary" id="{CDA46345-2874-4C8C-8352-969BDC83026D}">
          <p14:sldIdLst>
            <p14:sldId id="456"/>
            <p14:sldId id="457"/>
            <p14:sldId id="458"/>
            <p14:sldId id="358"/>
            <p14:sldId id="362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>
      <p:cViewPr varScale="1">
        <p:scale>
          <a:sx n="92" d="100"/>
          <a:sy n="92" d="100"/>
        </p:scale>
        <p:origin x="9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B85DD-BB93-422A-9EF0-9E5B16EA507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F3C7B-D70F-400F-9C71-75248CC3FCFD}">
      <dgm:prSet phldrT="[Text]"/>
      <dgm:spPr/>
      <dgm:t>
        <a:bodyPr/>
        <a:lstStyle/>
        <a:p>
          <a:pPr rtl="1"/>
          <a:r>
            <a:rPr lang="fa-IR" dirty="0" smtClean="0">
              <a:latin typeface="Times New Roman" panose="02020603050405020304" pitchFamily="18" charset="0"/>
              <a:cs typeface="B Titr" panose="00000700000000000000" pitchFamily="2" charset="-78"/>
            </a:rPr>
            <a:t>ایجاد </a:t>
          </a:r>
          <a:r>
            <a:rPr lang="ar-SA" dirty="0" smtClean="0">
              <a:latin typeface="Times New Roman" panose="02020603050405020304" pitchFamily="18" charset="0"/>
              <a:cs typeface="B Titr" panose="00000700000000000000" pitchFamily="2" charset="-78"/>
            </a:rPr>
            <a:t>کدهای لازم </a:t>
          </a:r>
          <a:r>
            <a:rPr lang="en-US" dirty="0" smtClean="0">
              <a:latin typeface="Times New Roman" panose="02020603050405020304" pitchFamily="18" charset="0"/>
              <a:cs typeface="B Titr" panose="00000700000000000000" pitchFamily="2" charset="-78"/>
            </a:rPr>
            <a:t>OpenSees</a:t>
          </a:r>
          <a:r>
            <a:rPr lang="ar-SA" dirty="0" smtClean="0">
              <a:latin typeface="Times New Roman" panose="02020603050405020304" pitchFamily="18" charset="0"/>
              <a:cs typeface="B Titr" panose="00000700000000000000" pitchFamily="2" charset="-78"/>
            </a:rPr>
            <a:t> با توجه به چهار پارامتر تعداد طبقه ، تعداد دهانه ، ابعاد دهانه و عرض بارگیر هر قاب توسط </a:t>
          </a:r>
          <a:r>
            <a:rPr lang="en-US" dirty="0" smtClean="0">
              <a:latin typeface="Times New Roman" panose="02020603050405020304" pitchFamily="18" charset="0"/>
              <a:cs typeface="B Titr" panose="00000700000000000000" pitchFamily="2" charset="-78"/>
            </a:rPr>
            <a:t>MATLAB</a:t>
          </a:r>
          <a:endParaRPr lang="en-US" dirty="0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3CC2C417-8E9A-4F4F-9BE6-0195FBB51937}" type="parTrans" cxnId="{3FAA2D7F-4F0A-44F6-9661-E816B5A9194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4F89F48B-268E-4D23-8AE0-9E78D25CE6BE}" type="sibTrans" cxnId="{3FAA2D7F-4F0A-44F6-9661-E816B5A9194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3223E219-D0B6-4E42-998F-DD2ABDDB5E9E}">
      <dgm:prSet phldrT="[Text]"/>
      <dgm:spPr/>
      <dgm:t>
        <a:bodyPr/>
        <a:lstStyle/>
        <a:p>
          <a:pPr rtl="1"/>
          <a:r>
            <a:rPr lang="ar-SA" dirty="0" smtClean="0">
              <a:latin typeface="Times New Roman" panose="02020603050405020304" pitchFamily="18" charset="0"/>
              <a:cs typeface="B Titr" panose="00000700000000000000" pitchFamily="2" charset="-78"/>
            </a:rPr>
            <a:t>تحلیل قاب توسط </a:t>
          </a:r>
          <a:r>
            <a:rPr lang="en-US" dirty="0" smtClean="0">
              <a:latin typeface="Times New Roman" panose="02020603050405020304" pitchFamily="18" charset="0"/>
              <a:cs typeface="B Titr" panose="00000700000000000000" pitchFamily="2" charset="-78"/>
            </a:rPr>
            <a:t>OpenSees</a:t>
          </a:r>
          <a:endParaRPr lang="en-US" dirty="0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C98F67CC-4A09-4C62-A77F-4B3B88502019}" type="parTrans" cxnId="{F8BA2954-B693-49A1-91B1-2AE4052602D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C387586C-7E29-4D13-AF05-580D4C08B89D}" type="sibTrans" cxnId="{F8BA2954-B693-49A1-91B1-2AE4052602D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63902C0B-1CD1-46D3-BEFE-FE9B3558C72D}">
      <dgm:prSet phldrT="[Text]"/>
      <dgm:spPr/>
      <dgm:t>
        <a:bodyPr/>
        <a:lstStyle/>
        <a:p>
          <a:r>
            <a:rPr lang="fa-IR" dirty="0" smtClean="0">
              <a:latin typeface="Times New Roman" panose="02020603050405020304" pitchFamily="18" charset="0"/>
              <a:cs typeface="B Titr" panose="00000700000000000000" pitchFamily="2" charset="-78"/>
            </a:rPr>
            <a:t>برداشت خروجی های لازم از تحلیل</a:t>
          </a:r>
          <a:endParaRPr lang="en-US" dirty="0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8373E31C-263A-4B82-AEEA-01BA9D040312}" type="parTrans" cxnId="{D3B9A3E3-816D-484F-A0EA-9E9116EFADF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CC67B483-68D2-4078-85F7-4BFF482134AA}" type="sibTrans" cxnId="{D3B9A3E3-816D-484F-A0EA-9E9116EFADF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4A8F9E2E-6EA2-4D19-9CDD-D92BC094180A}">
      <dgm:prSet/>
      <dgm:spPr/>
      <dgm:t>
        <a:bodyPr/>
        <a:lstStyle/>
        <a:p>
          <a:pPr rtl="1"/>
          <a:r>
            <a:rPr lang="fa-IR" dirty="0" smtClean="0">
              <a:latin typeface="Times New Roman" panose="02020603050405020304" pitchFamily="18" charset="0"/>
              <a:cs typeface="B Titr" panose="00000700000000000000" pitchFamily="2" charset="-78"/>
            </a:rPr>
            <a:t>ایجاد نسل ها و جمعیت ها توسط الگوریتم </a:t>
          </a:r>
          <a:r>
            <a:rPr lang="en-US" dirty="0" smtClean="0">
              <a:latin typeface="Times New Roman" panose="02020603050405020304" pitchFamily="18" charset="0"/>
              <a:cs typeface="B Titr" panose="00000700000000000000" pitchFamily="2" charset="-78"/>
            </a:rPr>
            <a:t>PSO</a:t>
          </a:r>
          <a:endParaRPr lang="en-US" dirty="0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75F07994-52C4-49CD-AA23-E2CA20236DD6}" type="parTrans" cxnId="{AABE6CD6-1978-45EC-B7A6-1E7BA60F8C3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547B8FF7-6F5B-4DC9-A30D-E542E6FD3DBF}" type="sibTrans" cxnId="{AABE6CD6-1978-45EC-B7A6-1E7BA60F8C3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B676B7D0-3711-486D-B449-828A053C9492}">
      <dgm:prSet/>
      <dgm:spPr/>
      <dgm:t>
        <a:bodyPr/>
        <a:lstStyle/>
        <a:p>
          <a:pPr rtl="1"/>
          <a:r>
            <a:rPr lang="fa-IR" dirty="0" smtClean="0">
              <a:latin typeface="Times New Roman" panose="02020603050405020304" pitchFamily="18" charset="0"/>
              <a:cs typeface="B Titr" panose="00000700000000000000" pitchFamily="2" charset="-78"/>
            </a:rPr>
            <a:t>تکرار مراحل بالا تا یکسان شدن نسل ها و ایجاد بهترین نسل</a:t>
          </a:r>
          <a:endParaRPr lang="en-US" dirty="0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564CF9E0-7201-45A6-BDE9-652A10433ED8}" type="parTrans" cxnId="{9BED5A43-01CE-4D2A-8C2A-2467A00221B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26EA1678-501B-4DA6-AE23-4DBCF585D93B}" type="sibTrans" cxnId="{9BED5A43-01CE-4D2A-8C2A-2467A00221B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B Titr" panose="00000700000000000000" pitchFamily="2" charset="-78"/>
          </a:endParaRPr>
        </a:p>
      </dgm:t>
    </dgm:pt>
    <dgm:pt modelId="{FB852FC6-E25B-45B7-886C-6F8AC4A46FD8}" type="pres">
      <dgm:prSet presAssocID="{233B85DD-BB93-422A-9EF0-9E5B16EA50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189C04-EAA8-48E2-824F-6D98AD061C6A}" type="pres">
      <dgm:prSet presAssocID="{B676B7D0-3711-486D-B449-828A053C9492}" presName="boxAndChildren" presStyleCnt="0"/>
      <dgm:spPr/>
    </dgm:pt>
    <dgm:pt modelId="{C3CD7B7A-8352-42C2-820A-CCDA595C63DC}" type="pres">
      <dgm:prSet presAssocID="{B676B7D0-3711-486D-B449-828A053C9492}" presName="parentTextBox" presStyleLbl="node1" presStyleIdx="0" presStyleCnt="5"/>
      <dgm:spPr/>
      <dgm:t>
        <a:bodyPr/>
        <a:lstStyle/>
        <a:p>
          <a:endParaRPr lang="en-US"/>
        </a:p>
      </dgm:t>
    </dgm:pt>
    <dgm:pt modelId="{4353222F-9CC3-49FE-A4EE-A8B5C5553FBB}" type="pres">
      <dgm:prSet presAssocID="{547B8FF7-6F5B-4DC9-A30D-E542E6FD3DBF}" presName="sp" presStyleCnt="0"/>
      <dgm:spPr/>
    </dgm:pt>
    <dgm:pt modelId="{F43BB1CB-059C-4159-A7C0-CF4AC61FC816}" type="pres">
      <dgm:prSet presAssocID="{4A8F9E2E-6EA2-4D19-9CDD-D92BC094180A}" presName="arrowAndChildren" presStyleCnt="0"/>
      <dgm:spPr/>
    </dgm:pt>
    <dgm:pt modelId="{CE6B26BF-9BBA-4DB2-A87B-1312FC2AA788}" type="pres">
      <dgm:prSet presAssocID="{4A8F9E2E-6EA2-4D19-9CDD-D92BC094180A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69EF8CB0-7BAC-471E-AEF8-B815F6123971}" type="pres">
      <dgm:prSet presAssocID="{CC67B483-68D2-4078-85F7-4BFF482134AA}" presName="sp" presStyleCnt="0"/>
      <dgm:spPr/>
    </dgm:pt>
    <dgm:pt modelId="{528C19FC-0BE8-40A7-80EF-5397CCB526A8}" type="pres">
      <dgm:prSet presAssocID="{63902C0B-1CD1-46D3-BEFE-FE9B3558C72D}" presName="arrowAndChildren" presStyleCnt="0"/>
      <dgm:spPr/>
    </dgm:pt>
    <dgm:pt modelId="{B445A863-E9DE-4D6B-9653-E423BB5D6AD8}" type="pres">
      <dgm:prSet presAssocID="{63902C0B-1CD1-46D3-BEFE-FE9B3558C72D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44F3DB36-A23E-4702-A294-2A9FD4132ABF}" type="pres">
      <dgm:prSet presAssocID="{C387586C-7E29-4D13-AF05-580D4C08B89D}" presName="sp" presStyleCnt="0"/>
      <dgm:spPr/>
    </dgm:pt>
    <dgm:pt modelId="{15BE4C5D-8D82-4300-ABBE-1A1CF7EC519F}" type="pres">
      <dgm:prSet presAssocID="{3223E219-D0B6-4E42-998F-DD2ABDDB5E9E}" presName="arrowAndChildren" presStyleCnt="0"/>
      <dgm:spPr/>
    </dgm:pt>
    <dgm:pt modelId="{C5D0B08F-301E-4B04-A39C-8581CC35322B}" type="pres">
      <dgm:prSet presAssocID="{3223E219-D0B6-4E42-998F-DD2ABDDB5E9E}" presName="parentTextArrow" presStyleLbl="node1" presStyleIdx="3" presStyleCnt="5" custLinFactNeighborY="2687"/>
      <dgm:spPr/>
      <dgm:t>
        <a:bodyPr/>
        <a:lstStyle/>
        <a:p>
          <a:endParaRPr lang="en-US"/>
        </a:p>
      </dgm:t>
    </dgm:pt>
    <dgm:pt modelId="{F808C64B-6113-46E5-9D5A-0425E42168F0}" type="pres">
      <dgm:prSet presAssocID="{4F89F48B-268E-4D23-8AE0-9E78D25CE6BE}" presName="sp" presStyleCnt="0"/>
      <dgm:spPr/>
    </dgm:pt>
    <dgm:pt modelId="{597CDAD9-C910-44D4-8D8F-95C11B5A1B8B}" type="pres">
      <dgm:prSet presAssocID="{D38F3C7B-D70F-400F-9C71-75248CC3FCFD}" presName="arrowAndChildren" presStyleCnt="0"/>
      <dgm:spPr/>
    </dgm:pt>
    <dgm:pt modelId="{3308116E-1AFC-4CDB-A3A4-D562F0BFF294}" type="pres">
      <dgm:prSet presAssocID="{D38F3C7B-D70F-400F-9C71-75248CC3FCFD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AABE6CD6-1978-45EC-B7A6-1E7BA60F8C37}" srcId="{233B85DD-BB93-422A-9EF0-9E5B16EA507C}" destId="{4A8F9E2E-6EA2-4D19-9CDD-D92BC094180A}" srcOrd="3" destOrd="0" parTransId="{75F07994-52C4-49CD-AA23-E2CA20236DD6}" sibTransId="{547B8FF7-6F5B-4DC9-A30D-E542E6FD3DBF}"/>
    <dgm:cxn modelId="{942FCFD2-DDDB-4C1E-9965-CAFB5C680B0B}" type="presOf" srcId="{3223E219-D0B6-4E42-998F-DD2ABDDB5E9E}" destId="{C5D0B08F-301E-4B04-A39C-8581CC35322B}" srcOrd="0" destOrd="0" presId="urn:microsoft.com/office/officeart/2005/8/layout/process4"/>
    <dgm:cxn modelId="{F8BA2954-B693-49A1-91B1-2AE4052602D0}" srcId="{233B85DD-BB93-422A-9EF0-9E5B16EA507C}" destId="{3223E219-D0B6-4E42-998F-DD2ABDDB5E9E}" srcOrd="1" destOrd="0" parTransId="{C98F67CC-4A09-4C62-A77F-4B3B88502019}" sibTransId="{C387586C-7E29-4D13-AF05-580D4C08B89D}"/>
    <dgm:cxn modelId="{21EBEC3F-6044-4A9F-A6B8-C2D1048F61A8}" type="presOf" srcId="{63902C0B-1CD1-46D3-BEFE-FE9B3558C72D}" destId="{B445A863-E9DE-4D6B-9653-E423BB5D6AD8}" srcOrd="0" destOrd="0" presId="urn:microsoft.com/office/officeart/2005/8/layout/process4"/>
    <dgm:cxn modelId="{B0AC22CB-93BF-4562-9B91-2509A390B435}" type="presOf" srcId="{233B85DD-BB93-422A-9EF0-9E5B16EA507C}" destId="{FB852FC6-E25B-45B7-886C-6F8AC4A46FD8}" srcOrd="0" destOrd="0" presId="urn:microsoft.com/office/officeart/2005/8/layout/process4"/>
    <dgm:cxn modelId="{9BED5A43-01CE-4D2A-8C2A-2467A00221BC}" srcId="{233B85DD-BB93-422A-9EF0-9E5B16EA507C}" destId="{B676B7D0-3711-486D-B449-828A053C9492}" srcOrd="4" destOrd="0" parTransId="{564CF9E0-7201-45A6-BDE9-652A10433ED8}" sibTransId="{26EA1678-501B-4DA6-AE23-4DBCF585D93B}"/>
    <dgm:cxn modelId="{FDFC1E48-9799-4B58-A283-7787D44C1DCA}" type="presOf" srcId="{4A8F9E2E-6EA2-4D19-9CDD-D92BC094180A}" destId="{CE6B26BF-9BBA-4DB2-A87B-1312FC2AA788}" srcOrd="0" destOrd="0" presId="urn:microsoft.com/office/officeart/2005/8/layout/process4"/>
    <dgm:cxn modelId="{D3B9A3E3-816D-484F-A0EA-9E9116EFADF2}" srcId="{233B85DD-BB93-422A-9EF0-9E5B16EA507C}" destId="{63902C0B-1CD1-46D3-BEFE-FE9B3558C72D}" srcOrd="2" destOrd="0" parTransId="{8373E31C-263A-4B82-AEEA-01BA9D040312}" sibTransId="{CC67B483-68D2-4078-85F7-4BFF482134AA}"/>
    <dgm:cxn modelId="{C97A1CDC-BD86-4705-953F-AA382BE3A404}" type="presOf" srcId="{D38F3C7B-D70F-400F-9C71-75248CC3FCFD}" destId="{3308116E-1AFC-4CDB-A3A4-D562F0BFF294}" srcOrd="0" destOrd="0" presId="urn:microsoft.com/office/officeart/2005/8/layout/process4"/>
    <dgm:cxn modelId="{F1C68C7A-AF58-40F8-B1CF-2DE519A81D06}" type="presOf" srcId="{B676B7D0-3711-486D-B449-828A053C9492}" destId="{C3CD7B7A-8352-42C2-820A-CCDA595C63DC}" srcOrd="0" destOrd="0" presId="urn:microsoft.com/office/officeart/2005/8/layout/process4"/>
    <dgm:cxn modelId="{3FAA2D7F-4F0A-44F6-9661-E816B5A91949}" srcId="{233B85DD-BB93-422A-9EF0-9E5B16EA507C}" destId="{D38F3C7B-D70F-400F-9C71-75248CC3FCFD}" srcOrd="0" destOrd="0" parTransId="{3CC2C417-8E9A-4F4F-9BE6-0195FBB51937}" sibTransId="{4F89F48B-268E-4D23-8AE0-9E78D25CE6BE}"/>
    <dgm:cxn modelId="{A6F2C9B8-479A-4200-BFD0-7BC02FAB7986}" type="presParOf" srcId="{FB852FC6-E25B-45B7-886C-6F8AC4A46FD8}" destId="{EF189C04-EAA8-48E2-824F-6D98AD061C6A}" srcOrd="0" destOrd="0" presId="urn:microsoft.com/office/officeart/2005/8/layout/process4"/>
    <dgm:cxn modelId="{BAF73D00-DFED-4479-A45E-75797B3B1FB4}" type="presParOf" srcId="{EF189C04-EAA8-48E2-824F-6D98AD061C6A}" destId="{C3CD7B7A-8352-42C2-820A-CCDA595C63DC}" srcOrd="0" destOrd="0" presId="urn:microsoft.com/office/officeart/2005/8/layout/process4"/>
    <dgm:cxn modelId="{28637BC7-87D7-43E3-9A9E-364D7E13A335}" type="presParOf" srcId="{FB852FC6-E25B-45B7-886C-6F8AC4A46FD8}" destId="{4353222F-9CC3-49FE-A4EE-A8B5C5553FBB}" srcOrd="1" destOrd="0" presId="urn:microsoft.com/office/officeart/2005/8/layout/process4"/>
    <dgm:cxn modelId="{A23F0632-B1F0-4E11-B624-E499E3B965D0}" type="presParOf" srcId="{FB852FC6-E25B-45B7-886C-6F8AC4A46FD8}" destId="{F43BB1CB-059C-4159-A7C0-CF4AC61FC816}" srcOrd="2" destOrd="0" presId="urn:microsoft.com/office/officeart/2005/8/layout/process4"/>
    <dgm:cxn modelId="{C1FAD8C3-D362-458F-9064-4A3DD0948401}" type="presParOf" srcId="{F43BB1CB-059C-4159-A7C0-CF4AC61FC816}" destId="{CE6B26BF-9BBA-4DB2-A87B-1312FC2AA788}" srcOrd="0" destOrd="0" presId="urn:microsoft.com/office/officeart/2005/8/layout/process4"/>
    <dgm:cxn modelId="{0AD19914-0770-4F24-A9FB-EDF6AE317206}" type="presParOf" srcId="{FB852FC6-E25B-45B7-886C-6F8AC4A46FD8}" destId="{69EF8CB0-7BAC-471E-AEF8-B815F6123971}" srcOrd="3" destOrd="0" presId="urn:microsoft.com/office/officeart/2005/8/layout/process4"/>
    <dgm:cxn modelId="{54A5BBAC-7470-4CC4-B2D3-7234CC205307}" type="presParOf" srcId="{FB852FC6-E25B-45B7-886C-6F8AC4A46FD8}" destId="{528C19FC-0BE8-40A7-80EF-5397CCB526A8}" srcOrd="4" destOrd="0" presId="urn:microsoft.com/office/officeart/2005/8/layout/process4"/>
    <dgm:cxn modelId="{B0FCE214-AC14-4199-BAC1-3C9F2746332C}" type="presParOf" srcId="{528C19FC-0BE8-40A7-80EF-5397CCB526A8}" destId="{B445A863-E9DE-4D6B-9653-E423BB5D6AD8}" srcOrd="0" destOrd="0" presId="urn:microsoft.com/office/officeart/2005/8/layout/process4"/>
    <dgm:cxn modelId="{9DB1A386-D0A0-4C02-8DC8-498B583B7B07}" type="presParOf" srcId="{FB852FC6-E25B-45B7-886C-6F8AC4A46FD8}" destId="{44F3DB36-A23E-4702-A294-2A9FD4132ABF}" srcOrd="5" destOrd="0" presId="urn:microsoft.com/office/officeart/2005/8/layout/process4"/>
    <dgm:cxn modelId="{31770BEA-5241-4923-8012-7B4FB91449A5}" type="presParOf" srcId="{FB852FC6-E25B-45B7-886C-6F8AC4A46FD8}" destId="{15BE4C5D-8D82-4300-ABBE-1A1CF7EC519F}" srcOrd="6" destOrd="0" presId="urn:microsoft.com/office/officeart/2005/8/layout/process4"/>
    <dgm:cxn modelId="{1FE8C650-C6FF-42C1-9B86-508CC81E8F3C}" type="presParOf" srcId="{15BE4C5D-8D82-4300-ABBE-1A1CF7EC519F}" destId="{C5D0B08F-301E-4B04-A39C-8581CC35322B}" srcOrd="0" destOrd="0" presId="urn:microsoft.com/office/officeart/2005/8/layout/process4"/>
    <dgm:cxn modelId="{79206BC5-91A0-4E70-99A8-C187F3BD8AE9}" type="presParOf" srcId="{FB852FC6-E25B-45B7-886C-6F8AC4A46FD8}" destId="{F808C64B-6113-46E5-9D5A-0425E42168F0}" srcOrd="7" destOrd="0" presId="urn:microsoft.com/office/officeart/2005/8/layout/process4"/>
    <dgm:cxn modelId="{27B7513D-9C41-4450-9972-8AF60F127F2E}" type="presParOf" srcId="{FB852FC6-E25B-45B7-886C-6F8AC4A46FD8}" destId="{597CDAD9-C910-44D4-8D8F-95C11B5A1B8B}" srcOrd="8" destOrd="0" presId="urn:microsoft.com/office/officeart/2005/8/layout/process4"/>
    <dgm:cxn modelId="{BB3D8D0D-2DEF-4F1F-8AF4-BD8F22AD930A}" type="presParOf" srcId="{597CDAD9-C910-44D4-8D8F-95C11B5A1B8B}" destId="{3308116E-1AFC-4CDB-A3A4-D562F0BFF29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6F86C2-AE91-4038-B2C2-E52AB81D04F2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1D4AB-924B-436A-B93E-A3243380738E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CDB5D-EFCA-4911-B23D-1E196CA4FDD5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87F1E-8E08-4111-A0C3-7A441E0CF4C6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4D0149-C1AD-42C2-8474-636D6754E825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8F95E-DB52-4020-8B75-5A589B5E37AA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FD9AC-07C6-4CB0-B480-2CE3427CD4BF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65C77-56E2-49B4-BB1F-7E7DEA48F255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12D45-3C53-427C-B6A6-F37A17BDEE98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94899E-6640-439E-85BF-D6D188DA58B1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E3EE87-4A2A-4EEA-91D5-57747C623AE2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CE27A9-7BD5-42F4-BE61-5B1776BC2C90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طراحی بهینه قابهای با سیستم دوگانه دارای بادبندهای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کمانش ناپذیر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بر پایه عملکرد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با استفاده </a:t>
            </a:r>
            <a:r>
              <a:rPr lang="fa-IR" sz="3600" dirty="0" err="1">
                <a:solidFill>
                  <a:srgbClr val="FF0000"/>
                </a:solidFill>
                <a:cs typeface="B Titr" panose="00000700000000000000" pitchFamily="2" charset="-78"/>
              </a:rPr>
              <a:t>ازشبکه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 عصبی مصنوعی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شهروز برال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آبان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err="1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مدلسازی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اعضای سازه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3- ترکیب بار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لرزه­ای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تحلیل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غیرخطی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استاتیکی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(</a:t>
            </a:r>
            <a:r>
              <a:rPr lang="en-US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Pushover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)</a:t>
            </a:r>
            <a:endParaRPr lang="en-US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آیین­نامه 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ASCE 41-13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طراحی به صورت عملکرد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طبق این آیین­نامه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بارگذاری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لرزه­ای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براساس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پوش­اور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مود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اول تحلیل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مودال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قاب می­باشد. </a:t>
            </a:r>
          </a:p>
          <a:p>
            <a:pPr algn="r" rtl="1">
              <a:lnSpc>
                <a:spcPct val="150000"/>
              </a:lnSpc>
            </a:pP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59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استفاده از </a:t>
            </a:r>
            <a:r>
              <a:rPr lang="fa-IR" sz="3600" dirty="0" err="1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الگوریتم</a:t>
            </a: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PSO</a:t>
            </a:r>
            <a:r>
              <a:rPr lang="en-US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در </a:t>
            </a:r>
            <a:r>
              <a:rPr lang="fa-IR" sz="3600" dirty="0" err="1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بهینه­سازی</a:t>
            </a: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قاب­ها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440324"/>
              </p:ext>
            </p:extLst>
          </p:nvPr>
        </p:nvGraphicFramePr>
        <p:xfrm>
          <a:off x="1143000" y="990600"/>
          <a:ext cx="7086600" cy="5782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1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استفاده از </a:t>
            </a:r>
            <a:r>
              <a:rPr lang="fa-IR" sz="3600" dirty="0" err="1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الگوریتم</a:t>
            </a: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PSO</a:t>
            </a:r>
            <a:r>
              <a:rPr lang="en-US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در </a:t>
            </a:r>
            <a:r>
              <a:rPr lang="fa-IR" sz="3600" dirty="0" err="1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بهینه­سازی</a:t>
            </a: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قاب­ها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در فرایند </a:t>
            </a:r>
            <a:r>
              <a:rPr lang="fa-IR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بهینه­سازی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قاب­ها از </a:t>
            </a:r>
            <a:r>
              <a:rPr lang="fa-IR" dirty="0" err="1">
                <a:latin typeface="Times New Roman" panose="02020603050405020304" pitchFamily="18" charset="0"/>
                <a:cs typeface="B Titr" panose="00000700000000000000" pitchFamily="2" charset="-78"/>
              </a:rPr>
              <a:t>الگوریتم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B Titr" panose="00000700000000000000" pitchFamily="2" charset="-78"/>
              </a:rPr>
              <a:t>PSO </a:t>
            </a:r>
            <a:r>
              <a:rPr lang="fa-IR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که 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توسط </a:t>
            </a:r>
            <a:r>
              <a:rPr lang="fa-IR" dirty="0" err="1">
                <a:latin typeface="Times New Roman" panose="02020603050405020304" pitchFamily="18" charset="0"/>
                <a:cs typeface="B Titr" panose="00000700000000000000" pitchFamily="2" charset="-78"/>
              </a:rPr>
              <a:t>ابسن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و همکاران [50] در برنامه </a:t>
            </a:r>
            <a:r>
              <a:rPr lang="en-US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نوشته شده ، استفاده گردیده است. </a:t>
            </a:r>
          </a:p>
          <a:p>
            <a:pPr algn="just" rtl="1"/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در موقع ایجاد یک نسل در تابع </a:t>
            </a:r>
            <a:r>
              <a:rPr lang="en-US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PSO</a:t>
            </a:r>
            <a:r>
              <a:rPr lang="fa-IR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یک محدودیت گذاشته شده است که هرگز مقطع طبقه بالاتر از طبقه پایین­تر ، بزرگ­تر نمی­شود.</a:t>
            </a:r>
          </a:p>
          <a:p>
            <a:pPr algn="just" rtl="1"/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بعد از برداشت خروجی مربوط به هر نسل </a:t>
            </a:r>
            <a:r>
              <a:rPr lang="fa-IR" dirty="0" err="1">
                <a:latin typeface="Times New Roman" panose="02020603050405020304" pitchFamily="18" charset="0"/>
                <a:cs typeface="B Titr" panose="00000700000000000000" pitchFamily="2" charset="-78"/>
              </a:rPr>
              <a:t>فرایندهای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زیر روی آن صورت می­گیرد که به تفکیک به بررسی هر کدام از آن­ها پرداخته می­شود: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محاسبه </a:t>
            </a:r>
            <a:r>
              <a:rPr lang="fa-IR" dirty="0" err="1">
                <a:latin typeface="Times New Roman" panose="02020603050405020304" pitchFamily="18" charset="0"/>
                <a:cs typeface="B Titr" panose="00000700000000000000" pitchFamily="2" charset="-78"/>
              </a:rPr>
              <a:t>تغییرمکان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هدف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برداشت نیروهای تیرها و ستون­ها  و </a:t>
            </a:r>
            <a:r>
              <a:rPr lang="fa-IR" dirty="0" err="1">
                <a:latin typeface="Times New Roman" panose="02020603050405020304" pitchFamily="18" charset="0"/>
                <a:cs typeface="B Titr" panose="00000700000000000000" pitchFamily="2" charset="-78"/>
              </a:rPr>
              <a:t>تغییرمکان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بادبندها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براساس </a:t>
            </a:r>
            <a:r>
              <a:rPr lang="fa-IR" dirty="0" err="1">
                <a:latin typeface="Times New Roman" panose="02020603050405020304" pitchFamily="18" charset="0"/>
                <a:cs typeface="B Titr" panose="00000700000000000000" pitchFamily="2" charset="-78"/>
              </a:rPr>
              <a:t>تغییرمکان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هدف حاصل شده و مقایسه آن­ها با نیرو و </a:t>
            </a:r>
            <a:r>
              <a:rPr lang="fa-IR" dirty="0" err="1">
                <a:latin typeface="Times New Roman" panose="02020603050405020304" pitchFamily="18" charset="0"/>
                <a:cs typeface="B Titr" panose="00000700000000000000" pitchFamily="2" charset="-78"/>
              </a:rPr>
              <a:t>تغییرمکان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 معیار هر عضو و محاسبه مقدار تجاوز براساس آن­ها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محاسبه وزن جریمه شده (</a:t>
            </a:r>
            <a:r>
              <a:rPr lang="en-US" dirty="0" err="1">
                <a:latin typeface="Times New Roman" panose="02020603050405020304" pitchFamily="18" charset="0"/>
                <a:cs typeface="B Titr" panose="00000700000000000000" pitchFamily="2" charset="-78"/>
              </a:rPr>
              <a:t>Penaliazed</a:t>
            </a:r>
            <a:r>
              <a:rPr lang="en-US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Weight</a:t>
            </a:r>
            <a:r>
              <a:rPr lang="fa-IR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Titr" panose="00000700000000000000" pitchFamily="2" charset="-78"/>
              </a:rPr>
              <a:t>هر </a:t>
            </a:r>
            <a:r>
              <a:rPr lang="fa-IR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نسل</a:t>
            </a:r>
            <a:endParaRPr lang="fa-IR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 rtl="1"/>
            <a:endParaRPr lang="en-US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6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بررسی اثر پارامترهای هندسی هر قاب بر وزن قاب بهینه شده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90600"/>
            <a:ext cx="8229600" cy="4525963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بررسی اثر پارامترهای هندسی هر قاب که شامل تعداد طبقه ، تعداد دهانه ، بعد دهانه ، عرض بارگیر می­شود ، پرداخته شده است. از آنجایی که بدیهی است که تعداد طبقه بیشترین تأثیر را بر وزن قاب دارد ، تأثیر تعداد طبقات به همراه یکی از 3 پارامتر دیگر بررسی شده است.</a:t>
            </a:r>
            <a:endParaRPr lang="fa-IR" sz="2400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* </a:t>
            </a:r>
            <a:r>
              <a:rPr lang="ar-SA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با توجه به سه نمودار قبل ، اثر </a:t>
            </a: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بعد دهانه و تعداد طبقات از بقیه پارامترها بر وزن قاب­ها تأثیر بیشتری دارد.</a:t>
            </a:r>
          </a:p>
          <a:p>
            <a:pPr algn="just" rtl="1">
              <a:lnSpc>
                <a:spcPct val="150000"/>
              </a:lnSpc>
            </a:pPr>
            <a:endParaRPr lang="ar-SA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22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مقایسه وزنی قاب­های بهینه شده و قاب­های طراحی شده بر اساس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503050405090304" pitchFamily="18" charset="0"/>
                <a:cs typeface="Times New Roman" panose="02020503050405090304" pitchFamily="18" charset="0"/>
              </a:rPr>
              <a:t>AISC 360-10</a:t>
            </a:r>
            <a:endParaRPr lang="en-US" sz="28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90600"/>
            <a:ext cx="8229600" cy="4525963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قاب­های طراحی شده بر اساس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AISC </a:t>
            </a: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تا حد امکان بهینه شده­اند. در جدول زیر می­توان مقایسه وزنی این 3 قاب را با 3 قاب بهینه شده با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ASCE </a:t>
            </a:r>
            <a:r>
              <a:rPr lang="en-US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41-13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را مشاهده نمود.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ar-SA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97856"/>
              </p:ext>
            </p:extLst>
          </p:nvPr>
        </p:nvGraphicFramePr>
        <p:xfrm>
          <a:off x="990600" y="2819400"/>
          <a:ext cx="6857568" cy="2567592"/>
        </p:xfrm>
        <a:graphic>
          <a:graphicData uri="http://schemas.openxmlformats.org/drawingml/2006/table">
            <a:tbl>
              <a:tblPr rtl="1" firstRow="1" firstCol="1" bandRow="1">
                <a:tableStyleId>{69012ECD-51FC-41F1-AA8D-1B2483CD663E}</a:tableStyleId>
              </a:tblPr>
              <a:tblGrid>
                <a:gridCol w="1037272"/>
                <a:gridCol w="1019810"/>
                <a:gridCol w="2356485"/>
                <a:gridCol w="1691322"/>
                <a:gridCol w="752679"/>
              </a:tblGrid>
              <a:tr h="13648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درصد اختلاف</a:t>
                      </a:r>
                      <a:endParaRPr lang="en-US" sz="14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مقدار اختلاف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وزن قاب طراحی شده با </a:t>
                      </a:r>
                      <a:r>
                        <a:rPr lang="en-US" sz="12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AISC</a:t>
                      </a:r>
                      <a:r>
                        <a:rPr lang="fa-IR" sz="14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en-US" sz="12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kg</a:t>
                      </a:r>
                      <a:r>
                        <a:rPr lang="fa-IR" sz="14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)</a:t>
                      </a:r>
                      <a:endParaRPr lang="en-US" sz="14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وزن قاب بهینه شده (</a:t>
                      </a:r>
                      <a:r>
                        <a:rPr lang="en-US" sz="12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kg</a:t>
                      </a: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)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قاب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994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٤١.٠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٧٦٨.٧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1875,74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1107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3333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516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٢٣.٣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١٧٧٥.٧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7623.7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5848.05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5555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516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١٣.٠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٣٧٧٨.٣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29055.35</a:t>
                      </a:r>
                      <a:endParaRPr lang="en-US" sz="14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25277.1</a:t>
                      </a:r>
                      <a:endParaRPr lang="en-US" sz="14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7777</a:t>
                      </a:r>
                      <a:endParaRPr lang="en-US" sz="14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استفاده از شبکه عصبی و آموزش آن در این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پروژه</a:t>
            </a:r>
            <a:endParaRPr lang="en-US" sz="28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90600"/>
            <a:ext cx="8229600" cy="4525963"/>
          </a:xfrm>
        </p:spPr>
        <p:txBody>
          <a:bodyPr>
            <a:norm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شمایی از یک شبکه دولایه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transig/purelin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68113"/>
            <a:ext cx="640871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3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مقایسه وزنی قاب­های مقایسه شده</a:t>
            </a:r>
            <a:endParaRPr lang="en-US" sz="28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609886"/>
              </p:ext>
            </p:extLst>
          </p:nvPr>
        </p:nvGraphicFramePr>
        <p:xfrm>
          <a:off x="399743" y="1600200"/>
          <a:ext cx="8229600" cy="1981201"/>
        </p:xfrm>
        <a:graphic>
          <a:graphicData uri="http://schemas.openxmlformats.org/drawingml/2006/table">
            <a:tbl>
              <a:tblPr rtl="1" firstRow="1" firstCol="1" bandRow="1">
                <a:tableStyleId>{B301B821-A1FF-4177-AEE7-76D212191A09}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442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وزن قاب خروجی شبکه</a:t>
                      </a:r>
                      <a:endParaRPr lang="en-US" sz="20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وزن قاب طراحی شده با </a:t>
                      </a:r>
                      <a:r>
                        <a:rPr lang="en-US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AISC</a:t>
                      </a:r>
                      <a:r>
                        <a:rPr lang="fa-IR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kg</a:t>
                      </a:r>
                      <a:r>
                        <a:rPr lang="fa-IR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وزن قاب بهینه شده (</a:t>
                      </a:r>
                      <a:r>
                        <a:rPr lang="en-US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kg</a:t>
                      </a:r>
                      <a:r>
                        <a:rPr lang="fa-IR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قاب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050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1107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1875,74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1107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3333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59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5848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7623.7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5848.05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5555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59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25277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29055.35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25277.1</a:t>
                      </a:r>
                      <a:endParaRPr lang="en-US" sz="20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latin typeface="Times New Roman" panose="02020503050405090304" pitchFamily="18" charset="0"/>
                          <a:cs typeface="B Titr" panose="00000700000000000000" pitchFamily="2" charset="-78"/>
                        </a:rPr>
                        <a:t>7777</a:t>
                      </a:r>
                      <a:endParaRPr lang="en-US" sz="20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9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نتیجه­گیری</a:t>
            </a:r>
            <a:endParaRPr lang="en-US" sz="28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90600"/>
            <a:ext cx="8229600" cy="4525963"/>
          </a:xfrm>
        </p:spPr>
        <p:txBody>
          <a:bodyPr>
            <a:noAutofit/>
          </a:bodyPr>
          <a:lstStyle/>
          <a:p>
            <a:pPr marL="566928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از بین 3 پارامتر تشکیل دهنده قاب­ها ، اثر بعد دهانه و طبقات همراه هم تأثیر بیشتری نسبت به عرض بارگیر و تعداد دهانه همراه با طبقات بر وزن قاب­ها دارد.</a:t>
            </a:r>
          </a:p>
          <a:p>
            <a:pPr marL="566928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کاربرد بادبندهای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BRB </a:t>
            </a: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باعث کاهش مصرف فولاد در قاب­های 3 تا 7 طبقه بین 25% تا 40% می­گردد.</a:t>
            </a:r>
          </a:p>
          <a:p>
            <a:pPr marL="566928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الگوریتم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PSO ، </a:t>
            </a: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الگوریتمی نسبتاً سریع و در عین حال با دقت مناسبی می­تواند باعث تسریع فرایند بهینه­سازی گردد اما بهتر است این الگوریتم با الگوریتم دیگری نیز ترکیب گردد</a:t>
            </a:r>
            <a:r>
              <a:rPr lang="ar-SA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ar-SA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78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نتیجه­گیری</a:t>
            </a:r>
            <a:endParaRPr lang="en-US" sz="28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90600"/>
            <a:ext cx="8229600" cy="4525963"/>
          </a:xfrm>
        </p:spPr>
        <p:txBody>
          <a:bodyPr>
            <a:noAutofit/>
          </a:bodyPr>
          <a:lstStyle/>
          <a:p>
            <a:pPr marL="566928" indent="-457200" algn="r" rtl="1">
              <a:lnSpc>
                <a:spcPct val="150000"/>
              </a:lnSpc>
              <a:buFont typeface="+mj-lt"/>
              <a:buAutoNum type="arabicPeriod" startAt="4"/>
            </a:pPr>
            <a:r>
              <a:rPr lang="ar-SA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بهترین </a:t>
            </a: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تأثیر بر شبکه را می­توان با اختصاصی کردن داده­ها بر جای نهاد ، هرگاه محدوده داده­ها کوچکتر و متمرکزتر باشد ، انتظار رفتار بهتری از شبکه می­رود.</a:t>
            </a:r>
          </a:p>
          <a:p>
            <a:pPr marL="566928" indent="-457200" algn="r" rtl="1">
              <a:lnSpc>
                <a:spcPct val="150000"/>
              </a:lnSpc>
              <a:buFont typeface="+mj-lt"/>
              <a:buAutoNum type="arabicPeriod" startAt="4"/>
            </a:pP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آموزش یک شبکه عصبی جامع که قابلیت ارائه خروجی مقاطع بهینه برای قاب­های 3 , 5 و 7 طبقه می­باشد.</a:t>
            </a:r>
          </a:p>
          <a:p>
            <a:pPr marL="566928" indent="-457200" algn="r" rtl="1">
              <a:lnSpc>
                <a:spcPct val="150000"/>
              </a:lnSpc>
              <a:buFont typeface="+mj-lt"/>
              <a:buAutoNum type="arabicPeriod" startAt="4"/>
            </a:pP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الگوریتم­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BR </a:t>
            </a: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برای داده­های بزرگ با صرف زمان بیشتر نسبت به بقیه الگوریتم­های موجود در برنامه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MATLAB ، </a:t>
            </a:r>
            <a:r>
              <a:rPr lang="ar-SA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دقیق­تری را ارائه می­دهد.</a:t>
            </a:r>
          </a:p>
        </p:txBody>
      </p:sp>
    </p:spTree>
    <p:extLst>
      <p:ext uri="{BB962C8B-B14F-4D97-AF65-F5344CB8AC3E}">
        <p14:creationId xmlns:p14="http://schemas.microsoft.com/office/powerpoint/2010/main" val="15278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پیشنهادات برای تحقیقات آینده</a:t>
            </a:r>
            <a:endParaRPr lang="en-US" sz="2800" dirty="0">
              <a:solidFill>
                <a:srgbClr val="FF0000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672" y="990600"/>
            <a:ext cx="8229600" cy="4525963"/>
          </a:xfrm>
        </p:spPr>
        <p:txBody>
          <a:bodyPr>
            <a:noAutofit/>
          </a:bodyPr>
          <a:lstStyle/>
          <a:p>
            <a:pPr marL="566928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بهینه­سازی قاب­های </a:t>
            </a:r>
            <a:r>
              <a:rPr lang="en-US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BRB </a:t>
            </a:r>
            <a:r>
              <a:rPr lang="ar-SA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بر اساس سطح عملکردهای مختلف و ایجاد شبکه عصبی برای آنها بر اساس آیین­نامه </a:t>
            </a:r>
            <a:r>
              <a:rPr lang="en-US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ASCE 41-13</a:t>
            </a:r>
          </a:p>
          <a:p>
            <a:pPr marL="566928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بررسی عملکردی قاب­های خمشی و مفصلی دو بعدی و سه بعدی فولادی همراه با </a:t>
            </a:r>
            <a:r>
              <a:rPr lang="en-US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BRB  </a:t>
            </a:r>
            <a:r>
              <a:rPr lang="ar-SA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بر اساس آیین­نامه </a:t>
            </a:r>
            <a:r>
              <a:rPr lang="en-US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ASCE 41-13</a:t>
            </a:r>
          </a:p>
          <a:p>
            <a:pPr marL="566928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بررسی عملکرد </a:t>
            </a:r>
            <a:r>
              <a:rPr lang="en-US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BRB </a:t>
            </a:r>
            <a:r>
              <a:rPr lang="ar-SA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در قاب­های بتنی بر اساس آیین­نامه </a:t>
            </a:r>
            <a:r>
              <a:rPr lang="en-US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ASCE 41-13</a:t>
            </a:r>
          </a:p>
          <a:p>
            <a:pPr marL="566928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نوشتن برنامه با هدف ترکیب الگوریتم­نویسی سنتی علوم نرم­افزار و شبکه عصبی مصنوعی ، تا بتوان به طور مستقیم ابتدا داده­ها را به طبقه­بندی موردنظر انتقال و سپس توسط شبکه شبیه­سازی کرد</a:t>
            </a:r>
          </a:p>
          <a:p>
            <a:pPr marL="566928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800" dirty="0">
                <a:latin typeface="Times New Roman" panose="02020603050405020304" pitchFamily="18" charset="0"/>
                <a:cs typeface="B Titr" panose="00000700000000000000" pitchFamily="2" charset="-78"/>
              </a:rPr>
              <a:t>ترکیب الگوریتم­های بهینه­سازی با شبکه عصبی مصنوعی به منظور ایجاد شبکه­ای با خروجی­های دقیق که بتوان برای داده­های خارج از داده­های آموزشی نیز خروجی مناسبی دریافت کرد.</a:t>
            </a:r>
          </a:p>
        </p:txBody>
      </p:sp>
    </p:spTree>
    <p:extLst>
      <p:ext uri="{BB962C8B-B14F-4D97-AF65-F5344CB8AC3E}">
        <p14:creationId xmlns:p14="http://schemas.microsoft.com/office/powerpoint/2010/main" val="24088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بررسی اجمالی سیستم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BRB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95503"/>
            <a:ext cx="8229600" cy="263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0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ایجاد فایل های لازم برای تحلیل قاب توسط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OpenSees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 با استفاده از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 به صورت خودکار</a:t>
            </a:r>
          </a:p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استفاده از طراحی عملکردی</a:t>
            </a:r>
          </a:p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جمع آوری فایل و نتایج هر قاب در پوشه مخصوص خود</a:t>
            </a:r>
          </a:p>
          <a:p>
            <a:pPr lvl="0" algn="r" rtl="1"/>
            <a:r>
              <a:rPr lang="fa-IR" sz="2400" b="1" dirty="0" err="1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تیدیل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 دوخطی منحنی پوش </a:t>
            </a:r>
            <a:r>
              <a:rPr lang="fa-IR" sz="2400" b="1" dirty="0" err="1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اور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 و ترسیم آن</a:t>
            </a:r>
          </a:p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بهینه سازی و طراحی قاب </a:t>
            </a:r>
            <a:r>
              <a:rPr lang="fa-IR" sz="2400" b="1" dirty="0" err="1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دوبعدی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 دوگانه با استفاده از الگوریتم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PSO</a:t>
            </a:r>
            <a:endParaRPr lang="fa-IR" sz="2400" b="1" dirty="0" smtClean="0">
              <a:solidFill>
                <a:srgbClr val="0000FF"/>
              </a:solidFill>
              <a:latin typeface="Times New Roman" panose="02020503050405090304" pitchFamily="18" charset="0"/>
              <a:cs typeface="B Titr" panose="00000700000000000000" pitchFamily="2" charset="-78"/>
            </a:endParaRPr>
          </a:p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فراخوانی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OpenSees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از درون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کدهای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 بدون استفاده از برنامه واسطه</a:t>
            </a:r>
          </a:p>
          <a:p>
            <a:pPr lvl="0" algn="r" rtl="1"/>
            <a:r>
              <a:rPr lang="fa-IR" sz="24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B Titr" panose="00000700000000000000" pitchFamily="2" charset="-78"/>
              </a:rPr>
              <a:t>ایجاد و آموزش شبکه عصبی دولایه</a:t>
            </a:r>
            <a:endParaRPr lang="en-US" sz="2400" dirty="0">
              <a:solidFill>
                <a:srgbClr val="0000FF"/>
              </a:solidFill>
              <a:latin typeface="Times New Roman" panose="0202050305040509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1-</a:t>
            </a:r>
            <a:r>
              <a:rPr lang="fa-IR" sz="2400" b="1" dirty="0" smtClean="0"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استفاده از آیین نامه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ASCE 41-13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برای طراحی عملکردی یک قاب فولادی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2- بهینه سازی طراحی قاب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3- طریقه ایجاد شبکه عصبی و استفاده از آن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4- طریقه استفاده و فراخوانی یک برنامه از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در بین کدها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1-این برنامه با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OpenSees 2.5.0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 و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Matlab 2014a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اجرا شده است و ممکن است در نسخه های دیگر خروجی آن متفاوت باشد.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2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اولیه با مفاهیم </a:t>
            </a: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طراحی عملکردی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1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مفاهیم </a:t>
            </a: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بهینه سازی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شبکه عصبی مصنوعی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زبانهای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OpenSees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7945"/>
            <a:ext cx="4786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بررسی اجمالی سیستم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BRB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BRB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دارای چرخه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هیسترتیک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کامل و متعادل در حالت تسلیم فشاری مشابه تسلیم در حالت کششی است.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ظرفیت تقریباً مساوی در فشار و کشش در قاب های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بادبندی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با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BRB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باعث حذف نیروی عدم توازن ذاتی پس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کمانش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در قاب های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بادبندی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 مرسوم مانند سیستم قاب های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بادبندی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ویژه معین شده با آیین نامه های طراحی می گردد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708" y="1292834"/>
            <a:ext cx="4997152" cy="4581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984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بررسی اجمالی سیستم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BRB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از لحاظ طولی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المان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BRB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را می­توان به 3 قسمت تقسیم کرد: 2 انتهای صلب بدون تسلیم و قسمت میانی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تسلیم­شونده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. انتهای صلب تضمین می­کنند که قسمت داخلی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بادبند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الاستیک و سپس تمام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پلاستیسیته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در طول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تسلیم­شونده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میانی متمرکز شوند.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پیکربندی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BRB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اطمینان زیادی در پیش­بینی رفتار و شکست عضو فراهم می­کند.</a:t>
            </a:r>
          </a:p>
          <a:p>
            <a:pPr marL="109728" indent="0" algn="just" rtl="1">
              <a:lnSpc>
                <a:spcPct val="150000"/>
              </a:lnSpc>
              <a:buNone/>
            </a:pP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38" y="2357438"/>
            <a:ext cx="6851104" cy="3650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00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err="1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مدلسازی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قاب های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BRB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طریقه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مدلسازی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قاب های 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دوگانه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دو بعدی دارای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BRB 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که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به صورت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شورون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هشتی در دهانه وسط چیده شده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اند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که بهینه خواهند شد ، پرداخته شده است. 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تعداد طبقات 3 ، 5 و 7 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متر</a:t>
            </a: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تعداد دهانه 3 ، 5 و 7 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متر</a:t>
            </a: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ابعاد دهانه 3 ، 5 و 7 متر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عرض بارگیر 3 ، 5 و 7 متر که با توجه به این که قابهای مورد نظر، کناری می باشند مقدار عرض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بارگیرشان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نصف میگردد.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271" r="2103"/>
          <a:stretch/>
        </p:blipFill>
        <p:spPr bwMode="auto">
          <a:xfrm>
            <a:off x="1219200" y="304800"/>
            <a:ext cx="6146776" cy="64682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2828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err="1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مدلسازی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اعضای سازه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برای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مدلسازی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و تحلیل قاب­ها از </a:t>
            </a:r>
            <a:r>
              <a:rPr lang="en-US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OpenSees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[47]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نسخه 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2.5.0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استفاده گردیده است.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مقادیری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که برای هر جزء </a:t>
            </a:r>
            <a:r>
              <a:rPr lang="fa-IR" sz="2400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المان­ها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فرض گردیده است در جدول زیر مشاهده می­گردد. لازم به ذکر است که واحد این مقادیر براساس </a:t>
            </a:r>
            <a:r>
              <a:rPr lang="en-US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Kg 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و </a:t>
            </a:r>
            <a:r>
              <a:rPr lang="en-US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 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می­باشند.</a:t>
            </a: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9032"/>
              </p:ext>
            </p:extLst>
          </p:nvPr>
        </p:nvGraphicFramePr>
        <p:xfrm>
          <a:off x="1295400" y="762000"/>
          <a:ext cx="6120681" cy="588380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40227"/>
                <a:gridCol w="2040227"/>
                <a:gridCol w="2040227"/>
              </a:tblGrid>
              <a:tr h="363293">
                <a:tc>
                  <a:txBody>
                    <a:bodyPr/>
                    <a:lstStyle/>
                    <a:p>
                      <a:pPr marL="101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شماره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شرح متغیر فرض شده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مقدار فرض شده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 smtClean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تعداد دهانه در قاب آخر (بادبندی)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3,5,7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تعداد طبقه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3,5,7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ابعاد دهانه در جهت قاب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3,5,7 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ابعاد دهانه در جهت عمود بر قاب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3,5,7 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ارتفاع طبقه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3.2 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ارتفاع جان­پناه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0.7 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تنش تسلیم فولاد تیر و ستون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2.4e7 kg/m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تنش تسلیم فولاد هسته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BRB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3.5e7  kg/m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مدول الاستیسیته فولاد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2.1e10 kg/m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بار زنده طبقات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200  kg/m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بار زنده بام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150  kg/m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بار مرده طبقات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530  kg/m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4132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r"/>
                        </a:tabLst>
                      </a:pP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503050405090304" pitchFamily="18" charset="0"/>
                          <a:cs typeface="B Titr" panose="00000700000000000000" pitchFamily="2" charset="-78"/>
                        </a:rPr>
                        <a:t>13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بار مرده بام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460  kg/m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50305040509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28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err="1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مدلسازی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اعضای سازه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مقدار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دمپینگ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رایلی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سازه 5%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برای هر طبقه دیافراگم صلب در نظر گرفته شده است.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برای تبدیل مختصات محلی به کلی ، از یک تبدیل مختصات خطی به کار رفته است که سختی و نیروی مقاوم تیر را با انجام یک تبدیل هندسی خطی با در نظر گرفتن اثر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P-</a:t>
            </a:r>
            <a:r>
              <a:rPr lang="el-G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Δ 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درجه دوم از سیستم پایه به سیستم مختصات کلی انتقال می­دهد.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برای تیرها مقاطع </a:t>
            </a:r>
            <a:r>
              <a:rPr lang="en-US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IPE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تک از شماره 100 تا 600 در مجموع 17 مقطع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برای ستون­ها مقاطع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IPB 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تک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از شماره 100 تا 1000 در مجموع 24 مقطع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برای </a:t>
            </a:r>
            <a:r>
              <a:rPr lang="en-US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BRB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ورق­های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با طول 5 تا 20 سانتی­متر با نسبت طول به ضخامت 0.2 ، 0.25 و 0.3 در مجموع 90 مقطع در نظر گرفته شده­اند.</a:t>
            </a:r>
          </a:p>
        </p:txBody>
      </p:sp>
    </p:spTree>
    <p:extLst>
      <p:ext uri="{BB962C8B-B14F-4D97-AF65-F5344CB8AC3E}">
        <p14:creationId xmlns:p14="http://schemas.microsoft.com/office/powerpoint/2010/main" val="15471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err="1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مدلسازی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اعضای سازه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مقاطع ستون­ها و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بادبندهای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هر 3 طبقه و مقاطع تیرهای هر 2 طبقه دارای مقاطع یکسانی هستند. در هر قاب 2 تیپ ستون وجود دارد: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ستون­های دهانه </a:t>
            </a:r>
            <a:r>
              <a:rPr lang="fa-IR" sz="24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بادبندی</a:t>
            </a: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بقیه ستون­ها</a:t>
            </a:r>
          </a:p>
          <a:p>
            <a:pPr algn="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در مجموع در هر قاب تعداد مقاطع به کار رفته مطابق رابطه زیر است: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تعداد مقاطع =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2 ×طبقه تعداد−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1</a:t>
            </a:r>
            <a:endParaRPr lang="fa-IR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262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err="1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مدلسازی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اعضای سازه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 algn="r" rtl="1">
                  <a:lnSpc>
                    <a:spcPct val="150000"/>
                  </a:lnSpc>
                  <a:buNone/>
                </a:pPr>
                <a:r>
                  <a:rPr lang="fa-IR" sz="2400" dirty="0">
                    <a:latin typeface="Times New Roman" panose="02020603050405020304" pitchFamily="18" charset="0"/>
                    <a:cs typeface="B Titr" panose="00000700000000000000" pitchFamily="2" charset="-78"/>
                  </a:rPr>
                  <a:t>ترکیب بارهای استفاده شده:</a:t>
                </a:r>
              </a:p>
              <a:p>
                <a:pPr algn="r" rtl="1">
                  <a:lnSpc>
                    <a:spcPct val="150000"/>
                  </a:lnSpc>
                </a:pPr>
                <a:r>
                  <a:rPr lang="fa-IR" sz="2400" dirty="0">
                    <a:latin typeface="Times New Roman" panose="02020603050405020304" pitchFamily="18" charset="0"/>
                    <a:cs typeface="B Titr" panose="00000700000000000000" pitchFamily="2" charset="-78"/>
                  </a:rPr>
                  <a:t>1- ترکیب بار برای تخصیص جرم </a:t>
                </a:r>
                <a:r>
                  <a:rPr lang="fa-IR" sz="2400" dirty="0" err="1">
                    <a:latin typeface="Times New Roman" panose="02020603050405020304" pitchFamily="18" charset="0"/>
                    <a:cs typeface="B Titr" panose="00000700000000000000" pitchFamily="2" charset="-78"/>
                  </a:rPr>
                  <a:t>لرزه­ای</a:t>
                </a:r>
                <a:r>
                  <a:rPr lang="fa-IR" sz="2400" dirty="0">
                    <a:latin typeface="Times New Roman" panose="02020603050405020304" pitchFamily="18" charset="0"/>
                    <a:cs typeface="B Titr" panose="00000700000000000000" pitchFamily="2" charset="-78"/>
                  </a:rPr>
                  <a:t> به گره (</a:t>
                </a:r>
                <a:r>
                  <a:rPr lang="en-US" sz="24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Mass</a:t>
                </a:r>
                <a:r>
                  <a:rPr lang="fa-IR" sz="24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)</a:t>
                </a:r>
                <a:endParaRPr lang="en-US" sz="2400" dirty="0">
                  <a:latin typeface="Times New Roman" panose="02020603050405020304" pitchFamily="18" charset="0"/>
                  <a:cs typeface="B Titr" panose="00000700000000000000" pitchFamily="2" charset="-78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B Titr" panose="00000700000000000000" pitchFamily="2" charset="-78"/>
                  </a:rPr>
                  <a:t>𝑀𝑎𝑠𝑠_𝑖=𝐷𝐿+0.2×𝐿𝐿					</a:t>
                </a:r>
              </a:p>
              <a:p>
                <a:pPr marL="109728" indent="0" algn="r" rtl="1">
                  <a:lnSpc>
                    <a:spcPct val="150000"/>
                  </a:lnSpc>
                  <a:buNone/>
                </a:pPr>
                <a:r>
                  <a:rPr lang="fa-IR" sz="24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2-ترکیب </a:t>
                </a:r>
                <a:r>
                  <a:rPr lang="fa-IR" sz="2400" dirty="0">
                    <a:latin typeface="Times New Roman" panose="02020603050405020304" pitchFamily="18" charset="0"/>
                    <a:cs typeface="B Titr" panose="00000700000000000000" pitchFamily="2" charset="-78"/>
                  </a:rPr>
                  <a:t>بار </a:t>
                </a:r>
                <a:r>
                  <a:rPr lang="fa-IR" sz="2400" dirty="0" err="1">
                    <a:latin typeface="Times New Roman" panose="02020603050405020304" pitchFamily="18" charset="0"/>
                    <a:cs typeface="B Titr" panose="00000700000000000000" pitchFamily="2" charset="-78"/>
                  </a:rPr>
                  <a:t>ثقلی</a:t>
                </a:r>
                <a:endParaRPr lang="fa-IR" sz="2400" dirty="0">
                  <a:latin typeface="Times New Roman" panose="02020603050405020304" pitchFamily="18" charset="0"/>
                  <a:cs typeface="B Titr" panose="00000700000000000000" pitchFamily="2" charset="-78"/>
                </a:endParaRPr>
              </a:p>
              <a:p>
                <a:pPr marL="0" indent="0" defTabSz="1076325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=1.1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𝐷𝐿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+0.25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𝐿𝐿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=1.1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𝐷𝐿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+0.275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𝐿𝐿</m:t>
                    </m:r>
                  </m:oMath>
                </a14:m>
                <a:r>
                  <a:rPr lang="fa-IR" sz="2400" dirty="0"/>
                  <a:t> </a:t>
                </a:r>
                <a:endParaRPr lang="fa-IR" sz="2400" dirty="0" smtClean="0"/>
              </a:p>
              <a:p>
                <a:pPr marL="0" indent="0" defTabSz="1076325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=0.9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𝐷𝐿</m:t>
                    </m:r>
                  </m:oMath>
                </a14:m>
                <a:r>
                  <a:rPr lang="fa-IR" sz="2400" dirty="0"/>
                  <a:t>					</a:t>
                </a:r>
                <a:endParaRPr lang="fa-IR" sz="2400" dirty="0" smtClean="0"/>
              </a:p>
              <a:p>
                <a:pPr marL="0" indent="0" algn="r" defTabSz="1076325" rtl="1">
                  <a:buNone/>
                </a:pPr>
                <a:r>
                  <a:rPr lang="fa-IR" sz="2400" dirty="0">
                    <a:cs typeface="B Titr" panose="00000700000000000000" pitchFamily="2" charset="-78"/>
                  </a:rPr>
                  <a:t>لازم به ذکر است پس از مشاهده این که </a:t>
                </a:r>
                <a:r>
                  <a:rPr lang="fa-IR" sz="2400" dirty="0" smtClean="0">
                    <a:cs typeface="B Titr" panose="00000700000000000000" pitchFamily="2" charset="-78"/>
                  </a:rPr>
                  <a:t>ترکیب بار </a:t>
                </a:r>
                <a:r>
                  <a:rPr lang="fa-IR" sz="2400" dirty="0">
                    <a:cs typeface="B Titr" panose="00000700000000000000" pitchFamily="2" charset="-78"/>
                  </a:rPr>
                  <a:t>دوم بر طراحی مقاطع حاکم نبود ، فقط از ترکیب بار </a:t>
                </a:r>
                <a:r>
                  <a:rPr lang="fa-IR" sz="2400" dirty="0" smtClean="0">
                    <a:cs typeface="B Titr" panose="00000700000000000000" pitchFamily="2" charset="-78"/>
                  </a:rPr>
                  <a:t>اول استفاده شده است.</a:t>
                </a:r>
                <a:endParaRPr lang="fa-IR" sz="2400" dirty="0">
                  <a:cs typeface="B Titr" panose="00000700000000000000" pitchFamily="2" charset="-78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19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9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4431</TotalTime>
  <Words>1484</Words>
  <Application>Microsoft Office PowerPoint</Application>
  <PresentationFormat>On-screen Show (4:3)</PresentationFormat>
  <Paragraphs>198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 Titr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طراحی بهینه قابهای با سیستم دوگانه دارای بادبندهای کمانش ناپذیر بر پایه عملکرد با استفاده ازشبکه عصبی مصنوعی  شهروز برال آبان 95     </vt:lpstr>
      <vt:lpstr>بررسی اجمالی سیستم BRB</vt:lpstr>
      <vt:lpstr>بررسی اجمالی سیستم BRB</vt:lpstr>
      <vt:lpstr>بررسی اجمالی سیستم BRB</vt:lpstr>
      <vt:lpstr>مدلسازی قاب هایBRB </vt:lpstr>
      <vt:lpstr>مدلسازی اعضای سازه</vt:lpstr>
      <vt:lpstr>مدلسازی اعضای سازه</vt:lpstr>
      <vt:lpstr>مدلسازی اعضای سازه</vt:lpstr>
      <vt:lpstr>مدلسازی اعضای سازه</vt:lpstr>
      <vt:lpstr>مدلسازی اعضای سازه</vt:lpstr>
      <vt:lpstr>استفاده از الگوریتم  PSO در بهینه­سازی قاب­ها</vt:lpstr>
      <vt:lpstr>استفاده از الگوریتم  PSO در بهینه­سازی قاب­ها</vt:lpstr>
      <vt:lpstr>بررسی اثر پارامترهای هندسی هر قاب بر وزن قاب بهینه شده</vt:lpstr>
      <vt:lpstr>مقایسه وزنی قاب­های بهینه شده و قاب­های طراحی شده بر اساس AISC 360-10</vt:lpstr>
      <vt:lpstr>استفاده از شبکه عصبی و آموزش آن در این پروژه</vt:lpstr>
      <vt:lpstr>مقایسه وزنی قاب­های مقایسه شده</vt:lpstr>
      <vt:lpstr>نتیجه­گیری</vt:lpstr>
      <vt:lpstr>نتیجه­گیری</vt:lpstr>
      <vt:lpstr>پیشنهادات برای تحقیقات آینده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229</cp:revision>
  <dcterms:created xsi:type="dcterms:W3CDTF">2006-08-16T00:00:00Z</dcterms:created>
  <dcterms:modified xsi:type="dcterms:W3CDTF">2016-12-18T10:32:34Z</dcterms:modified>
</cp:coreProperties>
</file>