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4"/>
  </p:notesMasterIdLst>
  <p:sldIdLst>
    <p:sldId id="366" r:id="rId2"/>
    <p:sldId id="354" r:id="rId3"/>
    <p:sldId id="355" r:id="rId4"/>
    <p:sldId id="356" r:id="rId5"/>
    <p:sldId id="367" r:id="rId6"/>
    <p:sldId id="368" r:id="rId7"/>
    <p:sldId id="357" r:id="rId8"/>
    <p:sldId id="358" r:id="rId9"/>
    <p:sldId id="359" r:id="rId10"/>
    <p:sldId id="369" r:id="rId11"/>
    <p:sldId id="362" r:id="rId12"/>
    <p:sldId id="3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p:cViewPr varScale="1">
        <p:scale>
          <a:sx n="92" d="100"/>
          <a:sy n="92" d="100"/>
        </p:scale>
        <p:origin x="96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12/18/2016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12/18/2016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12/18/2016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12/18/2016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12/18/2016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12/18/2016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12/18/2016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12/18/2016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12/18/2016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12/18/2016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12/18/2016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12/18/2016</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12/18/2016</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8.wmf"/><Relationship Id="rId3" Type="http://schemas.openxmlformats.org/officeDocument/2006/relationships/image" Target="../media/image9.png"/><Relationship Id="rId7" Type="http://schemas.openxmlformats.org/officeDocument/2006/relationships/image" Target="../media/image5.wmf"/><Relationship Id="rId12"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7.wmf"/><Relationship Id="rId5" Type="http://schemas.openxmlformats.org/officeDocument/2006/relationships/image" Target="../media/image4.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6.wmf"/></Relationships>
</file>

<file path=ppt/slides/_rels/slide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3600" dirty="0">
                <a:solidFill>
                  <a:srgbClr val="FF0000"/>
                </a:solidFill>
                <a:cs typeface="B Titr" panose="00000700000000000000" pitchFamily="2" charset="-78"/>
              </a:rPr>
              <a:t>کنترل زیردریایی‌های رباتیکی به منظور جلوگیری از برخورد با یکدیگر و موانع زیرسطحی</a:t>
            </a: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dirty="0" smtClean="0">
                <a:solidFill>
                  <a:srgbClr val="008000"/>
                </a:solidFill>
                <a:cs typeface="B Titr" panose="00000700000000000000" pitchFamily="2" charset="-78"/>
              </a:rPr>
              <a:t>ایمان قاسمی</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آذر 1395</a:t>
            </a:r>
            <a:br>
              <a:rPr lang="fa-IR" sz="3100" dirty="0" smtClean="0">
                <a:solidFill>
                  <a:srgbClr val="008000"/>
                </a:solidFill>
                <a:cs typeface="B Titr" panose="00000700000000000000" pitchFamily="2" charset="-78"/>
              </a:rPr>
            </a:b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6418" y="401515"/>
            <a:ext cx="2756921" cy="1143002"/>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b="1" dirty="0" smtClean="0">
                <a:solidFill>
                  <a:srgbClr val="0000FF"/>
                </a:solidFill>
                <a:cs typeface="B Titr" panose="00000700000000000000" pitchFamily="2" charset="-78"/>
              </a:rPr>
              <a:t>در نظر گرفتن بیضوی شکل بودن زیرسطحی و عدم در نظر گرفتن آنها به صورت نقطه</a:t>
            </a:r>
            <a:endParaRPr lang="en-US" sz="2400" b="1" dirty="0">
              <a:solidFill>
                <a:srgbClr val="0000FF"/>
              </a:solidFill>
              <a:cs typeface="B Titr" panose="00000700000000000000" pitchFamily="2" charset="-78"/>
            </a:endParaRPr>
          </a:p>
        </p:txBody>
      </p:sp>
      <p:sp>
        <p:nvSpPr>
          <p:cNvPr id="3" name="Title 2"/>
          <p:cNvSpPr>
            <a:spLocks noGrp="1"/>
          </p:cNvSpPr>
          <p:nvPr>
            <p:ph type="title"/>
          </p:nvPr>
        </p:nvSpPr>
        <p:spPr>
          <a:xfrm>
            <a:off x="457200" y="17585"/>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4000" dirty="0"/>
          </a:p>
        </p:txBody>
      </p:sp>
      <p:grpSp>
        <p:nvGrpSpPr>
          <p:cNvPr id="5" name="Group 4"/>
          <p:cNvGrpSpPr/>
          <p:nvPr/>
        </p:nvGrpSpPr>
        <p:grpSpPr>
          <a:xfrm>
            <a:off x="228600" y="2102760"/>
            <a:ext cx="8686800" cy="4223086"/>
            <a:chOff x="1905000" y="2133600"/>
            <a:chExt cx="7086600" cy="3657600"/>
          </a:xfrm>
        </p:grpSpPr>
        <p:pic>
          <p:nvPicPr>
            <p:cNvPr id="6" name="Content Placeholder 5"/>
            <p:cNvPicPr>
              <a:picLocks noChangeAspect="1"/>
            </p:cNvPicPr>
            <p:nvPr/>
          </p:nvPicPr>
          <p:blipFill rotWithShape="1">
            <a:blip r:embed="rId2"/>
            <a:srcRect l="23148" t="4092" r="20370" b="8240"/>
            <a:stretch/>
          </p:blipFill>
          <p:spPr>
            <a:xfrm>
              <a:off x="1905000" y="2133600"/>
              <a:ext cx="7086600" cy="3657600"/>
            </a:xfrm>
            <a:prstGeom prst="rect">
              <a:avLst/>
            </a:prstGeom>
          </p:spPr>
        </p:pic>
        <p:sp>
          <p:nvSpPr>
            <p:cNvPr id="7" name="TextBox 6"/>
            <p:cNvSpPr txBox="1"/>
            <p:nvPr/>
          </p:nvSpPr>
          <p:spPr>
            <a:xfrm>
              <a:off x="2214562" y="4329113"/>
              <a:ext cx="814647" cy="276999"/>
            </a:xfrm>
            <a:prstGeom prst="rect">
              <a:avLst/>
            </a:prstGeom>
            <a:noFill/>
          </p:spPr>
          <p:txBody>
            <a:bodyPr wrap="none" rtlCol="0">
              <a:spAutoFit/>
            </a:bodyPr>
            <a:lstStyle/>
            <a:p>
              <a:r>
                <a:rPr lang="fa-IR" sz="1200" b="1" dirty="0" smtClean="0">
                  <a:cs typeface="B Nazanin" panose="00000400000000000000" pitchFamily="2" charset="-78"/>
                </a:rPr>
                <a:t>زیرسطحی 1</a:t>
              </a:r>
              <a:endParaRPr lang="en-US" sz="1200" b="1" dirty="0">
                <a:cs typeface="B Nazanin" panose="00000400000000000000" pitchFamily="2" charset="-78"/>
              </a:endParaRPr>
            </a:p>
          </p:txBody>
        </p:sp>
        <p:sp>
          <p:nvSpPr>
            <p:cNvPr id="8" name="TextBox 7"/>
            <p:cNvSpPr txBox="1"/>
            <p:nvPr/>
          </p:nvSpPr>
          <p:spPr>
            <a:xfrm>
              <a:off x="2290762" y="5243513"/>
              <a:ext cx="837089" cy="276999"/>
            </a:xfrm>
            <a:prstGeom prst="rect">
              <a:avLst/>
            </a:prstGeom>
            <a:noFill/>
          </p:spPr>
          <p:txBody>
            <a:bodyPr wrap="none" rtlCol="0">
              <a:spAutoFit/>
            </a:bodyPr>
            <a:lstStyle/>
            <a:p>
              <a:r>
                <a:rPr lang="fa-IR" sz="1200" b="1" dirty="0" smtClean="0">
                  <a:cs typeface="B Nazanin" panose="00000400000000000000" pitchFamily="2" charset="-78"/>
                </a:rPr>
                <a:t>زیرسطحی 2</a:t>
              </a:r>
              <a:endParaRPr lang="en-US" sz="1200" b="1" dirty="0">
                <a:cs typeface="B Nazanin" panose="00000400000000000000" pitchFamily="2" charset="-78"/>
              </a:endParaRPr>
            </a:p>
          </p:txBody>
        </p:sp>
        <p:sp>
          <p:nvSpPr>
            <p:cNvPr id="9" name="TextBox 8"/>
            <p:cNvSpPr txBox="1"/>
            <p:nvPr/>
          </p:nvSpPr>
          <p:spPr>
            <a:xfrm>
              <a:off x="2366962" y="3404414"/>
              <a:ext cx="848309" cy="276999"/>
            </a:xfrm>
            <a:prstGeom prst="rect">
              <a:avLst/>
            </a:prstGeom>
            <a:noFill/>
          </p:spPr>
          <p:txBody>
            <a:bodyPr wrap="none" rtlCol="0">
              <a:spAutoFit/>
            </a:bodyPr>
            <a:lstStyle/>
            <a:p>
              <a:r>
                <a:rPr lang="fa-IR" sz="1200" b="1" dirty="0" smtClean="0">
                  <a:cs typeface="B Nazanin" panose="00000400000000000000" pitchFamily="2" charset="-78"/>
                </a:rPr>
                <a:t>زیرسطحی 3</a:t>
              </a:r>
              <a:endParaRPr lang="en-US" sz="1200" b="1" dirty="0">
                <a:cs typeface="B Nazanin" panose="00000400000000000000" pitchFamily="2" charset="-78"/>
              </a:endParaRPr>
            </a:p>
          </p:txBody>
        </p:sp>
      </p:grpSp>
    </p:spTree>
    <p:extLst>
      <p:ext uri="{BB962C8B-B14F-4D97-AF65-F5344CB8AC3E}">
        <p14:creationId xmlns:p14="http://schemas.microsoft.com/office/powerpoint/2010/main" val="1563026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11892"/>
          </a:xfrm>
        </p:spPr>
        <p:txBody>
          <a:bodyPr>
            <a:noAutofit/>
          </a:bodyPr>
          <a:lstStyle/>
          <a:p>
            <a:pPr marL="109728" indent="0" algn="r" rtl="1">
              <a:lnSpc>
                <a:spcPct val="150000"/>
              </a:lnSpc>
              <a:buNone/>
            </a:pPr>
            <a:r>
              <a:rPr lang="fa-IR" sz="2400" b="1" dirty="0" smtClean="0">
                <a:cs typeface="B Titr" panose="00000700000000000000" pitchFamily="2" charset="-78"/>
              </a:rPr>
              <a:t>1- نحوه طراحی کنترلر تعقیب مسیر برای یک زیرسطحی</a:t>
            </a:r>
          </a:p>
          <a:p>
            <a:pPr marL="109728" indent="0" algn="r" rtl="1">
              <a:lnSpc>
                <a:spcPct val="150000"/>
              </a:lnSpc>
              <a:buNone/>
            </a:pPr>
            <a:r>
              <a:rPr lang="fa-IR" sz="2400" b="1" dirty="0" smtClean="0">
                <a:cs typeface="B Titr" panose="00000700000000000000" pitchFamily="2" charset="-78"/>
              </a:rPr>
              <a:t>2- نحوه ایجاد حرکت هماهنگ برای یک گروه زیرسطحی برای رسیدن به هماهنگی و آرایش دلخواه</a:t>
            </a:r>
          </a:p>
          <a:p>
            <a:pPr marL="109728" indent="0" algn="r" rtl="1">
              <a:lnSpc>
                <a:spcPct val="150000"/>
              </a:lnSpc>
              <a:buNone/>
            </a:pPr>
            <a:r>
              <a:rPr lang="fa-IR" sz="2400" b="1" dirty="0" smtClean="0">
                <a:cs typeface="B Titr" panose="00000700000000000000" pitchFamily="2" charset="-78"/>
              </a:rPr>
              <a:t>3- ایجاد مسیرهای پیوسته هنگام سوئیچینگ معادلات</a:t>
            </a:r>
          </a:p>
          <a:p>
            <a:pPr marL="109728" indent="0" algn="r" rtl="1">
              <a:lnSpc>
                <a:spcPct val="150000"/>
              </a:lnSpc>
              <a:buNone/>
            </a:pPr>
            <a:r>
              <a:rPr lang="fa-IR" sz="2400" b="1" dirty="0" smtClean="0">
                <a:cs typeface="B Titr" panose="00000700000000000000" pitchFamily="2" charset="-78"/>
              </a:rPr>
              <a:t>4- استفاده از معادلات سیکل حد به منظور ایجاد مسیر مرجع</a:t>
            </a:r>
          </a:p>
          <a:p>
            <a:pPr marL="109728" indent="0" algn="r" rtl="1">
              <a:lnSpc>
                <a:spcPct val="150000"/>
              </a:lnSpc>
              <a:buNone/>
            </a:pPr>
            <a:r>
              <a:rPr lang="fa-IR" sz="2400" b="1" dirty="0" smtClean="0">
                <a:cs typeface="B Titr" panose="00000700000000000000" pitchFamily="2" charset="-78"/>
              </a:rPr>
              <a:t>5- ایجاد و حل انواع معالات مشتقی</a:t>
            </a:r>
          </a:p>
          <a:p>
            <a:pPr marL="109728" indent="0" algn="r" rtl="1">
              <a:lnSpc>
                <a:spcPct val="150000"/>
              </a:lnSpc>
              <a:buNone/>
            </a:pPr>
            <a:r>
              <a:rPr lang="fa-IR" sz="2400" b="1" dirty="0" smtClean="0">
                <a:cs typeface="B Titr" panose="00000700000000000000" pitchFamily="2" charset="-78"/>
              </a:rPr>
              <a:t>6- ایجاد کنترلر با در نظر گرفتن مساله اجتناب از برخورد بین عوامل با همدیگر و با موانع محیطی</a:t>
            </a:r>
          </a:p>
          <a:p>
            <a:pPr marL="109728" indent="0" algn="r" rtl="1">
              <a:lnSpc>
                <a:spcPct val="150000"/>
              </a:lnSpc>
              <a:buNone/>
            </a:pPr>
            <a:r>
              <a:rPr lang="fa-IR" sz="2400" b="1" dirty="0" smtClean="0">
                <a:cs typeface="B Titr" panose="00000700000000000000" pitchFamily="2" charset="-78"/>
              </a:rPr>
              <a:t>7-در نظر گرفتن موانع متحرک و ثابت</a:t>
            </a:r>
            <a:endParaRPr lang="en-US" sz="2400" b="1" dirty="0">
              <a:solidFill>
                <a:srgbClr val="0000FF"/>
              </a:solidFill>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کد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lnSpc>
                <a:spcPct val="200000"/>
              </a:lnSpc>
            </a:pPr>
            <a:r>
              <a:rPr lang="fa-IR" sz="2400" b="1" dirty="0">
                <a:latin typeface="Times New Roman" panose="02020603050405020304" pitchFamily="18" charset="0"/>
                <a:cs typeface="B Titr" panose="00000700000000000000" pitchFamily="2" charset="-78"/>
              </a:rPr>
              <a:t>1- </a:t>
            </a:r>
            <a:r>
              <a:rPr lang="fa-IR" sz="2400" b="1" dirty="0" smtClean="0">
                <a:latin typeface="Times New Roman" panose="02020603050405020304" pitchFamily="18" charset="0"/>
                <a:cs typeface="B Titr" panose="00000700000000000000" pitchFamily="2" charset="-78"/>
              </a:rPr>
              <a:t>این برنامه در نرم افزار متلب قابل اجرا است.</a:t>
            </a:r>
            <a:endParaRPr lang="fa-IR" sz="2400" b="1" dirty="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2- خروجی آن به صورت نمودار و یک فیلم است. همچنین استپ زمانی حل هرچه کوچکتر باشد، جواب دقیق تر است.</a:t>
            </a:r>
            <a:endParaRPr lang="en-US" sz="2400" b="1" dirty="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3- آشنایی اولیه با مفهوم تعقیب مسیر، ایجاد حرکت هماهنگ، کنترل زیرسطحی، ایجاد سیکل حد و روشهای اجتناب از برخورد</a:t>
            </a:r>
            <a:endParaRPr lang="fa-IR" sz="2400" b="1" dirty="0" smtClean="0">
              <a:solidFill>
                <a:srgbClr val="0000FF"/>
              </a:solidFill>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4- آشنایی با ایجاد و حل معادلات مشتقی و روشهای حل آن</a:t>
            </a:r>
          </a:p>
          <a:p>
            <a:pPr algn="r" rtl="1">
              <a:lnSpc>
                <a:spcPct val="200000"/>
              </a:lnSpc>
            </a:pPr>
            <a:r>
              <a:rPr lang="fa-IR" sz="2400" b="1" dirty="0" smtClean="0">
                <a:latin typeface="Times New Roman" panose="02020603050405020304" pitchFamily="18" charset="0"/>
                <a:cs typeface="B Titr" panose="00000700000000000000" pitchFamily="2" charset="-78"/>
              </a:rPr>
              <a:t>5- آشنایی با زبان برنامه نویسی متلب و دستورات پیش زمینه آن</a:t>
            </a:r>
            <a:endParaRPr lang="en-US" sz="2400" b="1" dirty="0" smtClean="0">
              <a:solidFill>
                <a:srgbClr val="0000FF"/>
              </a:solidFill>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007292"/>
          </a:xfrm>
        </p:spPr>
        <p:txBody>
          <a:bodyPr>
            <a:noAutofit/>
          </a:bodyPr>
          <a:lstStyle/>
          <a:p>
            <a:endParaRPr lang="en-US" sz="3200" dirty="0" smtClean="0"/>
          </a:p>
          <a:p>
            <a:endParaRPr lang="en-US" sz="3200" dirty="0"/>
          </a:p>
          <a:p>
            <a:pPr algn="just" rtl="1">
              <a:lnSpc>
                <a:spcPct val="150000"/>
              </a:lnSpc>
            </a:pPr>
            <a:r>
              <a:rPr lang="fa-IR" sz="2800" dirty="0" smtClean="0">
                <a:cs typeface="B Titr" panose="00000700000000000000" pitchFamily="2" charset="-78"/>
              </a:rPr>
              <a:t>بحث ایجاد حرکت هماهنگ برای زیردریایی های رباتیکی یکی از مسائل مهم در زمینه کنترل آرایش است. روشهای زیادی در این زمینه ارائه شده است. یکی از این روشهای ارائه شده، روش تعقیب مسیر هماهنگ است. بنابراین با استفاده از روش گام به عقب کنترلر تعقیب مسیر برای یک زیرسطحی با دینامیک کامل در صفحه افقی طراحی می شود. سپس این کنترلر با استفاده از قواعد تئوری گراف به کنترلر حرکت گروهی تعمیم داده می شود. </a:t>
            </a:r>
            <a:endParaRPr lang="en-US" sz="2800"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943599"/>
          </a:xfrm>
        </p:spPr>
        <p:txBody>
          <a:bodyPr>
            <a:normAutofit lnSpcReduction="10000"/>
          </a:bodyPr>
          <a:lstStyle/>
          <a:p>
            <a:pPr algn="just" rtl="1">
              <a:lnSpc>
                <a:spcPct val="150000"/>
              </a:lnSpc>
            </a:pPr>
            <a:r>
              <a:rPr lang="fa-IR" sz="2400" dirty="0" smtClean="0">
                <a:cs typeface="B Titr" panose="00000700000000000000" pitchFamily="2" charset="-78"/>
              </a:rPr>
              <a:t>بحث </a:t>
            </a:r>
            <a:r>
              <a:rPr lang="fa-IR" sz="2400" dirty="0">
                <a:cs typeface="B Titr" panose="00000700000000000000" pitchFamily="2" charset="-78"/>
              </a:rPr>
              <a:t>اجتناب از برخورد عوامل با موانع و همچنین با یکدیگر یک مساله مهم است</a:t>
            </a:r>
            <a:r>
              <a:rPr lang="fa-IR" sz="2400" dirty="0" smtClean="0">
                <a:cs typeface="B Titr" panose="00000700000000000000" pitchFamily="2" charset="-78"/>
              </a:rPr>
              <a:t>. روشهای متنوعی از جمله تابع پتانسیل در رابطه با بحث اجتناب از برخورد ارائه شده است. در این کد از روش سیکل حد برای بحث اجتناب از برخورد استفاده می شود. </a:t>
            </a:r>
          </a:p>
          <a:p>
            <a:pPr algn="just" rtl="1">
              <a:lnSpc>
                <a:spcPct val="150000"/>
              </a:lnSpc>
            </a:pPr>
            <a:r>
              <a:rPr lang="fa-IR" sz="2400" dirty="0" smtClean="0">
                <a:cs typeface="B Titr" panose="00000700000000000000" pitchFamily="2" charset="-78"/>
              </a:rPr>
              <a:t>دینامیک در نظر گرفته شده برای زیرسطحی </a:t>
            </a:r>
            <a:r>
              <a:rPr lang="en-US" sz="2400" b="1" dirty="0" smtClean="0">
                <a:solidFill>
                  <a:srgbClr val="0000FF"/>
                </a:solidFill>
                <a:latin typeface="Times New Roman" panose="02020603050405020304" pitchFamily="18" charset="0"/>
                <a:cs typeface="Times New Roman" panose="02020603050405020304" pitchFamily="18" charset="0"/>
              </a:rPr>
              <a:t>under actuated</a:t>
            </a:r>
            <a:r>
              <a:rPr lang="fa-IR" sz="2400" b="1" dirty="0" smtClean="0">
                <a:solidFill>
                  <a:srgbClr val="0000FF"/>
                </a:solidFill>
                <a:latin typeface="Times New Roman" panose="02020603050405020304" pitchFamily="18" charset="0"/>
                <a:cs typeface="Times New Roman" panose="02020603050405020304" pitchFamily="18" charset="0"/>
              </a:rPr>
              <a:t> </a:t>
            </a:r>
            <a:r>
              <a:rPr lang="fa-IR" sz="2400" dirty="0" smtClean="0">
                <a:cs typeface="B Titr" panose="00000700000000000000" pitchFamily="2" charset="-78"/>
              </a:rPr>
              <a:t>بوده و به صورت کامل همراه با ضرایب مرتبه دو ماتریس میرائی و جرم و مدلسازی نیروها و ممانهای محیطی است.</a:t>
            </a:r>
            <a:endParaRPr lang="fa-IR" sz="2400" dirty="0">
              <a:cs typeface="B Titr" panose="00000700000000000000" pitchFamily="2" charset="-78"/>
            </a:endParaRPr>
          </a:p>
          <a:p>
            <a:pPr algn="just" rtl="1">
              <a:lnSpc>
                <a:spcPct val="150000"/>
              </a:lnSpc>
            </a:pPr>
            <a:r>
              <a:rPr lang="fa-IR" sz="2400" dirty="0" smtClean="0">
                <a:cs typeface="B Titr" panose="00000700000000000000" pitchFamily="2" charset="-78"/>
              </a:rPr>
              <a:t> </a:t>
            </a:r>
            <a:r>
              <a:rPr lang="fa-IR" sz="2400" dirty="0">
                <a:cs typeface="B Titr" panose="00000700000000000000" pitchFamily="2" charset="-78"/>
              </a:rPr>
              <a:t>این کُد </a:t>
            </a:r>
            <a:r>
              <a:rPr lang="fa-IR" sz="2400" dirty="0" smtClean="0">
                <a:cs typeface="B Titr" panose="00000700000000000000" pitchFamily="2" charset="-78"/>
              </a:rPr>
              <a:t>مبتنی بر روش </a:t>
            </a:r>
            <a:r>
              <a:rPr lang="en-US" sz="2400" b="1" dirty="0" smtClean="0">
                <a:solidFill>
                  <a:srgbClr val="0000FF"/>
                </a:solidFill>
                <a:latin typeface="Times New Roman" panose="02020603050405020304" pitchFamily="18" charset="0"/>
                <a:cs typeface="Times New Roman" panose="02020603050405020304" pitchFamily="18" charset="0"/>
              </a:rPr>
              <a:t>Back stepping</a:t>
            </a:r>
            <a:r>
              <a:rPr lang="fa-IR" sz="2400" dirty="0" smtClean="0">
                <a:cs typeface="B Titr" panose="00000700000000000000" pitchFamily="2" charset="-78"/>
              </a:rPr>
              <a:t> </a:t>
            </a:r>
            <a:r>
              <a:rPr lang="en-US" sz="2400" dirty="0" smtClean="0">
                <a:cs typeface="B Titr" panose="00000700000000000000" pitchFamily="2" charset="-78"/>
              </a:rPr>
              <a:t> </a:t>
            </a:r>
            <a:r>
              <a:rPr lang="fa-IR" sz="2400" dirty="0" smtClean="0">
                <a:cs typeface="B Titr" panose="00000700000000000000" pitchFamily="2" charset="-78"/>
              </a:rPr>
              <a:t>در رابطه با ایجاد حرکت گروهی و روش </a:t>
            </a:r>
            <a:r>
              <a:rPr lang="en-US" sz="2400" b="1" dirty="0" smtClean="0">
                <a:solidFill>
                  <a:srgbClr val="0000FF"/>
                </a:solidFill>
                <a:latin typeface="Times New Roman" panose="02020603050405020304" pitchFamily="18" charset="0"/>
                <a:cs typeface="Times New Roman" panose="02020603050405020304" pitchFamily="18" charset="0"/>
              </a:rPr>
              <a:t>limit cycle</a:t>
            </a:r>
            <a:r>
              <a:rPr lang="fa-IR" sz="2400" b="1" dirty="0" smtClean="0">
                <a:solidFill>
                  <a:srgbClr val="0000FF"/>
                </a:solidFill>
                <a:latin typeface="Times New Roman" panose="02020603050405020304" pitchFamily="18" charset="0"/>
                <a:cs typeface="Times New Roman" panose="02020603050405020304" pitchFamily="18" charset="0"/>
              </a:rPr>
              <a:t> </a:t>
            </a:r>
            <a:r>
              <a:rPr lang="fa-IR" sz="2400" dirty="0" smtClean="0">
                <a:cs typeface="B Titr" panose="00000700000000000000" pitchFamily="2" charset="-78"/>
              </a:rPr>
              <a:t>در رابطه با بحث اجتناب از برخورد است.</a:t>
            </a:r>
            <a:endParaRPr lang="fa-IR" sz="2400" dirty="0">
              <a:cs typeface="B Titr" panose="00000700000000000000" pitchFamily="2" charset="-78"/>
            </a:endParaRPr>
          </a:p>
          <a:p>
            <a:pPr algn="just" rtl="1">
              <a:lnSpc>
                <a:spcPct val="150000"/>
              </a:lnSpc>
            </a:pPr>
            <a:r>
              <a:rPr lang="fa-IR" sz="2400" dirty="0" smtClean="0">
                <a:solidFill>
                  <a:srgbClr val="00B050"/>
                </a:solidFill>
                <a:cs typeface="B Titr" panose="00000700000000000000" pitchFamily="2" charset="-78"/>
              </a:rPr>
              <a:t>مقالات مستخرج از اين كد، يك مقاله علمي پژوهشي و یک مقاله كنفرانسي بوده است.</a:t>
            </a:r>
            <a:endParaRPr lang="en-US" sz="2400" dirty="0">
              <a:solidFill>
                <a:srgbClr val="00B050"/>
              </a:solidFill>
              <a:cs typeface="B Titr" panose="00000700000000000000" pitchFamily="2" charset="-78"/>
            </a:endParaRPr>
          </a:p>
        </p:txBody>
      </p:sp>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smtClean="0">
                <a:solidFill>
                  <a:srgbClr val="0000FF"/>
                </a:solidFill>
                <a:cs typeface="B Titr" panose="00000700000000000000" pitchFamily="2" charset="-78"/>
              </a:rPr>
              <a:t>در نظر گرفتن دینامیک کامل زیرسطحی همراه با اغتشاشات اقیانوسی</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5" name="Picture 4"/>
          <p:cNvPicPr>
            <a:picLocks noChangeAspect="1"/>
          </p:cNvPicPr>
          <p:nvPr/>
        </p:nvPicPr>
        <p:blipFill>
          <a:blip r:embed="rId3"/>
          <a:stretch>
            <a:fillRect/>
          </a:stretch>
        </p:blipFill>
        <p:spPr>
          <a:xfrm>
            <a:off x="0" y="2895600"/>
            <a:ext cx="2667000" cy="2552415"/>
          </a:xfrm>
          <a:prstGeom prst="rect">
            <a:avLst/>
          </a:prstGeom>
        </p:spPr>
      </p:pic>
      <p:grpSp>
        <p:nvGrpSpPr>
          <p:cNvPr id="4" name="Group 3"/>
          <p:cNvGrpSpPr/>
          <p:nvPr/>
        </p:nvGrpSpPr>
        <p:grpSpPr>
          <a:xfrm>
            <a:off x="4201784" y="2048631"/>
            <a:ext cx="4967616" cy="1102374"/>
            <a:chOff x="7143749" y="3850626"/>
            <a:chExt cx="5672467" cy="1582738"/>
          </a:xfrm>
        </p:grpSpPr>
        <p:sp>
          <p:nvSpPr>
            <p:cNvPr id="6" name="Rounded Rectangle 5"/>
            <p:cNvSpPr/>
            <p:nvPr/>
          </p:nvSpPr>
          <p:spPr>
            <a:xfrm>
              <a:off x="7143749" y="3850626"/>
              <a:ext cx="5663871" cy="1582738"/>
            </a:xfrm>
            <a:prstGeom prst="round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747950596"/>
                </p:ext>
              </p:extLst>
            </p:nvPr>
          </p:nvGraphicFramePr>
          <p:xfrm>
            <a:off x="7277429" y="3930001"/>
            <a:ext cx="5538787" cy="1503363"/>
          </p:xfrm>
          <a:graphic>
            <a:graphicData uri="http://schemas.openxmlformats.org/presentationml/2006/ole">
              <mc:AlternateContent xmlns:mc="http://schemas.openxmlformats.org/markup-compatibility/2006">
                <mc:Choice xmlns:v="urn:schemas-microsoft-com:vml" Requires="v">
                  <p:oleObj spid="_x0000_s1066" name="Equation" r:id="rId4" imgW="3759120" imgH="1015920" progId="Equation.DSMT4">
                    <p:embed/>
                  </p:oleObj>
                </mc:Choice>
                <mc:Fallback>
                  <p:oleObj name="Equation" r:id="rId4" imgW="3759120" imgH="1015920" progId="Equation.DSMT4">
                    <p:embed/>
                    <p:pic>
                      <p:nvPicPr>
                        <p:cNvPr id="0" name=""/>
                        <p:cNvPicPr>
                          <a:picLocks noChangeAspect="1" noChangeArrowheads="1"/>
                        </p:cNvPicPr>
                        <p:nvPr/>
                      </p:nvPicPr>
                      <p:blipFill>
                        <a:blip r:embed="rId5"/>
                        <a:srcRect/>
                        <a:stretch>
                          <a:fillRect/>
                        </a:stretch>
                      </p:blipFill>
                      <p:spPr bwMode="auto">
                        <a:xfrm>
                          <a:off x="7277429" y="3930001"/>
                          <a:ext cx="5538787" cy="1503363"/>
                        </a:xfrm>
                        <a:prstGeom prst="rect">
                          <a:avLst/>
                        </a:prstGeom>
                        <a:noFill/>
                      </p:spPr>
                    </p:pic>
                  </p:oleObj>
                </mc:Fallback>
              </mc:AlternateContent>
            </a:graphicData>
          </a:graphic>
        </p:graphicFrame>
      </p:grpSp>
      <p:graphicFrame>
        <p:nvGraphicFramePr>
          <p:cNvPr id="8" name="Object 7"/>
          <p:cNvGraphicFramePr>
            <a:graphicFrameLocks noChangeAspect="1"/>
          </p:cNvGraphicFramePr>
          <p:nvPr>
            <p:extLst>
              <p:ext uri="{D42A27DB-BD31-4B8C-83A1-F6EECF244321}">
                <p14:modId xmlns:p14="http://schemas.microsoft.com/office/powerpoint/2010/main" val="4129668744"/>
              </p:ext>
            </p:extLst>
          </p:nvPr>
        </p:nvGraphicFramePr>
        <p:xfrm>
          <a:off x="2695575" y="3925147"/>
          <a:ext cx="5000625" cy="2704253"/>
        </p:xfrm>
        <a:graphic>
          <a:graphicData uri="http://schemas.openxmlformats.org/presentationml/2006/ole">
            <mc:AlternateContent xmlns:mc="http://schemas.openxmlformats.org/markup-compatibility/2006">
              <mc:Choice xmlns:v="urn:schemas-microsoft-com:vml" Requires="v">
                <p:oleObj spid="_x0000_s1067" name="Equation" r:id="rId6" imgW="3962160" imgH="2133360" progId="Equation.DSMT4">
                  <p:embed/>
                </p:oleObj>
              </mc:Choice>
              <mc:Fallback>
                <p:oleObj name="Equation" r:id="rId6" imgW="3962160" imgH="2133360" progId="Equation.DSMT4">
                  <p:embed/>
                  <p:pic>
                    <p:nvPicPr>
                      <p:cNvPr id="0" name=""/>
                      <p:cNvPicPr>
                        <a:picLocks noChangeAspect="1" noChangeArrowheads="1"/>
                      </p:cNvPicPr>
                      <p:nvPr/>
                    </p:nvPicPr>
                    <p:blipFill>
                      <a:blip r:embed="rId7"/>
                      <a:srcRect/>
                      <a:stretch>
                        <a:fillRect/>
                      </a:stretch>
                    </p:blipFill>
                    <p:spPr bwMode="auto">
                      <a:xfrm>
                        <a:off x="2695575" y="3925147"/>
                        <a:ext cx="5000625" cy="2704253"/>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061012864"/>
              </p:ext>
            </p:extLst>
          </p:nvPr>
        </p:nvGraphicFramePr>
        <p:xfrm>
          <a:off x="1902978" y="2827605"/>
          <a:ext cx="2193568" cy="296595"/>
        </p:xfrm>
        <a:graphic>
          <a:graphicData uri="http://schemas.openxmlformats.org/presentationml/2006/ole">
            <mc:AlternateContent xmlns:mc="http://schemas.openxmlformats.org/markup-compatibility/2006">
              <mc:Choice xmlns:v="urn:schemas-microsoft-com:vml" Requires="v">
                <p:oleObj spid="_x0000_s1068" name="Equation" r:id="rId8" imgW="1701720" imgH="228600" progId="Equation.DSMT4">
                  <p:embed/>
                </p:oleObj>
              </mc:Choice>
              <mc:Fallback>
                <p:oleObj name="Equation" r:id="rId8" imgW="1701720" imgH="228600" progId="Equation.DSMT4">
                  <p:embed/>
                  <p:pic>
                    <p:nvPicPr>
                      <p:cNvPr id="0" name=""/>
                      <p:cNvPicPr>
                        <a:picLocks noChangeAspect="1" noChangeArrowheads="1"/>
                      </p:cNvPicPr>
                      <p:nvPr/>
                    </p:nvPicPr>
                    <p:blipFill>
                      <a:blip r:embed="rId9"/>
                      <a:srcRect/>
                      <a:stretch>
                        <a:fillRect/>
                      </a:stretch>
                    </p:blipFill>
                    <p:spPr bwMode="auto">
                      <a:xfrm>
                        <a:off x="1902978" y="2827605"/>
                        <a:ext cx="2193568" cy="296595"/>
                      </a:xfrm>
                      <a:prstGeom prst="rect">
                        <a:avLst/>
                      </a:prstGeom>
                      <a:noFill/>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809569578"/>
              </p:ext>
            </p:extLst>
          </p:nvPr>
        </p:nvGraphicFramePr>
        <p:xfrm>
          <a:off x="1981200" y="3200400"/>
          <a:ext cx="2485862" cy="572978"/>
        </p:xfrm>
        <a:graphic>
          <a:graphicData uri="http://schemas.openxmlformats.org/presentationml/2006/ole">
            <mc:AlternateContent xmlns:mc="http://schemas.openxmlformats.org/markup-compatibility/2006">
              <mc:Choice xmlns:v="urn:schemas-microsoft-com:vml" Requires="v">
                <p:oleObj spid="_x0000_s1069" name="Equation" r:id="rId10" imgW="1879560" imgH="431640" progId="Equation.DSMT4">
                  <p:embed/>
                </p:oleObj>
              </mc:Choice>
              <mc:Fallback>
                <p:oleObj name="Equation" r:id="rId10" imgW="1879560" imgH="431640" progId="Equation.DSMT4">
                  <p:embed/>
                  <p:pic>
                    <p:nvPicPr>
                      <p:cNvPr id="0" name=""/>
                      <p:cNvPicPr>
                        <a:picLocks noChangeAspect="1" noChangeArrowheads="1"/>
                      </p:cNvPicPr>
                      <p:nvPr/>
                    </p:nvPicPr>
                    <p:blipFill>
                      <a:blip r:embed="rId11"/>
                      <a:srcRect/>
                      <a:stretch>
                        <a:fillRect/>
                      </a:stretch>
                    </p:blipFill>
                    <p:spPr bwMode="auto">
                      <a:xfrm>
                        <a:off x="1981200" y="3200400"/>
                        <a:ext cx="2485862" cy="572978"/>
                      </a:xfrm>
                      <a:prstGeom prst="rect">
                        <a:avLst/>
                      </a:prstGeom>
                      <a:noFill/>
                    </p:spPr>
                  </p:pic>
                </p:oleObj>
              </mc:Fallback>
            </mc:AlternateContent>
          </a:graphicData>
        </a:graphic>
      </p:graphicFrame>
      <p:grpSp>
        <p:nvGrpSpPr>
          <p:cNvPr id="11" name="Group 10"/>
          <p:cNvGrpSpPr/>
          <p:nvPr/>
        </p:nvGrpSpPr>
        <p:grpSpPr>
          <a:xfrm>
            <a:off x="199402" y="1958074"/>
            <a:ext cx="3631749" cy="785126"/>
            <a:chOff x="6024233" y="1100431"/>
            <a:chExt cx="4560322" cy="910667"/>
          </a:xfrm>
        </p:grpSpPr>
        <p:grpSp>
          <p:nvGrpSpPr>
            <p:cNvPr id="12" name="Group 11"/>
            <p:cNvGrpSpPr/>
            <p:nvPr/>
          </p:nvGrpSpPr>
          <p:grpSpPr>
            <a:xfrm>
              <a:off x="6024233" y="1491284"/>
              <a:ext cx="4560322" cy="519814"/>
              <a:chOff x="6870700" y="1321686"/>
              <a:chExt cx="4560322" cy="519814"/>
            </a:xfrm>
          </p:grpSpPr>
          <p:sp>
            <p:nvSpPr>
              <p:cNvPr id="14" name="Rounded Rectangle 13"/>
              <p:cNvSpPr/>
              <p:nvPr/>
            </p:nvSpPr>
            <p:spPr>
              <a:xfrm>
                <a:off x="6870700" y="1321686"/>
                <a:ext cx="4560322" cy="51981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355995144"/>
                  </p:ext>
                </p:extLst>
              </p:nvPr>
            </p:nvGraphicFramePr>
            <p:xfrm>
              <a:off x="7043077" y="1407254"/>
              <a:ext cx="4215838" cy="348678"/>
            </p:xfrm>
            <a:graphic>
              <a:graphicData uri="http://schemas.openxmlformats.org/presentationml/2006/ole">
                <mc:AlternateContent xmlns:mc="http://schemas.openxmlformats.org/markup-compatibility/2006">
                  <mc:Choice xmlns:v="urn:schemas-microsoft-com:vml" Requires="v">
                    <p:oleObj spid="_x0000_s1070" name="Equation" r:id="rId12" imgW="2400300" imgH="203200" progId="Equation.DSMT4">
                      <p:embed/>
                    </p:oleObj>
                  </mc:Choice>
                  <mc:Fallback>
                    <p:oleObj name="Equation" r:id="rId12" imgW="2400300" imgH="2032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43077" y="1407254"/>
                            <a:ext cx="4215838" cy="348678"/>
                          </a:xfrm>
                          <a:prstGeom prst="rect">
                            <a:avLst/>
                          </a:prstGeom>
                          <a:noFill/>
                        </p:spPr>
                      </p:pic>
                    </p:oleObj>
                  </mc:Fallback>
                </mc:AlternateContent>
              </a:graphicData>
            </a:graphic>
          </p:graphicFrame>
        </p:grpSp>
        <p:sp>
          <p:nvSpPr>
            <p:cNvPr id="13" name="TextBox 12"/>
            <p:cNvSpPr txBox="1"/>
            <p:nvPr/>
          </p:nvSpPr>
          <p:spPr>
            <a:xfrm>
              <a:off x="7783190" y="1100431"/>
              <a:ext cx="781393" cy="464087"/>
            </a:xfrm>
            <a:prstGeom prst="rect">
              <a:avLst/>
            </a:prstGeom>
            <a:noFill/>
          </p:spPr>
          <p:txBody>
            <a:bodyPr wrap="none" rtlCol="0">
              <a:spAutoFit/>
            </a:bodyPr>
            <a:lstStyle/>
            <a:p>
              <a:r>
                <a:rPr lang="fa-IR" sz="2000" b="1" dirty="0" smtClean="0">
                  <a:solidFill>
                    <a:schemeClr val="accent3"/>
                  </a:solidFill>
                  <a:cs typeface="B Nazanin" panose="00000400000000000000" pitchFamily="2" charset="-78"/>
                </a:rPr>
                <a:t>فرض</a:t>
              </a:r>
              <a:endParaRPr lang="en-US" sz="2000" b="1" dirty="0">
                <a:solidFill>
                  <a:schemeClr val="accent3"/>
                </a:solidFill>
                <a:cs typeface="B Nazanin" panose="00000400000000000000" pitchFamily="2" charset="-78"/>
              </a:endParaRPr>
            </a:p>
          </p:txBody>
        </p:sp>
      </p:grpSp>
    </p:spTree>
    <p:extLst>
      <p:ext uri="{BB962C8B-B14F-4D97-AF65-F5344CB8AC3E}">
        <p14:creationId xmlns:p14="http://schemas.microsoft.com/office/powerpoint/2010/main" val="3991509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smtClean="0">
                <a:solidFill>
                  <a:srgbClr val="0000FF"/>
                </a:solidFill>
                <a:cs typeface="B Titr" panose="00000700000000000000" pitchFamily="2" charset="-78"/>
              </a:rPr>
              <a:t>طراحی کنترلر تعقیب مسیر برای یک زیرسطحی</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4" name="Picture 3"/>
          <p:cNvPicPr>
            <a:picLocks noChangeAspect="1"/>
          </p:cNvPicPr>
          <p:nvPr/>
        </p:nvPicPr>
        <p:blipFill>
          <a:blip r:embed="rId2"/>
          <a:stretch>
            <a:fillRect/>
          </a:stretch>
        </p:blipFill>
        <p:spPr>
          <a:xfrm>
            <a:off x="12700" y="1905000"/>
            <a:ext cx="8534400" cy="4326627"/>
          </a:xfrm>
          <a:prstGeom prst="rect">
            <a:avLst/>
          </a:prstGeom>
        </p:spPr>
      </p:pic>
    </p:spTree>
    <p:extLst>
      <p:ext uri="{BB962C8B-B14F-4D97-AF65-F5344CB8AC3E}">
        <p14:creationId xmlns:p14="http://schemas.microsoft.com/office/powerpoint/2010/main" val="36875006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smtClean="0">
                <a:solidFill>
                  <a:srgbClr val="0000FF"/>
                </a:solidFill>
                <a:cs typeface="B Titr" panose="00000700000000000000" pitchFamily="2" charset="-78"/>
              </a:rPr>
              <a:t>طراحی کنترلر تعقیب مسیر هماهنگ برای یک گروه شناور زیرسطحی برای رسیدن به آرایش دلخواه و هماهنگی</a:t>
            </a:r>
            <a:endParaRPr lang="en-US" sz="2400" dirty="0" smtClean="0">
              <a:solidFill>
                <a:srgbClr val="0000FF"/>
              </a:solidFill>
              <a:cs typeface="B Titr" panose="00000700000000000000" pitchFamily="2" charset="-78"/>
            </a:endParaRPr>
          </a:p>
          <a:p>
            <a:pPr algn="ctr" rtl="1"/>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028700" y="2298509"/>
            <a:ext cx="7086600" cy="3708783"/>
          </a:xfrm>
          <a:prstGeom prst="rect">
            <a:avLst/>
          </a:prstGeom>
          <a:noFill/>
          <a:ln>
            <a:noFill/>
          </a:ln>
        </p:spPr>
      </p:pic>
    </p:spTree>
    <p:extLst>
      <p:ext uri="{BB962C8B-B14F-4D97-AF65-F5344CB8AC3E}">
        <p14:creationId xmlns:p14="http://schemas.microsoft.com/office/powerpoint/2010/main" val="7553678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4788092"/>
          </a:xfrm>
        </p:spPr>
        <p:txBody>
          <a:bodyPr>
            <a:normAutofit/>
          </a:bodyPr>
          <a:lstStyle/>
          <a:p>
            <a:pPr algn="ctr" rtl="1"/>
            <a:r>
              <a:rPr lang="fa-IR" sz="2400" dirty="0" smtClean="0">
                <a:solidFill>
                  <a:srgbClr val="0000FF"/>
                </a:solidFill>
                <a:cs typeface="B Titr" panose="00000700000000000000" pitchFamily="2" charset="-78"/>
              </a:rPr>
              <a:t>استفاده از روش سیکل حد برای مدل سازی موانع و ایجاد مسیر مرجع دور آن</a:t>
            </a:r>
            <a:endParaRPr lang="en-US" sz="2400" dirty="0">
              <a:solidFill>
                <a:srgbClr val="0000FF"/>
              </a:solidFill>
            </a:endParaRPr>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2800" dirty="0">
              <a:solidFill>
                <a:srgbClr val="FF0000"/>
              </a:solidFill>
              <a:cs typeface="B Titr" panose="000007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1956058"/>
            <a:ext cx="6248400" cy="4103990"/>
          </a:xfrm>
          <a:prstGeom prst="rect">
            <a:avLst/>
          </a:prstGeom>
        </p:spPr>
      </p:pic>
    </p:spTree>
    <p:extLst>
      <p:ext uri="{BB962C8B-B14F-4D97-AF65-F5344CB8AC3E}">
        <p14:creationId xmlns:p14="http://schemas.microsoft.com/office/powerpoint/2010/main" val="3235697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ctr" rtl="1"/>
            <a:r>
              <a:rPr lang="fa-IR" sz="2400" b="1" dirty="0" smtClean="0">
                <a:solidFill>
                  <a:srgbClr val="0000FF"/>
                </a:solidFill>
                <a:cs typeface="B Titr" panose="00000700000000000000" pitchFamily="2" charset="-78"/>
              </a:rPr>
              <a:t>در نظر گرفتن عوامل متحرک در محیط</a:t>
            </a:r>
            <a:endParaRPr lang="en-US" sz="2400" dirty="0">
              <a:solidFill>
                <a:srgbClr val="0000FF"/>
              </a:solidFill>
            </a:endParaRPr>
          </a:p>
        </p:txBody>
      </p:sp>
      <p:sp>
        <p:nvSpPr>
          <p:cNvPr id="3" name="Title 2"/>
          <p:cNvSpPr>
            <a:spLocks noGrp="1"/>
          </p:cNvSpPr>
          <p:nvPr>
            <p:ph type="title"/>
          </p:nvPr>
        </p:nvSpPr>
        <p:spPr>
          <a:xfrm>
            <a:off x="457200" y="152400"/>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3600"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286000"/>
            <a:ext cx="8686800" cy="3581400"/>
          </a:xfrm>
          <a:prstGeom prst="rect">
            <a:avLst/>
          </a:prstGeom>
          <a:noFill/>
          <a:ln>
            <a:noFill/>
          </a:ln>
        </p:spPr>
      </p:pic>
    </p:spTree>
    <p:extLst>
      <p:ext uri="{BB962C8B-B14F-4D97-AF65-F5344CB8AC3E}">
        <p14:creationId xmlns:p14="http://schemas.microsoft.com/office/powerpoint/2010/main" val="947997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b="1" dirty="0" smtClean="0">
                <a:solidFill>
                  <a:srgbClr val="0000FF"/>
                </a:solidFill>
                <a:cs typeface="B Titr" panose="00000700000000000000" pitchFamily="2" charset="-78"/>
              </a:rPr>
              <a:t>بررسی مساله اجتناب از برخورد عوامل با موانع محیطی و همچنین با یکدیگر</a:t>
            </a:r>
            <a:endParaRPr lang="en-US" sz="2400" b="1" dirty="0">
              <a:solidFill>
                <a:srgbClr val="0000FF"/>
              </a:solidFill>
              <a:cs typeface="B Titr" panose="00000700000000000000" pitchFamily="2" charset="-78"/>
            </a:endParaRPr>
          </a:p>
        </p:txBody>
      </p:sp>
      <p:sp>
        <p:nvSpPr>
          <p:cNvPr id="3" name="Title 2"/>
          <p:cNvSpPr>
            <a:spLocks noGrp="1"/>
          </p:cNvSpPr>
          <p:nvPr>
            <p:ph type="title"/>
          </p:nvPr>
        </p:nvSpPr>
        <p:spPr>
          <a:xfrm>
            <a:off x="457200" y="17585"/>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4000"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2286000"/>
            <a:ext cx="8610600" cy="4042036"/>
          </a:xfrm>
          <a:prstGeom prst="rect">
            <a:avLst/>
          </a:prstGeom>
          <a:noFill/>
          <a:ln>
            <a:noFill/>
          </a:ln>
        </p:spPr>
      </p:pic>
    </p:spTree>
    <p:extLst>
      <p:ext uri="{BB962C8B-B14F-4D97-AF65-F5344CB8AC3E}">
        <p14:creationId xmlns:p14="http://schemas.microsoft.com/office/powerpoint/2010/main" val="28844202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4167</TotalTime>
  <Words>479</Words>
  <Application>Microsoft Office PowerPoint</Application>
  <PresentationFormat>On-screen Show (4:3)</PresentationFormat>
  <Paragraphs>40</Paragraphs>
  <Slides>12</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2" baseType="lpstr">
      <vt:lpstr>B Nazanin</vt:lpstr>
      <vt:lpstr>B Titr</vt:lpstr>
      <vt:lpstr>Calibri</vt:lpstr>
      <vt:lpstr>Lucida Sans Unicode</vt:lpstr>
      <vt:lpstr>Times New Roman</vt:lpstr>
      <vt:lpstr>Verdana</vt:lpstr>
      <vt:lpstr>Wingdings 2</vt:lpstr>
      <vt:lpstr>Wingdings 3</vt:lpstr>
      <vt:lpstr>Concourse</vt:lpstr>
      <vt:lpstr>Equation</vt:lpstr>
      <vt:lpstr>            کنترل زیردریایی‌های رباتیکی به منظور جلوگیری از برخورد با یکدیگر و موانع زیرسطحی  ایمان قاسمی آذر 1395     </vt:lpstr>
      <vt:lpstr>PowerPoint Presentation</vt:lpstr>
      <vt:lpstr>PowerPoint Presentation</vt:lpstr>
      <vt:lpstr>توانمندیهای کُد</vt:lpstr>
      <vt:lpstr>توانمندیهای کُد</vt:lpstr>
      <vt:lpstr>توانمندیهای کُد</vt:lpstr>
      <vt:lpstr>توانمندیهای کُد</vt:lpstr>
      <vt:lpstr>توانمندیهای کُد</vt:lpstr>
      <vt:lpstr>توانمندیهای کُد</vt:lpstr>
      <vt:lpstr>توانمندیهای کُد</vt:lpstr>
      <vt:lpstr>آنچه در این کد خواهید آموخت</vt:lpstr>
      <vt:lpstr>نکات و الزامات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marketcode</cp:lastModifiedBy>
  <cp:revision>198</cp:revision>
  <dcterms:created xsi:type="dcterms:W3CDTF">2006-08-16T00:00:00Z</dcterms:created>
  <dcterms:modified xsi:type="dcterms:W3CDTF">2016-12-18T10:13:00Z</dcterms:modified>
</cp:coreProperties>
</file>