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366" r:id="rId2"/>
    <p:sldId id="354" r:id="rId3"/>
    <p:sldId id="355" r:id="rId4"/>
    <p:sldId id="356" r:id="rId5"/>
    <p:sldId id="357" r:id="rId6"/>
    <p:sldId id="358" r:id="rId7"/>
    <p:sldId id="360" r:id="rId8"/>
    <p:sldId id="359" r:id="rId9"/>
    <p:sldId id="361" r:id="rId10"/>
    <p:sldId id="369" r:id="rId11"/>
    <p:sldId id="362" r:id="rId12"/>
    <p:sldId id="3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12/18/2016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9.e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10" Type="http://schemas.openxmlformats.org/officeDocument/2006/relationships/image" Target="../media/image6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تحلیل ارتعاشات اجباری تیر ویسکوالاستیک تحت اعمال ناگهانی نیروی متحرک هارمونیک و جریان جرمی </a:t>
            </a: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متحرک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عباس زندی باغچه مریم</a:t>
            </a:r>
            <a: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  <a:t>شهریور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4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بررسی اثرات شرایط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مرزی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مختلف بر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تغییر مکان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10" y="2590800"/>
            <a:ext cx="652458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8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1-تحلیل ارتعاشات اجباری </a:t>
            </a:r>
            <a:r>
              <a:rPr lang="fa-IR" sz="2400" b="1" dirty="0" smtClean="0">
                <a:cs typeface="B Titr" panose="00000700000000000000" pitchFamily="2" charset="-78"/>
              </a:rPr>
              <a:t>تیر ویسکوالاستیک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 بررسی اثرات  </a:t>
            </a:r>
            <a:r>
              <a:rPr lang="fa-IR" sz="2400" b="1" dirty="0">
                <a:cs typeface="B Titr" panose="00000700000000000000" pitchFamily="2" charset="-78"/>
              </a:rPr>
              <a:t>اعمال ناگهانی نیرو  و جریان </a:t>
            </a:r>
            <a:r>
              <a:rPr lang="fa-IR" sz="2400" b="1" dirty="0" smtClean="0">
                <a:cs typeface="B Titr" panose="00000700000000000000" pitchFamily="2" charset="-78"/>
              </a:rPr>
              <a:t>جرمی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</a:t>
            </a:r>
            <a:r>
              <a:rPr lang="fa-IR" sz="2400" b="1" dirty="0"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cs typeface="B Titr" panose="00000700000000000000" pitchFamily="2" charset="-78"/>
              </a:rPr>
              <a:t>استفاده از </a:t>
            </a:r>
            <a:r>
              <a:rPr lang="fa-IR" sz="2400" b="1" dirty="0">
                <a:cs typeface="B Titr" panose="00000700000000000000" pitchFamily="2" charset="-78"/>
              </a:rPr>
              <a:t>روش تربیع دیفرانسیلی تعمیم یافته (</a:t>
            </a:r>
            <a:r>
              <a:rPr lang="en-US" sz="2400" b="1" dirty="0" smtClean="0">
                <a:cs typeface="B Titr" panose="00000700000000000000" pitchFamily="2" charset="-78"/>
              </a:rPr>
              <a:t>GDQ</a:t>
            </a:r>
            <a:r>
              <a:rPr lang="fa-IR" sz="2400" b="1" dirty="0" smtClean="0">
                <a:cs typeface="B Titr" panose="00000700000000000000" pitchFamily="2" charset="-78"/>
              </a:rPr>
              <a:t>) جهت اعتبار سنجی نتایج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4-  </a:t>
            </a:r>
            <a:r>
              <a:rPr lang="fa-IR" sz="2400" b="1" dirty="0" smtClean="0">
                <a:cs typeface="B Titr" panose="00000700000000000000" pitchFamily="2" charset="-78"/>
              </a:rPr>
              <a:t>شناخت روش عددی رانگ کوتا مرتبه چهارم</a:t>
            </a:r>
          </a:p>
          <a:p>
            <a:pPr marL="109728" lvl="0" indent="0" algn="r" rtl="1">
              <a:lnSpc>
                <a:spcPct val="150000"/>
              </a:lnSpc>
              <a:buClr>
                <a:srgbClr val="94C600"/>
              </a:buClr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 نحوه بررسی اعمال نیروهای خارجی</a:t>
            </a:r>
          </a:p>
          <a:p>
            <a:pPr marL="109728" lvl="0" indent="0" algn="r" rtl="1">
              <a:lnSpc>
                <a:spcPct val="150000"/>
              </a:lnSpc>
              <a:buClr>
                <a:srgbClr val="94C600"/>
              </a:buClr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بررسی </a:t>
            </a:r>
            <a:r>
              <a:rPr lang="fa-IR" sz="2400" b="1" dirty="0">
                <a:cs typeface="B Titr" panose="00000700000000000000" pitchFamily="2" charset="-78"/>
              </a:rPr>
              <a:t>تأثیر تغییرات پارامترهای مختلف از جمله نسبت جرمی، </a:t>
            </a:r>
            <a:r>
              <a:rPr lang="fa-IR" sz="2400" b="1" dirty="0" smtClean="0">
                <a:cs typeface="B Titr" panose="00000700000000000000" pitchFamily="2" charset="-78"/>
              </a:rPr>
              <a:t>حالت های </a:t>
            </a:r>
            <a:r>
              <a:rPr lang="fa-IR" sz="2400" b="1" dirty="0">
                <a:cs typeface="B Titr" panose="00000700000000000000" pitchFamily="2" charset="-78"/>
              </a:rPr>
              <a:t>مختلف حرکت، تاثیر زمان اعمال نیرو و جریان جرمی 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استفاده از مدل کلوین-ویت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برای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شبيه سازی خصوصیات مواد ویسکوالاستيک </a:t>
            </a:r>
          </a:p>
          <a:p>
            <a:pPr algn="just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 استفاده از آخرین ورژن نرم افزار متلب. 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 استفاده از توابع از پیش تعریف در نرم افزار متلب جهت تحلیل معادله حاکم</a:t>
            </a:r>
          </a:p>
          <a:p>
            <a:pPr algn="just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با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تغییر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پارامترهای مختلف، اثرات آن پارامتر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بررسی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می شود.</a:t>
            </a:r>
          </a:p>
          <a:p>
            <a:pPr algn="just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 آشنایی اولیه با منطق  و توابع برنامه  نویسی در متلب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008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marL="109728" indent="0" algn="just" rtl="1">
              <a:lnSpc>
                <a:spcPct val="150000"/>
              </a:lnSpc>
              <a:buNone/>
            </a:pP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فرو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ریختن پل دی  در سال 1847 در هنگام عبور یک قطار که بر روی رودخانه دی در جستر انگلستان کشیده شده بود، توجه مهندسین و محققان بسیاری را به موضوع عبور بار متحرک در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سازه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ها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جلب نمود. در مدت یک و نیم قرن گذشته، ازدیاد روز افزون سرعت بار متحرک و در عین حال افزایش انعطاف پذیری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سازه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ها،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بر اهمیت این موضوع نیز افزوده است. هر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سازه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ای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که حرکت یک نیرو بر روی آن منجر به ارتعاشات آن سازه شود را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می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توان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جزو این دسته از مسائل شمرد که در بسیاری از صنایع و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شاخه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های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مهندسی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کاربردهای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آن را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می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توان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مشاهده نمود. بررسی بارگذاری متحرک بر روی ارتعاشات پل،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لوله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های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حامل جریان سیال، بال هواپیما،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جرثقیل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های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ساختمانی، اره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چوب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بری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،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دیسک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های رایانه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ای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، ترمز وسایل نقلیه و ابزار برش در ماشینکاری تنها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مثال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های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معدودی از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کاربردهای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این نوع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مدل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سازی می</a:t>
            </a:r>
            <a:r>
              <a:rPr lang="en-US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fa-IR" sz="3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باشند </a:t>
            </a:r>
            <a:r>
              <a:rPr lang="fa-IR" sz="38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.</a:t>
            </a:r>
            <a:endParaRPr lang="en-US" sz="38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از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کاربرد این مساله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می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توان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در حل مسائل مهندسی مختلف از جمله ارتعاشات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تیر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های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تحت جریان جرمی (مثل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لوله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های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حامل جریان سیال) که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به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طور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ناگهانی بر تیر جریان می یابد و همچنین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پل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های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که جهت عبور وسایل نقلیه بکار برده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می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شود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اشاره کرد. علاوه براین چنانچه عبور وسایل نقلیه بر روی یک پل به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گونه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ای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باشد که بتوان حرکت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پیوسته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ای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از خودروها را بر روی پل در نظر گرفت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می</a:t>
            </a:r>
            <a:r>
              <a:rPr lang="fa-I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توان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از نتایج این مساله جهت بررسی آن استفاده کرد. </a:t>
            </a:r>
            <a:endParaRPr lang="fa-IR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مقالات مستخرج از اين كد، يك مقاله </a:t>
            </a:r>
            <a:r>
              <a:rPr lang="en-US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علمی پژوهشی و یک مقاله کنفرانسی بوده است.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اعتبار سنجی و صحه گذاری نتایج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2350400"/>
            <a:ext cx="4572000" cy="3275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438400"/>
            <a:ext cx="4572000" cy="31902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371600" y="5655453"/>
            <a:ext cx="24352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شرایط مرزی دو­سر­گیردار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5670842"/>
            <a:ext cx="217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شرایط مرزی دو­سر­مفصل 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بررسی زمان اعمال جریان جرمی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572000" cy="3514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0310"/>
            <a:ext cx="4571365" cy="324358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006327"/>
              </p:ext>
            </p:extLst>
          </p:nvPr>
        </p:nvGraphicFramePr>
        <p:xfrm>
          <a:off x="1979613" y="5780088"/>
          <a:ext cx="6159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Equation" r:id="rId5" imgW="609480" imgH="291960" progId="Equation.DSMT4">
                  <p:embed/>
                </p:oleObj>
              </mc:Choice>
              <mc:Fallback>
                <p:oleObj name="Equation" r:id="rId5" imgW="609480" imgH="291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780088"/>
                        <a:ext cx="615950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705600" y="57781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6618027" y="583990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013600"/>
              </p:ext>
            </p:extLst>
          </p:nvPr>
        </p:nvGraphicFramePr>
        <p:xfrm>
          <a:off x="6502400" y="5783263"/>
          <a:ext cx="53657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Equation" r:id="rId7" imgW="558720" imgH="291960" progId="Equation.DSMT4">
                  <p:embed/>
                </p:oleObj>
              </mc:Choice>
              <mc:Fallback>
                <p:oleObj name="Equation" r:id="rId7" imgW="558720" imgH="291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5783263"/>
                        <a:ext cx="536575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50277"/>
              </p:ext>
            </p:extLst>
          </p:nvPr>
        </p:nvGraphicFramePr>
        <p:xfrm>
          <a:off x="2285682" y="1328981"/>
          <a:ext cx="2762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1" name="Equation" r:id="rId9" imgW="266400" imgH="330120" progId="Equation.DSMT4">
                  <p:embed/>
                </p:oleObj>
              </mc:Choice>
              <mc:Fallback>
                <p:oleObj name="Equation" r:id="rId9" imgW="266400" imgH="3301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682" y="1328981"/>
                        <a:ext cx="2762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بررسی اثرات زمان اعمال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نیرو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044375"/>
              </p:ext>
            </p:extLst>
          </p:nvPr>
        </p:nvGraphicFramePr>
        <p:xfrm>
          <a:off x="2466975" y="1576388"/>
          <a:ext cx="2571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Equation" r:id="rId3" imgW="241200" imgH="330120" progId="Equation.DSMT4">
                  <p:embed/>
                </p:oleObj>
              </mc:Choice>
              <mc:Fallback>
                <p:oleObj name="Equation" r:id="rId3" imgW="241200" imgH="330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1576388"/>
                        <a:ext cx="2571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4909820" cy="322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5" y="2313584"/>
            <a:ext cx="4571365" cy="33242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108919"/>
              </p:ext>
            </p:extLst>
          </p:nvPr>
        </p:nvGraphicFramePr>
        <p:xfrm>
          <a:off x="6606222" y="5611565"/>
          <a:ext cx="53657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Equation" r:id="rId7" imgW="558720" imgH="291960" progId="Equation.DSMT4">
                  <p:embed/>
                </p:oleObj>
              </mc:Choice>
              <mc:Fallback>
                <p:oleObj name="Equation" r:id="rId7" imgW="5587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6222" y="5611565"/>
                        <a:ext cx="536575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619265"/>
              </p:ext>
            </p:extLst>
          </p:nvPr>
        </p:nvGraphicFramePr>
        <p:xfrm>
          <a:off x="1979613" y="5780088"/>
          <a:ext cx="6159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Equation" r:id="rId9" imgW="609480" imgH="291960" progId="Equation.DSMT4">
                  <p:embed/>
                </p:oleObj>
              </mc:Choice>
              <mc:Fallback>
                <p:oleObj name="Equation" r:id="rId9" imgW="609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5780088"/>
                        <a:ext cx="615950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تحلیل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اثرات نسبت سرعت جریان جرمی به سرعت نیرو 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7"/>
          <a:stretch>
            <a:fillRect/>
          </a:stretch>
        </p:blipFill>
        <p:spPr bwMode="auto">
          <a:xfrm>
            <a:off x="1801971" y="2184784"/>
            <a:ext cx="5540058" cy="38225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اثرات </a:t>
            </a:r>
            <a:r>
              <a:rPr lang="fa-IR" sz="2400" b="1" dirty="0">
                <a:solidFill>
                  <a:srgbClr val="0000FF"/>
                </a:solidFill>
                <a:cs typeface="B Titr" panose="00000700000000000000" pitchFamily="2" charset="-78"/>
              </a:rPr>
              <a:t> نسبت سرعت به سرعت بحرانی 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6"/>
          <a:stretch>
            <a:fillRect/>
          </a:stretch>
        </p:blipFill>
        <p:spPr bwMode="auto">
          <a:xfrm>
            <a:off x="1943100" y="2286000"/>
            <a:ext cx="5257800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بررسی اثرات شتاب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تند شونده و کندشونده نیرو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45720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7291"/>
            <a:ext cx="45720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600200" y="5822626"/>
            <a:ext cx="1898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شتاب کندشونده 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نیرو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8593" y="5822626"/>
            <a:ext cx="1824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شتاب تندشونده نیرو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4319</TotalTime>
  <Words>483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B Nazanin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Equation</vt:lpstr>
      <vt:lpstr>            تحلیل ارتعاشات اجباری تیر ویسکوالاستیک تحت اعمال ناگهانی نیروی متحرک هارمونیک و جریان جرمی متحرک  عباس زندی باغچه مریم شهریور 95     </vt:lpstr>
      <vt:lpstr>PowerPoint Presentation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319</cp:revision>
  <dcterms:created xsi:type="dcterms:W3CDTF">2006-08-16T00:00:00Z</dcterms:created>
  <dcterms:modified xsi:type="dcterms:W3CDTF">2016-12-18T09:40:42Z</dcterms:modified>
</cp:coreProperties>
</file>