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366" r:id="rId2"/>
    <p:sldId id="354"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12/15/2016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12/15/2016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A20C4D-0180-40D2-A856-4ABE5A1A069E}"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2B8DA-E986-49A0-9432-B1D2119FAF59}"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30C608-5F6B-4B63-877E-475840BA68C2}"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8679F-5204-42F1-94E5-7F35567538DB}"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084C4D-0FBA-4EA7-840D-D98AE8E20134}" type="datetime1">
              <a:rPr lang="en-US" smtClean="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8F6381-DD72-4ACD-886C-E080E4E4AD4F}" type="datetime1">
              <a:rPr lang="en-US" smtClean="0"/>
              <a:pPr/>
              <a:t>12/15/2016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09902C-ABFA-4ACC-87B3-54E6B0DABEEE}" type="datetime1">
              <a:rPr lang="en-US" smtClean="0"/>
              <a:pPr/>
              <a:t>12/15/2016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14FA-93E7-482C-BBFB-C57F051F7D55}" type="datetime1">
              <a:rPr lang="en-US" smtClean="0"/>
              <a:pPr/>
              <a:t>12/15/2016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A29ED0-9E00-4234-B909-B4C6398DC9B8}" type="datetime1">
              <a:rPr lang="en-US" smtClean="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12/15/2016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12/15/2016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6.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 بررسی عملکرد میراگرهای ویسکوز(به صورت ماکرو) در قاب های چند طبقه با نرم افزار اجزا محدودی آباکوس تحت رکورد زلزله</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ابراهیم نظری مفرد</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مهر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10696"/>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746" y="2197813"/>
            <a:ext cx="4773930" cy="3423127"/>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324350" y="2197814"/>
            <a:ext cx="4591050" cy="3258740"/>
          </a:xfrm>
          <a:prstGeom prst="rect">
            <a:avLst/>
          </a:prstGeom>
          <a:noFill/>
          <a:ln>
            <a:noFill/>
          </a:ln>
        </p:spPr>
      </p:pic>
    </p:spTree>
    <p:extLst>
      <p:ext uri="{BB962C8B-B14F-4D97-AF65-F5344CB8AC3E}">
        <p14:creationId xmlns:p14="http://schemas.microsoft.com/office/powerpoint/2010/main" val="191026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0" y="419101"/>
            <a:ext cx="4678045" cy="3508375"/>
          </a:xfrm>
          <a:prstGeom prst="rect">
            <a:avLst/>
          </a:prstGeom>
          <a:noFill/>
          <a:ln>
            <a:noFill/>
          </a:ln>
        </p:spPr>
      </p:pic>
      <p:sp>
        <p:nvSpPr>
          <p:cNvPr id="4" name="Title 2"/>
          <p:cNvSpPr txBox="1">
            <a:spLocks noGrp="1"/>
          </p:cNvSpPr>
          <p:nvPr>
            <p:ph type="title"/>
          </p:nvPr>
        </p:nvSpPr>
        <p:spPr>
          <a:xfrm>
            <a:off x="718773" y="1"/>
            <a:ext cx="7886700" cy="838200"/>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449762" y="538094"/>
            <a:ext cx="4418965" cy="3314065"/>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2293244" y="3552190"/>
            <a:ext cx="4407535" cy="3305810"/>
          </a:xfrm>
          <a:prstGeom prst="rect">
            <a:avLst/>
          </a:prstGeom>
          <a:noFill/>
          <a:ln>
            <a:noFill/>
          </a:ln>
        </p:spPr>
      </p:pic>
    </p:spTree>
    <p:extLst>
      <p:ext uri="{BB962C8B-B14F-4D97-AF65-F5344CB8AC3E}">
        <p14:creationId xmlns:p14="http://schemas.microsoft.com/office/powerpoint/2010/main" val="116883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63940" y="2057400"/>
            <a:ext cx="4335145" cy="3251200"/>
          </a:xfrm>
          <a:prstGeom prst="rect">
            <a:avLst/>
          </a:prstGeom>
          <a:noFill/>
          <a:ln>
            <a:noFill/>
          </a:ln>
        </p:spPr>
      </p:pic>
      <p:sp>
        <p:nvSpPr>
          <p:cNvPr id="4"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057400"/>
            <a:ext cx="4346575" cy="3259455"/>
          </a:xfrm>
          <a:prstGeom prst="rect">
            <a:avLst/>
          </a:prstGeom>
          <a:noFill/>
          <a:ln>
            <a:noFill/>
          </a:ln>
        </p:spPr>
      </p:pic>
    </p:spTree>
    <p:extLst>
      <p:ext uri="{BB962C8B-B14F-4D97-AF65-F5344CB8AC3E}">
        <p14:creationId xmlns:p14="http://schemas.microsoft.com/office/powerpoint/2010/main" val="304160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25563"/>
            <a:ext cx="6543992" cy="4389437"/>
          </a:xfrm>
          <a:prstGeom prst="rect">
            <a:avLst/>
          </a:prstGeom>
          <a:noFill/>
          <a:ln>
            <a:noFill/>
          </a:ln>
        </p:spPr>
      </p:pic>
    </p:spTree>
    <p:extLst>
      <p:ext uri="{BB962C8B-B14F-4D97-AF65-F5344CB8AC3E}">
        <p14:creationId xmlns:p14="http://schemas.microsoft.com/office/powerpoint/2010/main" val="67365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14157"/>
            <a:ext cx="6934200" cy="4505643"/>
          </a:xfrm>
          <a:prstGeom prst="rect">
            <a:avLst/>
          </a:prstGeom>
          <a:noFill/>
          <a:ln>
            <a:noFill/>
          </a:ln>
        </p:spPr>
      </p:pic>
    </p:spTree>
    <p:extLst>
      <p:ext uri="{BB962C8B-B14F-4D97-AF65-F5344CB8AC3E}">
        <p14:creationId xmlns:p14="http://schemas.microsoft.com/office/powerpoint/2010/main" val="41175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6800215" cy="4800600"/>
          </a:xfrm>
          <a:prstGeom prst="rect">
            <a:avLst/>
          </a:prstGeom>
          <a:noFill/>
          <a:ln>
            <a:noFill/>
          </a:ln>
        </p:spPr>
      </p:pic>
    </p:spTree>
    <p:extLst>
      <p:ext uri="{BB962C8B-B14F-4D97-AF65-F5344CB8AC3E}">
        <p14:creationId xmlns:p14="http://schemas.microsoft.com/office/powerpoint/2010/main" val="136651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19200"/>
            <a:ext cx="6488747" cy="4352290"/>
          </a:xfrm>
          <a:prstGeom prst="rect">
            <a:avLst/>
          </a:prstGeom>
          <a:noFill/>
          <a:ln>
            <a:noFill/>
          </a:ln>
        </p:spPr>
      </p:pic>
    </p:spTree>
    <p:extLst>
      <p:ext uri="{BB962C8B-B14F-4D97-AF65-F5344CB8AC3E}">
        <p14:creationId xmlns:p14="http://schemas.microsoft.com/office/powerpoint/2010/main" val="820898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
        <p:nvSpPr>
          <p:cNvPr id="4" name="Content Placeholder 1"/>
          <p:cNvSpPr txBox="1">
            <a:spLocks/>
          </p:cNvSpPr>
          <p:nvPr/>
        </p:nvSpPr>
        <p:spPr>
          <a:xfrm>
            <a:off x="457200" y="1295401"/>
            <a:ext cx="8229600" cy="4711892"/>
          </a:xfrm>
          <a:prstGeom prst="rect">
            <a:avLst/>
          </a:prstGeom>
        </p:spPr>
        <p:txBody>
          <a:bodyPr>
            <a:noAutofit/>
          </a:bodyPr>
          <a:lstStyle>
            <a:lvl1pPr marL="171450" indent="-171450" algn="r" defTabSz="685800" rtl="1" eaLnBrk="1" latinLnBrk="0" hangingPunct="1">
              <a:lnSpc>
                <a:spcPct val="90000"/>
              </a:lnSpc>
              <a:spcBef>
                <a:spcPts val="750"/>
              </a:spcBef>
              <a:buFont typeface="Arial" panose="020B060402020209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9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9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9pPr>
          </a:lstStyle>
          <a:p>
            <a:pPr marL="109728" indent="0">
              <a:lnSpc>
                <a:spcPct val="150000"/>
              </a:lnSpc>
              <a:buFont typeface="Arial" panose="020B0604020202090204" pitchFamily="34" charset="0"/>
              <a:buNone/>
            </a:pPr>
            <a:r>
              <a:rPr lang="fa-IR" sz="2400" b="1" dirty="0" smtClean="0">
                <a:cs typeface="B Titr" panose="00000700000000000000" pitchFamily="2" charset="-78"/>
              </a:rPr>
              <a:t>1- نحوه توزیع نقاط در سرتاسر تیرها با استفاده از چندجمله ای چپیشف</a:t>
            </a:r>
          </a:p>
          <a:p>
            <a:pPr marL="109728" indent="0">
              <a:lnSpc>
                <a:spcPct val="150000"/>
              </a:lnSpc>
              <a:buNone/>
            </a:pPr>
            <a:r>
              <a:rPr lang="fa-IR" sz="2400" b="1" dirty="0" smtClean="0">
                <a:cs typeface="B Titr" panose="00000700000000000000" pitchFamily="2" charset="-78"/>
              </a:rPr>
              <a:t>2- نحوه پیاده سازی روش </a:t>
            </a:r>
            <a:r>
              <a:rPr lang="en-US" sz="2400" b="1" dirty="0" smtClean="0">
                <a:solidFill>
                  <a:srgbClr val="0000FF"/>
                </a:solidFill>
                <a:latin typeface="Times New Roman" panose="02020603050405020304" pitchFamily="18" charset="0"/>
                <a:cs typeface="B Titr" panose="00000700000000000000" pitchFamily="2" charset="-78"/>
              </a:rPr>
              <a:t>DQM</a:t>
            </a:r>
            <a:r>
              <a:rPr lang="fa-IR" sz="2400" b="1" dirty="0" smtClean="0">
                <a:cs typeface="B Titr" panose="00000700000000000000" pitchFamily="2" charset="-78"/>
              </a:rPr>
              <a:t> بر روی مسائل ارتعاش خطی</a:t>
            </a:r>
          </a:p>
          <a:p>
            <a:pPr marL="109728" indent="0">
              <a:lnSpc>
                <a:spcPct val="150000"/>
              </a:lnSpc>
              <a:buFont typeface="Arial" panose="020B0604020202090204" pitchFamily="34" charset="0"/>
              <a:buNone/>
            </a:pPr>
            <a:r>
              <a:rPr lang="fa-IR" sz="2400" b="1" dirty="0" smtClean="0">
                <a:cs typeface="B Titr" panose="00000700000000000000" pitchFamily="2" charset="-78"/>
              </a:rPr>
              <a:t>3- طریقه جداسازی ماتریس‌های جرم و سختی</a:t>
            </a:r>
          </a:p>
          <a:p>
            <a:pPr marL="109728" indent="0">
              <a:lnSpc>
                <a:spcPct val="150000"/>
              </a:lnSpc>
              <a:buFont typeface="Arial" panose="020B0604020202090204" pitchFamily="34" charset="0"/>
              <a:buNone/>
            </a:pPr>
            <a:r>
              <a:rPr lang="fa-IR" sz="2400" b="1" dirty="0" smtClean="0">
                <a:cs typeface="B Titr" panose="00000700000000000000" pitchFamily="2" charset="-78"/>
              </a:rPr>
              <a:t>4- نحوه ایجاد ماتریس مربوط به شرایط مرزی در حالتهای مختلف</a:t>
            </a:r>
          </a:p>
          <a:p>
            <a:pPr marL="109728" indent="0">
              <a:lnSpc>
                <a:spcPct val="150000"/>
              </a:lnSpc>
              <a:buFont typeface="Arial" panose="020B0604020202090204" pitchFamily="34" charset="0"/>
              <a:buNone/>
            </a:pPr>
            <a:r>
              <a:rPr lang="fa-IR" sz="2400" b="1" dirty="0" smtClean="0">
                <a:cs typeface="B Titr" panose="00000700000000000000" pitchFamily="2" charset="-78"/>
              </a:rPr>
              <a:t>5- نحوه ایجاد نقاط دامنه و مرز</a:t>
            </a:r>
          </a:p>
          <a:p>
            <a:pPr marL="109728" indent="0">
              <a:lnSpc>
                <a:spcPct val="150000"/>
              </a:lnSpc>
              <a:buFont typeface="Arial" panose="020B0604020202090204" pitchFamily="34" charset="0"/>
              <a:buNone/>
            </a:pPr>
            <a:r>
              <a:rPr lang="fa-IR" sz="2400" b="1" dirty="0" smtClean="0">
                <a:cs typeface="B Titr" panose="00000700000000000000" pitchFamily="2" charset="-78"/>
              </a:rPr>
              <a:t>6- طریقه بدست آوردن مقادیر ویژه و بردارهای ویژه</a:t>
            </a:r>
          </a:p>
          <a:p>
            <a:pPr marL="109728" indent="0">
              <a:lnSpc>
                <a:spcPct val="150000"/>
              </a:lnSpc>
              <a:buNone/>
            </a:pPr>
            <a:r>
              <a:rPr lang="fa-IR" sz="2400" b="1" dirty="0" smtClean="0">
                <a:cs typeface="B Titr" panose="00000700000000000000" pitchFamily="2" charset="-78"/>
              </a:rPr>
              <a:t>7- </a:t>
            </a:r>
            <a:r>
              <a:rPr lang="fa-IR" sz="2400" b="1" dirty="0">
                <a:cs typeface="B Titr" panose="00000700000000000000" pitchFamily="2" charset="-78"/>
              </a:rPr>
              <a:t>طریقه بدست آوردن </a:t>
            </a:r>
            <a:r>
              <a:rPr lang="fa-IR" sz="2400" b="1" dirty="0" smtClean="0">
                <a:cs typeface="B Titr" panose="00000700000000000000" pitchFamily="2" charset="-78"/>
              </a:rPr>
              <a:t>فرکانس های طبیعی و شکل مودها و ترسیم منحنی های دلخواه</a:t>
            </a:r>
            <a:endParaRPr lang="fa-IR" sz="2400" b="1" dirty="0">
              <a:cs typeface="B Titr" panose="00000700000000000000" pitchFamily="2" charset="-78"/>
            </a:endParaRPr>
          </a:p>
          <a:p>
            <a:pPr marL="109728" indent="0">
              <a:lnSpc>
                <a:spcPct val="150000"/>
              </a:lnSpc>
              <a:buFont typeface="Arial" panose="020B0604020202090204" pitchFamily="34" charset="0"/>
              <a:buNone/>
            </a:pPr>
            <a:endParaRPr lang="en-US" sz="2400" b="1" dirty="0">
              <a:solidFill>
                <a:srgbClr val="0000FF"/>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112278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
        <p:nvSpPr>
          <p:cNvPr id="4" name="Content Placeholder 1"/>
          <p:cNvSpPr txBox="1">
            <a:spLocks/>
          </p:cNvSpPr>
          <p:nvPr/>
        </p:nvSpPr>
        <p:spPr>
          <a:xfrm>
            <a:off x="457200" y="1295401"/>
            <a:ext cx="8229600" cy="4711892"/>
          </a:xfrm>
          <a:prstGeom prst="rect">
            <a:avLst/>
          </a:prstGeom>
        </p:spPr>
        <p:txBody>
          <a:bodyPr>
            <a:noAutofit/>
          </a:bodyPr>
          <a:lstStyle>
            <a:lvl1pPr marL="171450" indent="-171450" algn="r" defTabSz="685800" rtl="1" eaLnBrk="1" latinLnBrk="0" hangingPunct="1">
              <a:lnSpc>
                <a:spcPct val="90000"/>
              </a:lnSpc>
              <a:spcBef>
                <a:spcPts val="750"/>
              </a:spcBef>
              <a:buFont typeface="Arial" panose="020B060402020209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9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9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90204" pitchFamily="34" charset="0"/>
              <a:buChar char="•"/>
              <a:defRPr sz="1350" kern="1200">
                <a:solidFill>
                  <a:schemeClr val="tx1"/>
                </a:solidFill>
                <a:latin typeface="+mn-lt"/>
                <a:ea typeface="+mn-ea"/>
                <a:cs typeface="+mn-cs"/>
              </a:defRPr>
            </a:lvl9pPr>
          </a:lstStyle>
          <a:p>
            <a:pPr marL="109728" indent="0">
              <a:lnSpc>
                <a:spcPct val="150000"/>
              </a:lnSpc>
              <a:buFont typeface="Arial" panose="020B0604020202090204" pitchFamily="34" charset="0"/>
              <a:buNone/>
            </a:pPr>
            <a:r>
              <a:rPr lang="fa-IR" sz="2400" b="1" dirty="0" smtClean="0">
                <a:cs typeface="B Titr" panose="00000700000000000000" pitchFamily="2" charset="-78"/>
              </a:rPr>
              <a:t>1- این کد در نرم افزار متلب نوشته شده است و توسط این نرم افزار قابلیت اجرا شدن دارد.</a:t>
            </a:r>
          </a:p>
          <a:p>
            <a:pPr marL="109728" indent="0">
              <a:lnSpc>
                <a:spcPct val="150000"/>
              </a:lnSpc>
              <a:buNone/>
            </a:pPr>
            <a:r>
              <a:rPr lang="fa-IR" sz="2400" b="1" dirty="0" smtClean="0">
                <a:cs typeface="B Titr" panose="00000700000000000000" pitchFamily="2" charset="-78"/>
              </a:rPr>
              <a:t>2- همه کدها بالاتفاق باید در یک پوشه قرار داشته باشند و با هم اجرا شوند.</a:t>
            </a:r>
          </a:p>
          <a:p>
            <a:pPr marL="109728" indent="0">
              <a:lnSpc>
                <a:spcPct val="150000"/>
              </a:lnSpc>
              <a:buFont typeface="Arial" panose="020B0604020202090204" pitchFamily="34" charset="0"/>
              <a:buNone/>
            </a:pPr>
            <a:r>
              <a:rPr lang="fa-IR" sz="2400" b="1" dirty="0" smtClean="0">
                <a:cs typeface="B Titr" panose="00000700000000000000" pitchFamily="2" charset="-78"/>
              </a:rPr>
              <a:t>3- آشنایی اولیه با متلب و دستورات خاص موجود در آن</a:t>
            </a:r>
          </a:p>
          <a:p>
            <a:pPr marL="0" indent="0">
              <a:lnSpc>
                <a:spcPct val="200000"/>
              </a:lnSpc>
              <a:buNone/>
            </a:pPr>
            <a:r>
              <a:rPr lang="fa-IR" sz="2400" b="1" dirty="0" smtClean="0">
                <a:cs typeface="B Titr" panose="00000700000000000000" pitchFamily="2" charset="-78"/>
              </a:rPr>
              <a:t>4- </a:t>
            </a:r>
            <a:r>
              <a:rPr lang="fa-IR" sz="2400" b="1" dirty="0">
                <a:latin typeface="Times New Roman" panose="02020603050405020304" pitchFamily="18" charset="0"/>
                <a:cs typeface="B Titr" panose="00000700000000000000" pitchFamily="2" charset="-78"/>
              </a:rPr>
              <a:t>آشنایی </a:t>
            </a:r>
            <a:r>
              <a:rPr lang="fa-IR" sz="2400" b="1" dirty="0" smtClean="0">
                <a:latin typeface="Times New Roman" panose="02020603050405020304" pitchFamily="18" charset="0"/>
                <a:cs typeface="B Titr" panose="00000700000000000000" pitchFamily="2" charset="-78"/>
              </a:rPr>
              <a:t>با </a:t>
            </a:r>
            <a:r>
              <a:rPr lang="en-US" sz="2400" b="1" dirty="0" smtClean="0">
                <a:solidFill>
                  <a:srgbClr val="0000FF"/>
                </a:solidFill>
                <a:latin typeface="Times New Roman" panose="02020603050405020304" pitchFamily="18" charset="0"/>
                <a:cs typeface="B Titr" panose="00000700000000000000" pitchFamily="2" charset="-78"/>
              </a:rPr>
              <a:t>Function</a:t>
            </a:r>
            <a:r>
              <a:rPr lang="fa-IR" sz="2400" b="1" dirty="0" smtClean="0">
                <a:solidFill>
                  <a:srgbClr val="0000FF"/>
                </a:solidFill>
                <a:latin typeface="Times New Roman" panose="02020603050405020304" pitchFamily="18" charset="0"/>
                <a:cs typeface="B Titr" panose="00000700000000000000" pitchFamily="2" charset="-78"/>
              </a:rPr>
              <a:t> </a:t>
            </a:r>
            <a:r>
              <a:rPr lang="fa-IR" sz="2400" b="1" dirty="0">
                <a:cs typeface="B Titr" panose="00000700000000000000" pitchFamily="2" charset="-78"/>
              </a:rPr>
              <a:t>و</a:t>
            </a:r>
            <a:r>
              <a:rPr lang="fa-IR" sz="2400" b="1" dirty="0" smtClean="0">
                <a:solidFill>
                  <a:srgbClr val="0000FF"/>
                </a:solidFill>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plot</a:t>
            </a:r>
          </a:p>
          <a:p>
            <a:pPr marL="109728" indent="0">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25625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96000"/>
          </a:xfrm>
        </p:spPr>
        <p:txBody>
          <a:bodyPr>
            <a:noAutofit/>
          </a:bodyPr>
          <a:lstStyle/>
          <a:p>
            <a:pPr marL="109728" indent="0" algn="just" rtl="1">
              <a:lnSpc>
                <a:spcPct val="150000"/>
              </a:lnSpc>
              <a:buNone/>
            </a:pPr>
            <a:r>
              <a:rPr lang="fa-IR" sz="2100" dirty="0" smtClean="0">
                <a:cs typeface="B Titr" panose="00000700000000000000" pitchFamily="2" charset="-78"/>
              </a:rPr>
              <a:t>در </a:t>
            </a:r>
            <a:r>
              <a:rPr lang="fa-IR" sz="2100" dirty="0">
                <a:cs typeface="B Titr" panose="00000700000000000000" pitchFamily="2" charset="-78"/>
              </a:rPr>
              <a:t>ايران با توجه به لرزه خيز بودن بسياري از مناطق كشور و خصوصا قرار گرفتن بسياري از مناطق پرجمعيت و مهـم در منـاطق بـا خطـر نـسبي خيلي زياد و زياد طبق تعريف آئين نامه 2800 ايران لزوم استفاده از ابزارهاي مناسب مستهلك‌كننده انرژي زلزله چه براي ساختمانهاي نوساز و در حـال طراحي يا اجرا و چه براي مقاوم سازي ساختمانهاي قديمي ضروري مي‌باشد، یکی از ابزارهای مستهلك‌كننده انرژي زلزله که عملکرد بسیار خوبی دارد، دستگاه‌های میراگر سیال ویسکوز است. میراگر سیال ویسکوز به صورت گسترده در صنایع دفاعی و هوافضا استفاده شده‌اند و اخیراً در اجراهای سازه‌ای نیز به کارگرفته می‌شوند. در این تحقیق عملکرد میراگرهای ویسکوز (به صورت ماکرو) در قاب‌های چند طبقه با نرم افزار اجزا محدودی آباکوس تحت رکوردهای زلزله بررسی می‌شود. اثر این میراگر علاوه بر جابجایی های انتقالی، بر روی پیچش نیز بررسی گردید. نتایج نشان از عملکرد بسیار خوب این میراگر در کاهش پاسخ انتقالی و پیچشی سازه دارد.</a:t>
            </a:r>
            <a:endParaRPr lang="en-US" sz="21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1600200"/>
            <a:ext cx="8515350" cy="5105400"/>
          </a:xfrm>
        </p:spPr>
        <p:txBody>
          <a:bodyPr>
            <a:normAutofit/>
          </a:bodyPr>
          <a:lstStyle/>
          <a:p>
            <a:pPr algn="ctr"/>
            <a:endParaRPr lang="en-US" sz="1400" dirty="0" smtClean="0">
              <a:solidFill>
                <a:schemeClr val="accent6"/>
              </a:solidFill>
              <a:cs typeface="B Lotus" pitchFamily="2" charset="-78"/>
            </a:endParaRPr>
          </a:p>
          <a:p>
            <a:pPr algn="ctr">
              <a:lnSpc>
                <a:spcPct val="150000"/>
              </a:lnSpc>
              <a:buNone/>
            </a:pPr>
            <a:r>
              <a:rPr lang="fa-IR" sz="2800" dirty="0" smtClean="0">
                <a:solidFill>
                  <a:srgbClr val="A81882"/>
                </a:solidFill>
                <a:effectLst>
                  <a:outerShdw blurRad="38100" dist="38100" dir="2700000" algn="tl">
                    <a:srgbClr val="000000">
                      <a:alpha val="43137"/>
                    </a:srgbClr>
                  </a:outerShdw>
                </a:effectLst>
                <a:cs typeface="B Titr" pitchFamily="2" charset="-78"/>
              </a:rPr>
              <a:t>بررسی ارتعاشات آزاد تیر سه بانده ردی متشکل از باندهای الکتریکی و مغناطیسی</a:t>
            </a:r>
            <a:endParaRPr lang="fa-IR" sz="2800" dirty="0" smtClean="0">
              <a:solidFill>
                <a:schemeClr val="accent6"/>
              </a:solidFill>
              <a:cs typeface="B Lotus" pitchFamily="2" charset="-78"/>
            </a:endParaRPr>
          </a:p>
          <a:p>
            <a:pPr algn="ctr">
              <a:buNone/>
            </a:pPr>
            <a:endParaRPr lang="fa-IR" sz="1400" dirty="0" smtClean="0">
              <a:cs typeface="B Lotus" pitchFamily="2" charset="-78"/>
            </a:endParaRPr>
          </a:p>
          <a:p>
            <a:pPr algn="ctr" rtl="1">
              <a:buNone/>
            </a:pPr>
            <a:r>
              <a:rPr lang="fa-IR" sz="2400" dirty="0">
                <a:ln w="0"/>
                <a:solidFill>
                  <a:schemeClr val="accent1"/>
                </a:solidFill>
                <a:effectLst>
                  <a:outerShdw blurRad="38100" dist="25400" dir="5400000" algn="ctr" rotWithShape="0">
                    <a:srgbClr val="6E747A">
                      <a:alpha val="43000"/>
                    </a:srgbClr>
                  </a:outerShdw>
                </a:effectLst>
                <a:cs typeface="B Titr" pitchFamily="2" charset="-78"/>
              </a:rPr>
              <a:t>هادی محمدی هویه</a:t>
            </a:r>
          </a:p>
          <a:p>
            <a:pPr algn="ctr">
              <a:buNone/>
            </a:pPr>
            <a:r>
              <a:rPr lang="fa-IR" sz="2400" dirty="0" smtClean="0">
                <a:ln w="0"/>
                <a:solidFill>
                  <a:schemeClr val="accent1"/>
                </a:solidFill>
                <a:effectLst>
                  <a:outerShdw blurRad="38100" dist="25400" dir="5400000" algn="ctr" rotWithShape="0">
                    <a:srgbClr val="6E747A">
                      <a:alpha val="43000"/>
                    </a:srgbClr>
                  </a:outerShdw>
                </a:effectLst>
                <a:cs typeface="B Titr" pitchFamily="2" charset="-78"/>
              </a:rPr>
              <a:t>مهر </a:t>
            </a:r>
            <a:r>
              <a:rPr lang="fa-IR" sz="2400" dirty="0">
                <a:ln w="0"/>
                <a:solidFill>
                  <a:schemeClr val="accent1"/>
                </a:solidFill>
                <a:effectLst>
                  <a:outerShdw blurRad="38100" dist="25400" dir="5400000" algn="ctr" rotWithShape="0">
                    <a:srgbClr val="6E747A">
                      <a:alpha val="43000"/>
                    </a:srgbClr>
                  </a:outerShdw>
                </a:effectLst>
                <a:cs typeface="B Titr" pitchFamily="2" charset="-78"/>
              </a:rPr>
              <a:t>ماه </a:t>
            </a:r>
            <a:r>
              <a:rPr lang="fa-IR" sz="2400" dirty="0" smtClean="0">
                <a:ln w="0"/>
                <a:solidFill>
                  <a:schemeClr val="accent1"/>
                </a:solidFill>
                <a:effectLst>
                  <a:outerShdw blurRad="38100" dist="25400" dir="5400000" algn="ctr" rotWithShape="0">
                    <a:srgbClr val="6E747A">
                      <a:alpha val="43000"/>
                    </a:srgbClr>
                  </a:outerShdw>
                </a:effectLst>
                <a:cs typeface="B Titr" pitchFamily="2" charset="-78"/>
              </a:rPr>
              <a:t>1395</a:t>
            </a:r>
            <a:endParaRPr lang="fa-IR" sz="2400" dirty="0">
              <a:ln w="0"/>
              <a:solidFill>
                <a:schemeClr val="accent1"/>
              </a:solidFill>
              <a:effectLst>
                <a:outerShdw blurRad="38100" dist="25400" dir="5400000" algn="ctr" rotWithShape="0">
                  <a:srgbClr val="6E747A">
                    <a:alpha val="43000"/>
                  </a:srgbClr>
                </a:outerShdw>
              </a:effectLst>
              <a:cs typeface="B Titr" pitchFamily="2" charset="-78"/>
            </a:endParaRPr>
          </a:p>
          <a:p>
            <a:pPr algn="ctr"/>
            <a:endParaRPr lang="fa-IR" sz="1800" dirty="0" smtClean="0">
              <a:solidFill>
                <a:schemeClr val="accent4"/>
              </a:solidFill>
              <a:cs typeface="B Lotus" pitchFamily="2" charset="-78"/>
            </a:endParaRPr>
          </a:p>
          <a:p>
            <a:pPr algn="ctr"/>
            <a:endParaRPr lang="en-US" sz="1800" dirty="0" smtClean="0">
              <a:solidFill>
                <a:schemeClr val="accent4"/>
              </a:solidFill>
              <a:cs typeface="B Lotus" pitchFamily="2" charset="-78"/>
            </a:endParaRPr>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54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5000">
              <a:schemeClr val="tx1"/>
            </a:gs>
            <a:gs pos="74000">
              <a:schemeClr val="accent1">
                <a:lumMod val="45000"/>
                <a:lumOff val="55000"/>
              </a:schemeClr>
            </a:gs>
            <a:gs pos="100000">
              <a:srgbClr val="E3FF8D"/>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76200" y="1371600"/>
            <a:ext cx="8839200" cy="4708981"/>
          </a:xfrm>
          <a:prstGeom prst="rect">
            <a:avLst/>
          </a:prstGeom>
        </p:spPr>
        <p:txBody>
          <a:bodyPr wrap="square">
            <a:spAutoFit/>
          </a:bodyPr>
          <a:lstStyle/>
          <a:p>
            <a:pPr algn="just" rtl="1">
              <a:lnSpc>
                <a:spcPct val="250000"/>
              </a:lnSpc>
              <a:spcAft>
                <a:spcPts val="0"/>
              </a:spcAft>
              <a:tabLst>
                <a:tab pos="176530" algn="l"/>
              </a:tabLst>
            </a:pPr>
            <a:r>
              <a:rPr lang="ar-SA" sz="2000" dirty="0">
                <a:solidFill>
                  <a:srgbClr val="C00000"/>
                </a:solidFill>
                <a:latin typeface="SymbolMT"/>
                <a:ea typeface="Calibri" panose="020F0502020204030204" pitchFamily="34" charset="0"/>
                <a:cs typeface="B Nazanin" panose="00000400000000000000" pitchFamily="2" charset="-78"/>
              </a:rPr>
              <a:t>هوا- فضا </a:t>
            </a:r>
            <a:r>
              <a:rPr lang="ar-SA" sz="2000" dirty="0">
                <a:solidFill>
                  <a:srgbClr val="000000"/>
                </a:solidFill>
                <a:latin typeface="SymbolMT"/>
                <a:ea typeface="Calibri" panose="020F0502020204030204" pitchFamily="34" charset="0"/>
                <a:cs typeface="B Nazanin" panose="00000400000000000000" pitchFamily="2" charset="-78"/>
              </a:rPr>
              <a:t>: کنترل ارتعاشات بدنه فضاپ</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ما، هواپ</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ما، بالگرد، ماهواره</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en-US" sz="2000" dirty="0">
                <a:solidFill>
                  <a:srgbClr val="000000"/>
                </a:solidFill>
                <a:latin typeface="SymbolMT"/>
                <a:ea typeface="Calibri" panose="020F0502020204030204" pitchFamily="34" charset="0"/>
                <a:cs typeface="B Nazanin" panose="00000400000000000000" pitchFamily="2" charset="-78"/>
              </a:rPr>
              <a:t> </a:t>
            </a:r>
            <a:r>
              <a:rPr lang="ar-SA" sz="2000" dirty="0">
                <a:solidFill>
                  <a:srgbClr val="C00000"/>
                </a:solidFill>
                <a:latin typeface="SymbolMT"/>
                <a:ea typeface="Calibri" panose="020F0502020204030204" pitchFamily="34" charset="0"/>
                <a:cs typeface="B Nazanin" panose="00000400000000000000" pitchFamily="2" charset="-78"/>
              </a:rPr>
              <a:t>حمل و نقل </a:t>
            </a:r>
            <a:r>
              <a:rPr lang="ar-SA" sz="2000" dirty="0">
                <a:solidFill>
                  <a:srgbClr val="000000"/>
                </a:solidFill>
                <a:latin typeface="SymbolMT"/>
                <a:ea typeface="Calibri" panose="020F0502020204030204" pitchFamily="34" charset="0"/>
                <a:cs typeface="B Nazanin" panose="00000400000000000000" pitchFamily="2" charset="-78"/>
              </a:rPr>
              <a:t>: کنترل ارتعاشات اتومب</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ل و قطار</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en-US" sz="2000" dirty="0">
                <a:solidFill>
                  <a:srgbClr val="000000"/>
                </a:solidFill>
                <a:latin typeface="SymbolMT"/>
                <a:ea typeface="Calibri" panose="020F0502020204030204" pitchFamily="34" charset="0"/>
                <a:cs typeface="B Nazanin" panose="00000400000000000000" pitchFamily="2" charset="-78"/>
              </a:rPr>
              <a:t> </a:t>
            </a:r>
            <a:r>
              <a:rPr lang="ar-SA" sz="2000" dirty="0">
                <a:solidFill>
                  <a:srgbClr val="C00000"/>
                </a:solidFill>
                <a:latin typeface="SymbolMT"/>
                <a:ea typeface="Calibri" panose="020F0502020204030204" pitchFamily="34" charset="0"/>
                <a:cs typeface="B Nazanin" panose="00000400000000000000" pitchFamily="2" charset="-78"/>
              </a:rPr>
              <a:t>سازه ها </a:t>
            </a:r>
            <a:r>
              <a:rPr lang="ar-SA" sz="2000" dirty="0">
                <a:solidFill>
                  <a:srgbClr val="000000"/>
                </a:solidFill>
                <a:latin typeface="SymbolMT"/>
                <a:ea typeface="Calibri" panose="020F0502020204030204" pitchFamily="34" charset="0"/>
                <a:cs typeface="B Nazanin" panose="00000400000000000000" pitchFamily="2" charset="-78"/>
              </a:rPr>
              <a:t>:کنترل ارتعاشات ساختمانها و پلها</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en-US" sz="2000" dirty="0">
                <a:solidFill>
                  <a:srgbClr val="000000"/>
                </a:solidFill>
                <a:latin typeface="SymbolMT"/>
                <a:ea typeface="Calibri" panose="020F0502020204030204" pitchFamily="34" charset="0"/>
                <a:cs typeface="B Nazanin" panose="00000400000000000000" pitchFamily="2" charset="-78"/>
              </a:rPr>
              <a:t> </a:t>
            </a:r>
            <a:r>
              <a:rPr lang="ar-SA" sz="2000" dirty="0">
                <a:solidFill>
                  <a:srgbClr val="C00000"/>
                </a:solidFill>
                <a:latin typeface="SymbolMT"/>
                <a:ea typeface="Calibri" panose="020F0502020204030204" pitchFamily="34" charset="0"/>
                <a:cs typeface="B Nazanin" panose="00000400000000000000" pitchFamily="2" charset="-78"/>
              </a:rPr>
              <a:t>ماش</a:t>
            </a:r>
            <a:r>
              <a:rPr lang="ar-SA" sz="2000" dirty="0">
                <a:solidFill>
                  <a:srgbClr val="C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C00000"/>
                </a:solidFill>
                <a:latin typeface="SymbolMT"/>
                <a:ea typeface="Calibri" panose="020F0502020204030204" pitchFamily="34" charset="0"/>
                <a:cs typeface="B Nazanin" panose="00000400000000000000" pitchFamily="2" charset="-78"/>
              </a:rPr>
              <a:t>نها</a:t>
            </a:r>
            <a:r>
              <a:rPr lang="ar-SA" sz="2000" dirty="0">
                <a:solidFill>
                  <a:srgbClr val="000000"/>
                </a:solidFill>
                <a:latin typeface="SymbolMT"/>
                <a:ea typeface="Calibri" panose="020F0502020204030204" pitchFamily="34" charset="0"/>
                <a:cs typeface="B Nazanin" panose="00000400000000000000" pitchFamily="2" charset="-78"/>
              </a:rPr>
              <a:t> : کنترل ارتعاشات ماش</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نهاي دوار از قب</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ل تورب</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نها، ماش</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نهاي تراشکاري و</a:t>
            </a:r>
            <a:r>
              <a:rPr lang="en-US" sz="2000" dirty="0">
                <a:solidFill>
                  <a:srgbClr val="000000"/>
                </a:solidFill>
                <a:latin typeface="SymbolMT"/>
                <a:ea typeface="Calibri" panose="020F0502020204030204" pitchFamily="34" charset="0"/>
                <a:cs typeface="B Nazanin" panose="00000400000000000000" pitchFamily="2" charset="-78"/>
              </a:rPr>
              <a:t>...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250000"/>
              </a:lnSpc>
              <a:spcAft>
                <a:spcPts val="0"/>
              </a:spcAft>
              <a:tabLst>
                <a:tab pos="176530" algn="l"/>
              </a:tabLst>
            </a:pPr>
            <a:r>
              <a:rPr lang="ar-SA" sz="2000" dirty="0">
                <a:solidFill>
                  <a:srgbClr val="C00000"/>
                </a:solidFill>
                <a:latin typeface="SymbolMT"/>
                <a:ea typeface="Calibri" panose="020F0502020204030204" pitchFamily="34" charset="0"/>
                <a:cs typeface="B Nazanin" panose="00000400000000000000" pitchFamily="2" charset="-78"/>
              </a:rPr>
              <a:t>نانو تکنولوژي</a:t>
            </a:r>
            <a:r>
              <a:rPr lang="ar-SA" sz="2000" dirty="0">
                <a:solidFill>
                  <a:srgbClr val="000000"/>
                </a:solidFill>
                <a:latin typeface="SymbolMT"/>
                <a:ea typeface="Calibri" panose="020F0502020204030204" pitchFamily="34" charset="0"/>
                <a:cs typeface="B Nazanin" panose="00000400000000000000" pitchFamily="2" charset="-78"/>
              </a:rPr>
              <a:t>: کنترل ارتعاشات در مح</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طهاي کاري ا</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ن صنا</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ع و ارتعاشات بس</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ار ر</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ز ا</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جاد شده در م</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زهاي کاري</a:t>
            </a:r>
            <a:r>
              <a:rPr lang="ar-SA" sz="2000" dirty="0">
                <a:solidFill>
                  <a:srgbClr val="000000"/>
                </a:solidFill>
                <a:latin typeface="Calibri" panose="020F0502020204030204" pitchFamily="34" charset="0"/>
                <a:ea typeface="Calibri" panose="020F0502020204030204" pitchFamily="34" charset="0"/>
                <a:cs typeface="B Nazanin" panose="00000400000000000000" pitchFamily="2" charset="-78"/>
              </a:rPr>
              <a:t> </a:t>
            </a:r>
            <a:endParaRPr lang="en-US" sz="2000" dirty="0">
              <a:latin typeface="Calibri" panose="020F0502020204030204" pitchFamily="34" charset="0"/>
              <a:ea typeface="Calibri" panose="020F0502020204030204" pitchFamily="34" charset="0"/>
              <a:cs typeface="B Nazanin" panose="00000400000000000000" pitchFamily="2" charset="-78"/>
            </a:endParaRPr>
          </a:p>
          <a:p>
            <a:pPr algn="r">
              <a:lnSpc>
                <a:spcPct val="250000"/>
              </a:lnSpc>
            </a:pPr>
            <a:r>
              <a:rPr lang="ar-SA" sz="2000" dirty="0">
                <a:solidFill>
                  <a:srgbClr val="C00000"/>
                </a:solidFill>
                <a:latin typeface="SymbolMT"/>
                <a:ea typeface="Calibri" panose="020F0502020204030204" pitchFamily="34" charset="0"/>
                <a:cs typeface="B Nazanin" panose="00000400000000000000" pitchFamily="2" charset="-78"/>
              </a:rPr>
              <a:t>در</a:t>
            </a:r>
            <a:r>
              <a:rPr lang="ar-SA" sz="2000" dirty="0">
                <a:solidFill>
                  <a:srgbClr val="C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C00000"/>
                </a:solidFill>
                <a:latin typeface="SymbolMT"/>
                <a:ea typeface="Calibri" panose="020F0502020204030204" pitchFamily="34" charset="0"/>
                <a:cs typeface="B Nazanin" panose="00000400000000000000" pitchFamily="2" charset="-78"/>
              </a:rPr>
              <a:t>انوردي</a:t>
            </a:r>
            <a:r>
              <a:rPr lang="ar-SA" sz="2000" dirty="0">
                <a:solidFill>
                  <a:srgbClr val="000000"/>
                </a:solidFill>
                <a:latin typeface="SymbolMT"/>
                <a:ea typeface="Calibri" panose="020F0502020204030204" pitchFamily="34" charset="0"/>
                <a:cs typeface="B Nazanin" panose="00000400000000000000" pitchFamily="2" charset="-78"/>
              </a:rPr>
              <a:t> :کنترل ارتعاشات ا</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جاد شده توسط موتور کشت</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 ها و ز</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ردر</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a:t>
            </a:r>
            <a:r>
              <a:rPr lang="ar-SA" sz="2000" dirty="0">
                <a:solidFill>
                  <a:srgbClr val="000000"/>
                </a:solidFill>
                <a:latin typeface="SymbolMT"/>
                <a:ea typeface="Calibri" panose="020F0502020204030204" pitchFamily="34" charset="0"/>
                <a:cs typeface="B Nazanin" panose="00000400000000000000" pitchFamily="2" charset="-78"/>
              </a:rPr>
              <a:t>ا</a:t>
            </a:r>
            <a:r>
              <a:rPr lang="ar-SA" sz="2000" dirty="0">
                <a:solidFill>
                  <a:srgbClr val="000000"/>
                </a:solidFill>
                <a:latin typeface="Arial" panose="020B0604020202020204" pitchFamily="34" charset="0"/>
                <a:ea typeface="Calibri" panose="020F0502020204030204" pitchFamily="34" charset="0"/>
                <a:cs typeface="B Nazanin" panose="00000400000000000000" pitchFamily="2" charset="-78"/>
              </a:rPr>
              <a:t>یی</a:t>
            </a:r>
            <a:r>
              <a:rPr lang="ar-SA" sz="2000" dirty="0">
                <a:solidFill>
                  <a:srgbClr val="000000"/>
                </a:solidFill>
                <a:latin typeface="SymbolMT"/>
                <a:ea typeface="Calibri" panose="020F0502020204030204" pitchFamily="34" charset="0"/>
                <a:cs typeface="B Nazanin" panose="00000400000000000000" pitchFamily="2" charset="-78"/>
              </a:rPr>
              <a:t> ها</a:t>
            </a:r>
            <a:endParaRPr lang="fa-IR" sz="2000" dirty="0">
              <a:cs typeface="B Nazanin" panose="00000400000000000000" pitchFamily="2" charset="-78"/>
            </a:endParaRPr>
          </a:p>
        </p:txBody>
      </p:sp>
      <p:sp>
        <p:nvSpPr>
          <p:cNvPr id="5" name="Title 4"/>
          <p:cNvSpPr>
            <a:spLocks noGrp="1"/>
          </p:cNvSpPr>
          <p:nvPr>
            <p:ph type="title"/>
          </p:nvPr>
        </p:nvSpPr>
        <p:spPr/>
        <p:txBody>
          <a:bodyPr/>
          <a:lstStyle/>
          <a:p>
            <a:r>
              <a:rPr lang="fa-IR" dirty="0" smtClean="0">
                <a:cs typeface="B Nazanin" panose="00000400000000000000" pitchFamily="2" charset="-78"/>
              </a:rPr>
              <a:t>موارد کاربرد پروژه:</a:t>
            </a:r>
            <a:endParaRPr lang="fa-IR" dirty="0">
              <a:cs typeface="B Nazanin" panose="00000400000000000000" pitchFamily="2" charset="-78"/>
            </a:endParaRPr>
          </a:p>
        </p:txBody>
      </p:sp>
    </p:spTree>
    <p:extLst>
      <p:ext uri="{BB962C8B-B14F-4D97-AF65-F5344CB8AC3E}">
        <p14:creationId xmlns:p14="http://schemas.microsoft.com/office/powerpoint/2010/main" val="209008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6477000" y="248482"/>
            <a:ext cx="1968809" cy="646331"/>
          </a:xfrm>
          <a:prstGeom prst="rect">
            <a:avLst/>
          </a:prstGeom>
        </p:spPr>
        <p:txBody>
          <a:bodyPr wrap="none">
            <a:spAutoFit/>
          </a:bodyPr>
          <a:lstStyle/>
          <a:p>
            <a:pPr algn="ctr" eaLnBrk="0" hangingPunct="0"/>
            <a:r>
              <a:rPr lang="fa-IR" sz="3600" b="1" dirty="0" smtClean="0">
                <a:solidFill>
                  <a:srgbClr val="7030A0"/>
                </a:solidFill>
                <a:cs typeface="B Titr" pitchFamily="2" charset="-78"/>
              </a:rPr>
              <a:t>شکل پروژه</a:t>
            </a:r>
            <a:endParaRPr kumimoji="0" lang="en-US" sz="3600" b="1" i="0" u="none" strike="noStrike" cap="none" normalizeH="0" baseline="0" dirty="0" smtClean="0">
              <a:ln>
                <a:noFill/>
              </a:ln>
              <a:solidFill>
                <a:srgbClr val="7030A0"/>
              </a:solidFill>
              <a:cs typeface="B Titr"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921" y="925520"/>
            <a:ext cx="7930480" cy="5644875"/>
          </a:xfrm>
          <a:prstGeom prst="rect">
            <a:avLst/>
          </a:prstGeom>
        </p:spPr>
      </p:pic>
    </p:spTree>
    <p:extLst>
      <p:ext uri="{BB962C8B-B14F-4D97-AF65-F5344CB8AC3E}">
        <p14:creationId xmlns:p14="http://schemas.microsoft.com/office/powerpoint/2010/main" val="280020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152400" y="457200"/>
            <a:ext cx="8763000" cy="5578474"/>
          </a:xfrm>
        </p:spPr>
        <p:txBody>
          <a:bodyPr>
            <a:normAutofit fontScale="90000"/>
          </a:bodyPr>
          <a:lstStyle/>
          <a:p>
            <a:pPr algn="just">
              <a:lnSpc>
                <a:spcPct val="150000"/>
              </a:lnSpc>
            </a:pPr>
            <a:r>
              <a:rPr lang="en-US" dirty="0">
                <a:latin typeface="Abscissa" panose="00000400000000000000" pitchFamily="2" charset="0"/>
                <a:cs typeface="B Nazanin" panose="00000400000000000000" pitchFamily="2" charset="-78"/>
              </a:rPr>
              <a:t> </a:t>
            </a:r>
            <a:r>
              <a:rPr lang="en-US" sz="3200" b="1" dirty="0" smtClean="0">
                <a:solidFill>
                  <a:schemeClr val="accent1"/>
                </a:solidFill>
              </a:rPr>
              <a:t>DQM</a:t>
            </a:r>
            <a:r>
              <a:rPr lang="en-US" sz="3600" dirty="0">
                <a:solidFill>
                  <a:srgbClr val="00B050"/>
                </a:solidFill>
                <a:cs typeface="B Titr" panose="00000700000000000000" pitchFamily="2" charset="-78"/>
              </a:rPr>
              <a:t/>
            </a:r>
            <a:br>
              <a:rPr lang="en-US" sz="3600" dirty="0">
                <a:solidFill>
                  <a:srgbClr val="00B050"/>
                </a:solidFill>
                <a:cs typeface="B Titr" panose="00000700000000000000" pitchFamily="2" charset="-78"/>
              </a:rPr>
            </a:br>
            <a:r>
              <a:rPr lang="ar-SA" sz="2800" dirty="0">
                <a:latin typeface="Abscissa" panose="00000400000000000000" pitchFamily="2" charset="0"/>
                <a:cs typeface="B Nazanin" panose="00000400000000000000" pitchFamily="2" charset="-78"/>
              </a:rPr>
              <a:t>از جمله روش‌هاي عددي است كه در آنها با استفاده از ضرايب وزني معادلات ديفرانسيلي حاكم، به دسته‌اي از معادلات جبري مرتبه اول تبديل مي‌شوند. بدين ترتيب كه درهرنقطه، مشتق به صورت يك مجموع خطي از ضرايب وزني و مقادير تابع در آن نقطه وديگر نقاط دامنه و در جهت محورهاي مختصات بيان خواهند شد.</a:t>
            </a:r>
            <a:r>
              <a:rPr lang="en-US" sz="2800" dirty="0">
                <a:latin typeface="Abscissa" panose="00000400000000000000" pitchFamily="2" charset="0"/>
                <a:cs typeface="B Nazanin" panose="00000400000000000000" pitchFamily="2" charset="-78"/>
              </a:rPr>
              <a:t> </a:t>
            </a:r>
            <a:r>
              <a:rPr lang="fa-IR" sz="2800" dirty="0">
                <a:latin typeface="Abscissa" panose="00000400000000000000" pitchFamily="2" charset="0"/>
                <a:cs typeface="B Nazanin" panose="00000400000000000000" pitchFamily="2" charset="-78"/>
              </a:rPr>
              <a:t>در این پژوهش نیز از این روش برای حل معادلات حرکت حاکم بر سیستم ارائه شده استفاده خواهد شد</a:t>
            </a:r>
            <a:r>
              <a:rPr lang="fa-IR" sz="2800" dirty="0">
                <a:latin typeface="BTir"/>
                <a:cs typeface="B Nazanin" panose="00000400000000000000" pitchFamily="2" charset="-78"/>
              </a:rPr>
              <a:t>.</a:t>
            </a:r>
            <a:r>
              <a:rPr lang="fa-IR" sz="3600" dirty="0">
                <a:latin typeface="BTir"/>
                <a:cs typeface="B Nazanin" panose="00000400000000000000" pitchFamily="2" charset="-78"/>
              </a:rPr>
              <a:t/>
            </a:r>
            <a:br>
              <a:rPr lang="fa-IR" sz="3600" dirty="0">
                <a:latin typeface="BTir"/>
                <a:cs typeface="B Nazanin" panose="00000400000000000000" pitchFamily="2" charset="-78"/>
              </a:rPr>
            </a:br>
            <a:r>
              <a:rPr lang="fa-IR" sz="3100" dirty="0">
                <a:solidFill>
                  <a:srgbClr val="C00000"/>
                </a:solidFill>
                <a:latin typeface="Abscissa" panose="00000400000000000000" pitchFamily="2" charset="0"/>
                <a:cs typeface="B Nazanin" panose="00000400000000000000" pitchFamily="2" charset="-78"/>
              </a:rPr>
              <a:t>مقالات مستخرج از اين كد، یک مقاله علمی پژوهشی و یک </a:t>
            </a:r>
            <a:r>
              <a:rPr lang="en-US" sz="3100" dirty="0">
                <a:solidFill>
                  <a:srgbClr val="C00000"/>
                </a:solidFill>
                <a:latin typeface="Abscissa" panose="00000400000000000000" pitchFamily="2" charset="0"/>
              </a:rPr>
              <a:t>ISI</a:t>
            </a:r>
            <a:r>
              <a:rPr lang="en-US" sz="3600" dirty="0">
                <a:solidFill>
                  <a:srgbClr val="C00000"/>
                </a:solidFill>
                <a:latin typeface="Abscissa" panose="00000400000000000000" pitchFamily="2" charset="0"/>
                <a:cs typeface="B Nazanin" panose="00000400000000000000" pitchFamily="2" charset="-78"/>
              </a:rPr>
              <a:t> </a:t>
            </a:r>
            <a:r>
              <a:rPr lang="fa-IR" sz="3600" dirty="0">
                <a:solidFill>
                  <a:srgbClr val="C00000"/>
                </a:solidFill>
                <a:latin typeface="Abscissa" panose="00000400000000000000" pitchFamily="2" charset="0"/>
                <a:cs typeface="B Nazanin" panose="00000400000000000000" pitchFamily="2" charset="-78"/>
              </a:rPr>
              <a:t> </a:t>
            </a:r>
            <a:r>
              <a:rPr lang="fa-IR" sz="3100" dirty="0">
                <a:solidFill>
                  <a:srgbClr val="C00000"/>
                </a:solidFill>
                <a:latin typeface="Abscissa" panose="00000400000000000000" pitchFamily="2" charset="0"/>
                <a:cs typeface="B Nazanin" panose="00000400000000000000" pitchFamily="2" charset="-78"/>
              </a:rPr>
              <a:t>بوده است. </a:t>
            </a:r>
          </a:p>
        </p:txBody>
      </p:sp>
    </p:spTree>
    <p:extLst>
      <p:ext uri="{BB962C8B-B14F-4D97-AF65-F5344CB8AC3E}">
        <p14:creationId xmlns:p14="http://schemas.microsoft.com/office/powerpoint/2010/main" val="357603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7886700" cy="1325563"/>
          </a:xfrm>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40335" y="1030854"/>
            <a:ext cx="4355465" cy="3226255"/>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736464" y="1030854"/>
            <a:ext cx="4185285" cy="3188155"/>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962400"/>
            <a:ext cx="4499927" cy="2895600"/>
          </a:xfrm>
          <a:prstGeom prst="rect">
            <a:avLst/>
          </a:prstGeom>
          <a:noFill/>
          <a:ln>
            <a:noFill/>
          </a:ln>
        </p:spPr>
      </p:pic>
    </p:spTree>
    <p:extLst>
      <p:ext uri="{BB962C8B-B14F-4D97-AF65-F5344CB8AC3E}">
        <p14:creationId xmlns:p14="http://schemas.microsoft.com/office/powerpoint/2010/main" val="389356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2438400"/>
            <a:ext cx="4392295" cy="365760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603310"/>
            <a:ext cx="4800600" cy="3404235"/>
          </a:xfrm>
          <a:prstGeom prst="rect">
            <a:avLst/>
          </a:prstGeom>
          <a:noFill/>
          <a:ln>
            <a:noFill/>
          </a:ln>
        </p:spPr>
      </p:pic>
    </p:spTree>
    <p:extLst>
      <p:ext uri="{BB962C8B-B14F-4D97-AF65-F5344CB8AC3E}">
        <p14:creationId xmlns:p14="http://schemas.microsoft.com/office/powerpoint/2010/main" val="73931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81000" y="0"/>
            <a:ext cx="7886700" cy="1325563"/>
          </a:xfrm>
          <a:prstGeom prst="rect">
            <a:avLst/>
          </a:prstGeom>
        </p:spPr>
        <p:txBody>
          <a:bodyPr vert="horz" lIns="91440" tIns="45720" rIns="91440" bIns="45720" rtlCol="1" anchor="ctr">
            <a:normAutofit/>
          </a:bodyPr>
          <a:lstStyle>
            <a:lvl1pPr algn="r" defTabSz="685800" rtl="1" eaLnBrk="1" latinLnBrk="0" hangingPunct="1">
              <a:lnSpc>
                <a:spcPct val="90000"/>
              </a:lnSpc>
              <a:spcBef>
                <a:spcPct val="0"/>
              </a:spcBef>
              <a:buNone/>
              <a:defRPr sz="3300" kern="1200">
                <a:solidFill>
                  <a:schemeClr val="tx1"/>
                </a:solidFill>
                <a:latin typeface="+mj-lt"/>
                <a:ea typeface="+mj-ea"/>
                <a:cs typeface="+mj-cs"/>
              </a:defRPr>
            </a:lvl1pPr>
          </a:lstStyle>
          <a:p>
            <a:pPr algn="ctr"/>
            <a:r>
              <a:rPr lang="fa-IR" sz="3600" dirty="0" smtClean="0">
                <a:solidFill>
                  <a:srgbClr val="FF0000"/>
                </a:solidFill>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93510" y="1066800"/>
            <a:ext cx="7874190" cy="5093434"/>
          </a:xfrm>
          <a:prstGeom prst="rect">
            <a:avLst/>
          </a:prstGeom>
          <a:noFill/>
          <a:ln>
            <a:noFill/>
          </a:ln>
        </p:spPr>
      </p:pic>
    </p:spTree>
    <p:extLst>
      <p:ext uri="{BB962C8B-B14F-4D97-AF65-F5344CB8AC3E}">
        <p14:creationId xmlns:p14="http://schemas.microsoft.com/office/powerpoint/2010/main" val="2341812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4132</TotalTime>
  <Words>428</Words>
  <Application>Microsoft Office PowerPoint</Application>
  <PresentationFormat>On-screen Show (4:3)</PresentationFormat>
  <Paragraphs>41</Paragraphs>
  <Slides>18</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18</vt:i4>
      </vt:variant>
    </vt:vector>
  </HeadingPairs>
  <TitlesOfParts>
    <vt:vector size="32" baseType="lpstr">
      <vt:lpstr>Abscissa</vt:lpstr>
      <vt:lpstr>Arial</vt:lpstr>
      <vt:lpstr>B Lotus</vt:lpstr>
      <vt:lpstr>B Nazanin</vt:lpstr>
      <vt:lpstr>B Titr</vt:lpstr>
      <vt:lpstr>BTir</vt:lpstr>
      <vt:lpstr>Calibri</vt:lpstr>
      <vt:lpstr>Lucida Sans Unicode</vt:lpstr>
      <vt:lpstr>SymbolMT</vt:lpstr>
      <vt:lpstr>Times New Roman</vt:lpstr>
      <vt:lpstr>Verdana</vt:lpstr>
      <vt:lpstr>Wingdings 2</vt:lpstr>
      <vt:lpstr>Wingdings 3</vt:lpstr>
      <vt:lpstr>Concourse</vt:lpstr>
      <vt:lpstr>             بررسی عملکرد میراگرهای ویسکوز(به صورت ماکرو) در قاب های چند طبقه با نرم افزار اجزا محدودی آباکوس تحت رکورد زلزله  ابراهیم نظری مفرد مهر 95     </vt:lpstr>
      <vt:lpstr> </vt:lpstr>
      <vt:lpstr>PowerPoint Presentation</vt:lpstr>
      <vt:lpstr>موارد کاربرد پروژه:</vt:lpstr>
      <vt:lpstr>PowerPoint Presentation</vt:lpstr>
      <vt:lpstr> DQM از جمله روش‌هاي عددي است كه در آنها با استفاده از ضرايب وزني معادلات ديفرانسيلي حاكم، به دسته‌اي از معادلات جبري مرتبه اول تبديل مي‌شوند. بدين ترتيب كه درهرنقطه، مشتق به صورت يك مجموع خطي از ضرايب وزني و مقادير تابع در آن نقطه وديگر نقاط دامنه و در جهت محورهاي مختصات بيان خواهند شد. در این پژوهش نیز از این روش برای حل معادلات حرکت حاکم بر سیستم ارائه شده استفاده خواهد شد. مقالات مستخرج از اين كد، یک مقاله علمی پژوهشی و یک ISI  بوده است. </vt:lpstr>
      <vt:lpstr>توانمندیهای کُد</vt:lpstr>
      <vt:lpstr>توانمندیهای کُد</vt:lpstr>
      <vt:lpstr>PowerPoint Presentation</vt:lpstr>
      <vt:lpstr>PowerPoint Presentation</vt:lpstr>
      <vt:lpstr>توانمندیهای کُد</vt:lpstr>
      <vt:lpstr>PowerPoint Presentation</vt:lpstr>
      <vt:lpstr>PowerPoint Presentation</vt:lpstr>
      <vt:lpstr>PowerPoint Presentation</vt:lpstr>
      <vt:lpstr>PowerPoint Presentation</vt:lpstr>
      <vt:lpstr>PowerPoint Presentation</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196</cp:revision>
  <dcterms:created xsi:type="dcterms:W3CDTF">2006-08-16T00:00:00Z</dcterms:created>
  <dcterms:modified xsi:type="dcterms:W3CDTF">2016-12-15T13:13:56Z</dcterms:modified>
</cp:coreProperties>
</file>