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1"/>
  </p:notesMasterIdLst>
  <p:sldIdLst>
    <p:sldId id="366" r:id="rId2"/>
    <p:sldId id="354" r:id="rId3"/>
    <p:sldId id="355" r:id="rId4"/>
    <p:sldId id="368" r:id="rId5"/>
    <p:sldId id="369" r:id="rId6"/>
    <p:sldId id="370" r:id="rId7"/>
    <p:sldId id="371" r:id="rId8"/>
    <p:sldId id="362" r:id="rId9"/>
    <p:sldId id="3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CC3300"/>
    <a:srgbClr val="000066"/>
    <a:srgbClr val="FF66FF"/>
    <a:srgbClr val="800000"/>
    <a:srgbClr val="0033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6DED5-7101-45CB-BD67-62077EC6FEBB}" type="datetimeFigureOut">
              <a:rPr lang="en-US" smtClean="0"/>
              <a:pPr/>
              <a:t>12/15/2016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AD4F81-D434-45E6-BB2C-53C672FCA684}" type="slidenum">
              <a:rPr lang="en-US" smtClean="0"/>
              <a:pPr/>
              <a:t>‹#›</a:t>
            </a:fld>
            <a:endParaRPr lang="en-US" dirty="0"/>
          </a:p>
        </p:txBody>
      </p:sp>
    </p:spTree>
    <p:extLst>
      <p:ext uri="{BB962C8B-B14F-4D97-AF65-F5344CB8AC3E}">
        <p14:creationId xmlns:p14="http://schemas.microsoft.com/office/powerpoint/2010/main" val="3784731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B9F2828-A262-4019-9E8C-C387D0E754F1}" type="datetime1">
              <a:rPr lang="en-US" smtClean="0"/>
              <a:pPr/>
              <a:t>12/15/2016</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30"/>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EA20C4D-0180-40D2-A856-4ABE5A1A069E}" type="datetime1">
              <a:rPr lang="en-US" smtClean="0"/>
              <a:pPr/>
              <a:t>12/15/2016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2E2B8DA-E986-49A0-9432-B1D2119FAF59}" type="datetime1">
              <a:rPr lang="en-US" smtClean="0"/>
              <a:pPr/>
              <a:t>12/15/2016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830C608-5F6B-4B63-877E-475840BA68C2}" type="datetime1">
              <a:rPr lang="en-US" smtClean="0"/>
              <a:pPr/>
              <a:t>12/15/2016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B88679F-5204-42F1-94E5-7F35567538DB}" type="datetime1">
              <a:rPr lang="en-US" smtClean="0"/>
              <a:pPr/>
              <a:t>12/15/2016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E084C4D-0FBA-4EA7-840D-D98AE8E20134}" type="datetime1">
              <a:rPr lang="en-US" smtClean="0"/>
              <a:pPr/>
              <a:t>12/15/2016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9B8F6381-DD72-4ACD-886C-E080E4E4AD4F}" type="datetime1">
              <a:rPr lang="en-US" smtClean="0"/>
              <a:pPr/>
              <a:t>12/15/2016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C09902C-ABFA-4ACC-87B3-54E6B0DABEEE}" type="datetime1">
              <a:rPr lang="en-US" smtClean="0"/>
              <a:pPr/>
              <a:t>12/15/2016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7514FA-93E7-482C-BBFB-C57F051F7D55}" type="datetime1">
              <a:rPr lang="en-US" smtClean="0"/>
              <a:pPr/>
              <a:t>12/15/2016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0CA29ED0-9E00-4234-B909-B4C6398DC9B8}" type="datetime1">
              <a:rPr lang="en-US" smtClean="0"/>
              <a:pPr/>
              <a:t>12/15/2016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fld id="{0BDDA143-6F93-4B61-AAB2-2B7F4200FF92}" type="datetime1">
              <a:rPr lang="en-US" smtClean="0"/>
              <a:pPr/>
              <a:t>12/15/2016</a:t>
            </a:fld>
            <a:endParaRPr lang="en-US" dirty="0"/>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8E5582-F76C-4628-A6AF-58AD8FC97BDD}" type="datetime1">
              <a:rPr lang="en-US" smtClean="0"/>
              <a:pPr/>
              <a:t>12/15/2016</a:t>
            </a:fld>
            <a:endParaRPr lang="en-US" dirty="0"/>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rtl="1">
              <a:lnSpc>
                <a:spcPct val="150000"/>
              </a:lnSpc>
            </a:pP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sz="3600" dirty="0">
                <a:solidFill>
                  <a:srgbClr val="FF0000"/>
                </a:solidFill>
                <a:cs typeface="B Titr" panose="00000700000000000000" pitchFamily="2" charset="-78"/>
              </a:rPr>
              <a:t/>
            </a:r>
            <a:br>
              <a:rPr lang="en-US" sz="3600" dirty="0">
                <a:solidFill>
                  <a:srgbClr val="FF0000"/>
                </a:solidFill>
                <a:cs typeface="B Titr" panose="00000700000000000000" pitchFamily="2" charset="-78"/>
              </a:rPr>
            </a:br>
            <a:r>
              <a:rPr lang="fa-IR" sz="3600" dirty="0">
                <a:solidFill>
                  <a:srgbClr val="FF0000"/>
                </a:solidFill>
                <a:cs typeface="B Titr" panose="00000700000000000000" pitchFamily="2" charset="-78"/>
              </a:rPr>
              <a:t>مدل سازی</a:t>
            </a:r>
            <a:r>
              <a:rPr lang="en-US" sz="3600" dirty="0">
                <a:solidFill>
                  <a:srgbClr val="FF0000"/>
                </a:solidFill>
                <a:cs typeface="B Titr" panose="00000700000000000000" pitchFamily="2" charset="-78"/>
              </a:rPr>
              <a:t> </a:t>
            </a:r>
            <a:r>
              <a:rPr lang="fa-IR" sz="3600" dirty="0">
                <a:solidFill>
                  <a:srgbClr val="FF0000"/>
                </a:solidFill>
                <a:cs typeface="B Titr" panose="00000700000000000000" pitchFamily="2" charset="-78"/>
              </a:rPr>
              <a:t>المان محدود در تحلیل آسیاهای خودشکن و نیمه</a:t>
            </a:r>
            <a:r>
              <a:rPr lang="en-US" sz="3600" dirty="0">
                <a:solidFill>
                  <a:srgbClr val="FF0000"/>
                </a:solidFill>
                <a:cs typeface="B Titr" panose="00000700000000000000" pitchFamily="2" charset="-78"/>
              </a:rPr>
              <a:t> </a:t>
            </a:r>
            <a:r>
              <a:rPr lang="fa-IR" sz="3600" dirty="0">
                <a:solidFill>
                  <a:srgbClr val="FF0000"/>
                </a:solidFill>
                <a:cs typeface="B Titr" panose="00000700000000000000" pitchFamily="2" charset="-78"/>
              </a:rPr>
              <a:t>خودشکن</a:t>
            </a:r>
            <a:r>
              <a:rPr lang="en-US" sz="3600" dirty="0">
                <a:solidFill>
                  <a:srgbClr val="FF0000"/>
                </a:solidFill>
                <a:cs typeface="B Titr" panose="00000700000000000000" pitchFamily="2" charset="-78"/>
              </a:rPr>
              <a:t/>
            </a:r>
            <a:br>
              <a:rPr lang="en-US" sz="3600" dirty="0">
                <a:solidFill>
                  <a:srgbClr val="FF0000"/>
                </a:solidFill>
                <a:cs typeface="B Titr" panose="00000700000000000000" pitchFamily="2" charset="-78"/>
              </a:rPr>
            </a:br>
            <a:r>
              <a:rPr lang="en-US" sz="3600" dirty="0">
                <a:solidFill>
                  <a:srgbClr val="FF0000"/>
                </a:solidFill>
                <a:cs typeface="B Titr" panose="00000700000000000000" pitchFamily="2" charset="-78"/>
              </a:rPr>
              <a:t/>
            </a:r>
            <a:br>
              <a:rPr lang="en-US" sz="3600" dirty="0">
                <a:solidFill>
                  <a:srgbClr val="FF0000"/>
                </a:solidFill>
                <a:cs typeface="B Titr" panose="00000700000000000000" pitchFamily="2" charset="-78"/>
              </a:rPr>
            </a:br>
            <a:r>
              <a:rPr lang="fa-IR" sz="3100" dirty="0">
                <a:solidFill>
                  <a:srgbClr val="008000"/>
                </a:solidFill>
                <a:cs typeface="B Titr" panose="00000700000000000000" pitchFamily="2" charset="-78"/>
              </a:rPr>
              <a:t>سید مجتبی مداحی</a:t>
            </a:r>
            <a:br>
              <a:rPr lang="fa-IR" sz="3100" dirty="0">
                <a:solidFill>
                  <a:srgbClr val="008000"/>
                </a:solidFill>
                <a:cs typeface="B Titr" panose="00000700000000000000" pitchFamily="2" charset="-78"/>
              </a:rPr>
            </a:br>
            <a:r>
              <a:rPr lang="fa-IR" sz="3100" dirty="0">
                <a:solidFill>
                  <a:srgbClr val="008000"/>
                </a:solidFill>
                <a:cs typeface="B Titr" panose="00000700000000000000" pitchFamily="2" charset="-78"/>
              </a:rPr>
              <a:t>بهار 95</a:t>
            </a:r>
            <a:br>
              <a:rPr lang="fa-IR" sz="3100" dirty="0">
                <a:solidFill>
                  <a:srgbClr val="008000"/>
                </a:solidFill>
                <a:cs typeface="B Titr" panose="00000700000000000000" pitchFamily="2" charset="-78"/>
              </a:rPr>
            </a:br>
            <a:r>
              <a:rPr lang="en-US" sz="4000" dirty="0">
                <a:solidFill>
                  <a:srgbClr val="0000FF"/>
                </a:solidFill>
                <a:latin typeface="Times New Roman" panose="02020603050405020304" pitchFamily="18" charset="0"/>
                <a:cs typeface="Times New Roman" panose="02020603050405020304" pitchFamily="18" charset="0"/>
              </a:rPr>
              <a:t>MarketCode.ir</a:t>
            </a:r>
            <a:r>
              <a:rPr lang="en-US" sz="4000" dirty="0"/>
              <a:t/>
            </a:r>
            <a:br>
              <a:rPr lang="en-US" sz="4000" dirty="0"/>
            </a:br>
            <a:r>
              <a:rPr lang="en-US" dirty="0"/>
              <a:t/>
            </a:r>
            <a:br>
              <a:rPr lang="en-US" dirty="0"/>
            </a:br>
            <a:r>
              <a:rPr lang="en-US" dirty="0"/>
              <a:t/>
            </a:r>
            <a:br>
              <a:rPr lang="en-US" dirty="0"/>
            </a:br>
            <a:r>
              <a:rPr lang="en-US" dirty="0"/>
              <a:t/>
            </a:r>
            <a:br>
              <a:rPr lang="en-US" dirty="0"/>
            </a:b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401515"/>
            <a:ext cx="13589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 y="401515"/>
            <a:ext cx="2756921" cy="1143002"/>
          </a:xfrm>
          <a:prstGeom prst="rect">
            <a:avLst/>
          </a:prstGeom>
        </p:spPr>
      </p:pic>
    </p:spTree>
    <p:extLst>
      <p:ext uri="{BB962C8B-B14F-4D97-AF65-F5344CB8AC3E}">
        <p14:creationId xmlns:p14="http://schemas.microsoft.com/office/powerpoint/2010/main" val="1436284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533400"/>
            <a:ext cx="8991600" cy="5550092"/>
          </a:xfrm>
        </p:spPr>
        <p:txBody>
          <a:bodyPr>
            <a:noAutofit/>
          </a:bodyPr>
          <a:lstStyle/>
          <a:p>
            <a:pPr indent="252095" algn="just" rtl="1">
              <a:lnSpc>
                <a:spcPct val="130000"/>
              </a:lnSpc>
              <a:spcBef>
                <a:spcPts val="1000"/>
              </a:spcBef>
              <a:spcAft>
                <a:spcPts val="1000"/>
              </a:spcAft>
            </a:pPr>
            <a:endParaRPr lang="fa-IR" sz="2400" dirty="0">
              <a:cs typeface="B Titr" panose="00000700000000000000" pitchFamily="2" charset="-78"/>
            </a:endParaRPr>
          </a:p>
          <a:p>
            <a:pPr marL="708660" indent="-342900" algn="just" rtl="1">
              <a:lnSpc>
                <a:spcPct val="130000"/>
              </a:lnSpc>
              <a:spcBef>
                <a:spcPts val="1000"/>
              </a:spcBef>
              <a:spcAft>
                <a:spcPts val="1000"/>
              </a:spcAft>
              <a:buFont typeface="Wingdings" panose="05000000000000000000" pitchFamily="2" charset="2"/>
              <a:buChar char="Ø"/>
            </a:pPr>
            <a:r>
              <a:rPr lang="fa-IR" sz="2400" dirty="0">
                <a:cs typeface="B Titr" panose="00000700000000000000" pitchFamily="2" charset="-78"/>
              </a:rPr>
              <a:t>از نقطه نظر حساسیت اجزاء آسیا، می­توان گفت تایر و کفشک­های لغزشی از مهم­ترین آنها می­باشد. </a:t>
            </a:r>
          </a:p>
          <a:p>
            <a:pPr marL="708660" indent="-342900" algn="just" rtl="1">
              <a:lnSpc>
                <a:spcPct val="130000"/>
              </a:lnSpc>
              <a:spcBef>
                <a:spcPts val="1000"/>
              </a:spcBef>
              <a:spcAft>
                <a:spcPts val="1000"/>
              </a:spcAft>
              <a:buFont typeface="Wingdings" panose="05000000000000000000" pitchFamily="2" charset="2"/>
              <a:buChar char="Ø"/>
            </a:pPr>
            <a:r>
              <a:rPr lang="fa-IR" sz="2400" dirty="0">
                <a:cs typeface="B Titr" panose="00000700000000000000" pitchFamily="2" charset="-78"/>
              </a:rPr>
              <a:t>از کار افتادن این اجزاء منجر به توقف کل تجهیز و همه تجهیزات پایین­دستی در کل خط تولید می­گردد و جایگزینی آن نیز در کوتاه مدت امکان­پذیر نمی­باشد. شبیه سازی المان محدود این اجزا علاوه بر تعیین رفتار و وضعیت این اجزا در حالات مختلف، اثر پارامترهای موثر را نیز بررسی می کند.</a:t>
            </a:r>
            <a:endParaRPr lang="en-US" sz="2400" dirty="0">
              <a:cs typeface="B Titr" panose="00000700000000000000" pitchFamily="2" charset="-78"/>
            </a:endParaRPr>
          </a:p>
          <a:p>
            <a:pPr marL="708660" indent="-342900" algn="just" rtl="1">
              <a:lnSpc>
                <a:spcPct val="130000"/>
              </a:lnSpc>
              <a:spcBef>
                <a:spcPts val="1000"/>
              </a:spcBef>
              <a:spcAft>
                <a:spcPts val="1000"/>
              </a:spcAft>
              <a:buFont typeface="Wingdings" panose="05000000000000000000" pitchFamily="2" charset="2"/>
              <a:buChar char="Ø"/>
            </a:pPr>
            <a:r>
              <a:rPr lang="fa-IR" sz="2400" dirty="0">
                <a:solidFill>
                  <a:srgbClr val="00B050"/>
                </a:solidFill>
                <a:cs typeface="B Titr" panose="00000700000000000000" pitchFamily="2" charset="-78"/>
              </a:rPr>
              <a:t>مقالات مستخرج از این مدلسازی یک مقاله کنفرانسی بوده است.</a:t>
            </a:r>
            <a:endParaRPr lang="en-US" sz="2400" dirty="0">
              <a:solidFill>
                <a:srgbClr val="00B050"/>
              </a:solidFill>
              <a:cs typeface="B Titr" panose="00000700000000000000" pitchFamily="2" charset="-78"/>
            </a:endParaRPr>
          </a:p>
        </p:txBody>
      </p:sp>
    </p:spTree>
    <p:extLst>
      <p:ext uri="{BB962C8B-B14F-4D97-AF65-F5344CB8AC3E}">
        <p14:creationId xmlns:p14="http://schemas.microsoft.com/office/powerpoint/2010/main" val="2394783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200" y="794447"/>
            <a:ext cx="8547153" cy="1052596"/>
          </a:xfrm>
          <a:prstGeom prst="rect">
            <a:avLst/>
          </a:prstGeom>
        </p:spPr>
        <p:txBody>
          <a:bodyPr wrap="square">
            <a:spAutoFit/>
          </a:bodyPr>
          <a:lstStyle/>
          <a:p>
            <a:pPr marL="342900" indent="-342900" algn="just" rtl="1">
              <a:lnSpc>
                <a:spcPct val="130000"/>
              </a:lnSpc>
              <a:spcBef>
                <a:spcPts val="1000"/>
              </a:spcBef>
              <a:spcAft>
                <a:spcPts val="1000"/>
              </a:spcAft>
              <a:buClr>
                <a:schemeClr val="accent1"/>
              </a:buClr>
              <a:buSzPct val="68000"/>
              <a:buFont typeface="Wingdings" panose="05000000000000000000" pitchFamily="2" charset="2"/>
              <a:buChar char="Ø"/>
            </a:pPr>
            <a:r>
              <a:rPr lang="fa-IR" sz="2400" dirty="0">
                <a:latin typeface="Times New Roman" panose="02020603050405020304" pitchFamily="18" charset="0"/>
                <a:ea typeface="Times New Roman" panose="02020603050405020304" pitchFamily="18" charset="0"/>
                <a:cs typeface="B Titr" panose="00000700000000000000" pitchFamily="2" charset="-78"/>
              </a:rPr>
              <a:t>در این تحقیق نرم­افزار تجاری المان­محدود </a:t>
            </a:r>
            <a:r>
              <a:rPr lang="en-US" sz="2400" dirty="0" err="1">
                <a:latin typeface="Times New Roman" panose="02020603050405020304" pitchFamily="18" charset="0"/>
                <a:ea typeface="Times New Roman" panose="02020603050405020304" pitchFamily="18" charset="0"/>
                <a:cs typeface="B Titr" panose="00000700000000000000" pitchFamily="2" charset="-78"/>
              </a:rPr>
              <a:t>Ansys</a:t>
            </a:r>
            <a:r>
              <a:rPr lang="en-US" sz="2400" dirty="0">
                <a:latin typeface="Times New Roman" panose="02020603050405020304" pitchFamily="18" charset="0"/>
                <a:ea typeface="Times New Roman" panose="02020603050405020304" pitchFamily="18" charset="0"/>
                <a:cs typeface="B Titr" panose="00000700000000000000" pitchFamily="2" charset="-78"/>
              </a:rPr>
              <a:t>-workbench</a:t>
            </a:r>
            <a:r>
              <a:rPr lang="en-US" sz="2400" dirty="0">
                <a:latin typeface="B Nazanin" panose="00000400000000000000" pitchFamily="2" charset="-78"/>
                <a:ea typeface="Times New Roman" panose="02020603050405020304" pitchFamily="18" charset="0"/>
                <a:cs typeface="B Titr" panose="00000700000000000000" pitchFamily="2" charset="-78"/>
              </a:rPr>
              <a:t> </a:t>
            </a:r>
            <a:r>
              <a:rPr lang="fa-IR" sz="2400" dirty="0">
                <a:latin typeface="B Nazanin" panose="00000400000000000000" pitchFamily="2" charset="-78"/>
                <a:ea typeface="Times New Roman" panose="02020603050405020304" pitchFamily="18" charset="0"/>
                <a:cs typeface="B Titr" panose="00000700000000000000" pitchFamily="2" charset="-78"/>
              </a:rPr>
              <a:t>به عنوان بستر اجرای تحلیل المان ­محدود مورد استفاده قرار گرفت.</a:t>
            </a:r>
            <a:endParaRPr lang="en-US" sz="2400" dirty="0">
              <a:latin typeface="Times New Roman" panose="02020603050405020304" pitchFamily="18" charset="0"/>
              <a:ea typeface="Times New Roman" panose="02020603050405020304" pitchFamily="18" charset="0"/>
              <a:cs typeface="B Titr" panose="00000700000000000000" pitchFamily="2" charset="-78"/>
            </a:endParaRPr>
          </a:p>
        </p:txBody>
      </p:sp>
      <p:sp>
        <p:nvSpPr>
          <p:cNvPr id="6" name="Rectangle 5"/>
          <p:cNvSpPr/>
          <p:nvPr/>
        </p:nvSpPr>
        <p:spPr>
          <a:xfrm>
            <a:off x="578978" y="1970789"/>
            <a:ext cx="8425375" cy="572464"/>
          </a:xfrm>
          <a:prstGeom prst="rect">
            <a:avLst/>
          </a:prstGeom>
        </p:spPr>
        <p:txBody>
          <a:bodyPr wrap="square">
            <a:spAutoFit/>
          </a:bodyPr>
          <a:lstStyle/>
          <a:p>
            <a:pPr marL="342900" indent="-342900" algn="just" rtl="1">
              <a:lnSpc>
                <a:spcPct val="130000"/>
              </a:lnSpc>
              <a:spcBef>
                <a:spcPts val="1000"/>
              </a:spcBef>
              <a:spcAft>
                <a:spcPts val="1000"/>
              </a:spcAft>
              <a:buClr>
                <a:schemeClr val="accent1"/>
              </a:buClr>
              <a:buSzPct val="68000"/>
              <a:buFont typeface="Wingdings" panose="05000000000000000000" pitchFamily="2" charset="2"/>
              <a:buChar char="Ø"/>
            </a:pPr>
            <a:r>
              <a:rPr lang="fa-IR" sz="2400" dirty="0">
                <a:latin typeface="Times New Roman" panose="02020603050405020304" pitchFamily="18" charset="0"/>
                <a:ea typeface="Times New Roman" panose="02020603050405020304" pitchFamily="18" charset="0"/>
                <a:cs typeface="B Titr" panose="00000700000000000000" pitchFamily="2" charset="-78"/>
              </a:rPr>
              <a:t>تحلیل این مسأله به صورت استاتیکی (</a:t>
            </a:r>
            <a:r>
              <a:rPr lang="en-US" sz="2400" dirty="0">
                <a:latin typeface="Times New Roman" panose="02020603050405020304" pitchFamily="18" charset="0"/>
                <a:ea typeface="Times New Roman" panose="02020603050405020304" pitchFamily="18" charset="0"/>
                <a:cs typeface="B Titr" panose="00000700000000000000" pitchFamily="2" charset="-78"/>
              </a:rPr>
              <a:t>Static Structural</a:t>
            </a:r>
            <a:r>
              <a:rPr lang="fa-IR" sz="2400" dirty="0">
                <a:latin typeface="Times New Roman" panose="02020603050405020304" pitchFamily="18" charset="0"/>
                <a:ea typeface="Times New Roman" panose="02020603050405020304" pitchFamily="18" charset="0"/>
                <a:cs typeface="B Titr" panose="00000700000000000000" pitchFamily="2" charset="-78"/>
              </a:rPr>
              <a:t>) </a:t>
            </a:r>
            <a:r>
              <a:rPr lang="fa-IR" sz="2400" dirty="0">
                <a:latin typeface="B Nazanin" panose="00000400000000000000" pitchFamily="2" charset="-78"/>
                <a:ea typeface="Times New Roman" panose="02020603050405020304" pitchFamily="18" charset="0"/>
                <a:cs typeface="B Titr" panose="00000700000000000000" pitchFamily="2" charset="-78"/>
              </a:rPr>
              <a:t>انجام</a:t>
            </a:r>
            <a:r>
              <a:rPr lang="fa-IR" sz="2400" dirty="0">
                <a:latin typeface="Times New Roman" panose="02020603050405020304" pitchFamily="18" charset="0"/>
                <a:ea typeface="Times New Roman" panose="02020603050405020304" pitchFamily="18" charset="0"/>
                <a:cs typeface="B Titr" panose="00000700000000000000" pitchFamily="2" charset="-78"/>
              </a:rPr>
              <a:t> شده است.</a:t>
            </a:r>
            <a:endParaRPr lang="en-US" sz="2400" dirty="0">
              <a:latin typeface="Times New Roman" panose="02020603050405020304" pitchFamily="18" charset="0"/>
              <a:ea typeface="Times New Roman" panose="02020603050405020304" pitchFamily="18" charset="0"/>
              <a:cs typeface="B Titr" panose="00000700000000000000" pitchFamily="2" charset="-78"/>
            </a:endParaRPr>
          </a:p>
        </p:txBody>
      </p:sp>
      <p:sp>
        <p:nvSpPr>
          <p:cNvPr id="7" name="Rectangle 6"/>
          <p:cNvSpPr/>
          <p:nvPr/>
        </p:nvSpPr>
        <p:spPr>
          <a:xfrm>
            <a:off x="420929" y="2667000"/>
            <a:ext cx="8554186" cy="2749471"/>
          </a:xfrm>
          <a:prstGeom prst="rect">
            <a:avLst/>
          </a:prstGeom>
        </p:spPr>
        <p:txBody>
          <a:bodyPr wrap="square">
            <a:spAutoFit/>
          </a:bodyPr>
          <a:lstStyle/>
          <a:p>
            <a:pPr marL="342900" indent="-342900" algn="just" rtl="1">
              <a:lnSpc>
                <a:spcPct val="130000"/>
              </a:lnSpc>
              <a:spcBef>
                <a:spcPts val="1000"/>
              </a:spcBef>
              <a:spcAft>
                <a:spcPts val="1000"/>
              </a:spcAft>
              <a:buClr>
                <a:schemeClr val="accent1"/>
              </a:buClr>
              <a:buSzPct val="68000"/>
              <a:buFont typeface="Wingdings" panose="05000000000000000000" pitchFamily="2" charset="2"/>
              <a:buChar char="Ø"/>
            </a:pPr>
            <a:r>
              <a:rPr lang="fa-IR" sz="2400" dirty="0">
                <a:latin typeface="Times New Roman" panose="02020603050405020304" pitchFamily="18" charset="0"/>
                <a:ea typeface="Times New Roman" panose="02020603050405020304" pitchFamily="18" charset="0"/>
                <a:cs typeface="B Titr" panose="00000700000000000000" pitchFamily="2" charset="-78"/>
              </a:rPr>
              <a:t>همچنین نوع تماس بین کفشک و تایر  را </a:t>
            </a:r>
            <a:r>
              <a:rPr lang="en-US" sz="2400" dirty="0">
                <a:latin typeface="Times New Roman" panose="02020603050405020304" pitchFamily="18" charset="0"/>
                <a:ea typeface="Times New Roman" panose="02020603050405020304" pitchFamily="18" charset="0"/>
                <a:cs typeface="B Titr" panose="00000700000000000000" pitchFamily="2" charset="-78"/>
              </a:rPr>
              <a:t>Frictionless</a:t>
            </a:r>
            <a:r>
              <a:rPr lang="fa-IR" sz="2400" dirty="0">
                <a:latin typeface="Times New Roman" panose="02020603050405020304" pitchFamily="18" charset="0"/>
                <a:ea typeface="Times New Roman" panose="02020603050405020304" pitchFamily="18" charset="0"/>
                <a:cs typeface="B Titr" panose="00000700000000000000" pitchFamily="2" charset="-78"/>
              </a:rPr>
              <a:t>  (بدون اصطکاک) در نظر میگیریم. زیرا می توان گفت که در هنگام چرخش روانکاری بین آنها از نوع هیدرودینامیکی بوده و اصطکاک کمی وجود دارد.</a:t>
            </a:r>
          </a:p>
          <a:p>
            <a:pPr marL="342900" indent="-342900" algn="just" rtl="1">
              <a:lnSpc>
                <a:spcPct val="130000"/>
              </a:lnSpc>
              <a:spcBef>
                <a:spcPts val="1000"/>
              </a:spcBef>
              <a:spcAft>
                <a:spcPts val="1000"/>
              </a:spcAft>
              <a:buClr>
                <a:schemeClr val="accent1"/>
              </a:buClr>
              <a:buSzPct val="68000"/>
              <a:buFont typeface="Wingdings" panose="05000000000000000000" pitchFamily="2" charset="2"/>
              <a:buChar char="Ø"/>
            </a:pPr>
            <a:r>
              <a:rPr lang="fa-IR" sz="2400" dirty="0">
                <a:latin typeface="Times New Roman" panose="02020603050405020304" pitchFamily="18" charset="0"/>
                <a:ea typeface="Times New Roman" panose="02020603050405020304" pitchFamily="18" charset="0"/>
                <a:cs typeface="B Titr" panose="00000700000000000000" pitchFamily="2" charset="-78"/>
              </a:rPr>
              <a:t>همچنین در قسمت </a:t>
            </a:r>
            <a:r>
              <a:rPr lang="en-US" sz="2400" dirty="0">
                <a:latin typeface="Times New Roman" panose="02020603050405020304" pitchFamily="18" charset="0"/>
                <a:ea typeface="Times New Roman" panose="02020603050405020304" pitchFamily="18" charset="0"/>
                <a:cs typeface="B Titr" panose="00000700000000000000" pitchFamily="2" charset="-78"/>
              </a:rPr>
              <a:t>Behavior</a:t>
            </a:r>
            <a:r>
              <a:rPr lang="fa-IR" sz="2400" dirty="0">
                <a:latin typeface="Times New Roman" panose="02020603050405020304" pitchFamily="18" charset="0"/>
                <a:ea typeface="Times New Roman" panose="02020603050405020304" pitchFamily="18" charset="0"/>
                <a:cs typeface="B Titr" panose="00000700000000000000" pitchFamily="2" charset="-78"/>
              </a:rPr>
              <a:t> رفتار تماس را نیز </a:t>
            </a:r>
            <a:r>
              <a:rPr lang="en-US" sz="2400" dirty="0">
                <a:latin typeface="Times New Roman" panose="02020603050405020304" pitchFamily="18" charset="0"/>
                <a:ea typeface="Times New Roman" panose="02020603050405020304" pitchFamily="18" charset="0"/>
                <a:cs typeface="B Titr" panose="00000700000000000000" pitchFamily="2" charset="-78"/>
              </a:rPr>
              <a:t>Program controlled</a:t>
            </a:r>
            <a:r>
              <a:rPr lang="fa-IR" sz="2400" dirty="0">
                <a:latin typeface="Times New Roman" panose="02020603050405020304" pitchFamily="18" charset="0"/>
                <a:ea typeface="Times New Roman" panose="02020603050405020304" pitchFamily="18" charset="0"/>
                <a:cs typeface="B Titr" panose="00000700000000000000" pitchFamily="2" charset="-78"/>
              </a:rPr>
              <a:t> قرار می دهیم.</a:t>
            </a:r>
            <a:endParaRPr lang="en-US" sz="2400" dirty="0">
              <a:latin typeface="Times New Roman" panose="02020603050405020304" pitchFamily="18" charset="0"/>
              <a:ea typeface="Times New Roman" panose="02020603050405020304" pitchFamily="18" charset="0"/>
              <a:cs typeface="B Titr" panose="00000700000000000000" pitchFamily="2" charset="-78"/>
            </a:endParaRPr>
          </a:p>
        </p:txBody>
      </p:sp>
    </p:spTree>
    <p:extLst>
      <p:ext uri="{BB962C8B-B14F-4D97-AF65-F5344CB8AC3E}">
        <p14:creationId xmlns:p14="http://schemas.microsoft.com/office/powerpoint/2010/main" val="1124942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905000" y="533400"/>
            <a:ext cx="7098452" cy="5262979"/>
          </a:xfrm>
          <a:prstGeom prst="rect">
            <a:avLst/>
          </a:prstGeom>
        </p:spPr>
        <p:txBody>
          <a:bodyPr wrap="square">
            <a:spAutoFit/>
          </a:bodyPr>
          <a:lstStyle/>
          <a:p>
            <a:pPr marL="342900" indent="-342900" algn="r" rtl="1">
              <a:buClr>
                <a:schemeClr val="accent1"/>
              </a:buClr>
              <a:buSzPct val="68000"/>
              <a:buFont typeface="Wingdings" panose="05000000000000000000" pitchFamily="2" charset="2"/>
              <a:buChar char="Ø"/>
            </a:pPr>
            <a:r>
              <a:rPr lang="fa-IR" sz="2400" dirty="0">
                <a:cs typeface="B Titr" panose="00000700000000000000" pitchFamily="2" charset="-78"/>
              </a:rPr>
              <a:t>مقایسه با اسناد فنی</a:t>
            </a:r>
          </a:p>
          <a:p>
            <a:pPr marL="342900" indent="-342900" algn="r" rtl="1">
              <a:buClr>
                <a:schemeClr val="accent1"/>
              </a:buClr>
              <a:buSzPct val="68000"/>
              <a:buFont typeface="Wingdings" panose="05000000000000000000" pitchFamily="2" charset="2"/>
              <a:buChar char="Ø"/>
            </a:pPr>
            <a:endParaRPr lang="fa-IR" sz="2400" dirty="0">
              <a:cs typeface="B Titr" panose="00000700000000000000" pitchFamily="2" charset="-78"/>
            </a:endParaRPr>
          </a:p>
          <a:p>
            <a:pPr marL="342900" indent="-342900" algn="r" rtl="1">
              <a:buClr>
                <a:schemeClr val="accent1"/>
              </a:buClr>
              <a:buSzPct val="68000"/>
              <a:buFont typeface="Wingdings" panose="05000000000000000000" pitchFamily="2" charset="2"/>
              <a:buChar char="Ø"/>
            </a:pPr>
            <a:endParaRPr lang="fa-IR" sz="2400" dirty="0">
              <a:cs typeface="B Titr" panose="00000700000000000000" pitchFamily="2" charset="-78"/>
            </a:endParaRPr>
          </a:p>
          <a:p>
            <a:pPr marL="342900" indent="-342900" algn="r" rtl="1">
              <a:buClr>
                <a:schemeClr val="accent1"/>
              </a:buClr>
              <a:buSzPct val="68000"/>
              <a:buFont typeface="Wingdings" panose="05000000000000000000" pitchFamily="2" charset="2"/>
              <a:buChar char="Ø"/>
            </a:pPr>
            <a:endParaRPr lang="fa-IR" sz="2400" dirty="0">
              <a:cs typeface="B Titr" panose="00000700000000000000" pitchFamily="2" charset="-78"/>
            </a:endParaRPr>
          </a:p>
          <a:p>
            <a:pPr marL="342900" indent="-342900" algn="r" rtl="1">
              <a:buClr>
                <a:schemeClr val="accent1"/>
              </a:buClr>
              <a:buSzPct val="68000"/>
              <a:buFont typeface="Wingdings" panose="05000000000000000000" pitchFamily="2" charset="2"/>
              <a:buChar char="Ø"/>
            </a:pPr>
            <a:endParaRPr lang="fa-IR" sz="2400" dirty="0">
              <a:cs typeface="B Titr" panose="00000700000000000000" pitchFamily="2" charset="-78"/>
            </a:endParaRPr>
          </a:p>
          <a:p>
            <a:pPr marL="342900" indent="-342900" algn="r" rtl="1">
              <a:buClr>
                <a:schemeClr val="accent1"/>
              </a:buClr>
              <a:buSzPct val="68000"/>
              <a:buFont typeface="Wingdings" panose="05000000000000000000" pitchFamily="2" charset="2"/>
              <a:buChar char="Ø"/>
            </a:pPr>
            <a:endParaRPr lang="fa-IR" sz="2400" dirty="0">
              <a:cs typeface="B Titr" panose="00000700000000000000" pitchFamily="2" charset="-78"/>
            </a:endParaRPr>
          </a:p>
          <a:p>
            <a:pPr marL="342900" indent="-342900" algn="r" rtl="1">
              <a:buClr>
                <a:schemeClr val="accent1"/>
              </a:buClr>
              <a:buSzPct val="68000"/>
              <a:buFont typeface="Wingdings" panose="05000000000000000000" pitchFamily="2" charset="2"/>
              <a:buChar char="Ø"/>
            </a:pPr>
            <a:endParaRPr lang="en-US" sz="2400" dirty="0">
              <a:cs typeface="B Titr" panose="00000700000000000000" pitchFamily="2" charset="-78"/>
            </a:endParaRPr>
          </a:p>
          <a:p>
            <a:pPr marL="342900" indent="-342900" algn="r" rtl="1">
              <a:buClr>
                <a:schemeClr val="accent1"/>
              </a:buClr>
              <a:buSzPct val="68000"/>
              <a:buFont typeface="Wingdings" panose="05000000000000000000" pitchFamily="2" charset="2"/>
              <a:buChar char="Ø"/>
            </a:pPr>
            <a:endParaRPr lang="fa-IR" sz="2400" dirty="0">
              <a:cs typeface="B Titr" panose="00000700000000000000" pitchFamily="2" charset="-78"/>
            </a:endParaRPr>
          </a:p>
          <a:p>
            <a:pPr marL="342900" indent="-342900" algn="r" rtl="1">
              <a:buClr>
                <a:schemeClr val="accent1"/>
              </a:buClr>
              <a:buSzPct val="68000"/>
              <a:buFont typeface="Wingdings" panose="05000000000000000000" pitchFamily="2" charset="2"/>
              <a:buChar char="Ø"/>
            </a:pPr>
            <a:endParaRPr lang="fa-IR" sz="2400" dirty="0">
              <a:cs typeface="B Titr" panose="00000700000000000000" pitchFamily="2" charset="-78"/>
            </a:endParaRPr>
          </a:p>
          <a:p>
            <a:pPr marL="342900" indent="-342900" algn="r" rtl="1">
              <a:buClr>
                <a:schemeClr val="accent1"/>
              </a:buClr>
              <a:buSzPct val="68000"/>
              <a:buFont typeface="Wingdings" panose="05000000000000000000" pitchFamily="2" charset="2"/>
              <a:buChar char="Ø"/>
            </a:pPr>
            <a:r>
              <a:rPr lang="fa-IR" sz="2400" dirty="0">
                <a:cs typeface="B Titr" panose="00000700000000000000" pitchFamily="2" charset="-78"/>
              </a:rPr>
              <a:t>آنالیز حساسیت به مش بندی</a:t>
            </a:r>
          </a:p>
          <a:p>
            <a:pPr marL="342900" indent="-342900" algn="r" rtl="1">
              <a:buClr>
                <a:schemeClr val="accent1"/>
              </a:buClr>
              <a:buSzPct val="68000"/>
              <a:buFont typeface="Wingdings" panose="05000000000000000000" pitchFamily="2" charset="2"/>
              <a:buChar char="Ø"/>
            </a:pPr>
            <a:endParaRPr lang="fa-IR" sz="2400" dirty="0">
              <a:cs typeface="B Titr" panose="00000700000000000000" pitchFamily="2" charset="-78"/>
            </a:endParaRPr>
          </a:p>
          <a:p>
            <a:pPr marL="342900" indent="-342900" algn="r" rtl="1">
              <a:buClr>
                <a:schemeClr val="accent1"/>
              </a:buClr>
              <a:buSzPct val="68000"/>
              <a:buFont typeface="Wingdings" panose="05000000000000000000" pitchFamily="2" charset="2"/>
              <a:buChar char="Ø"/>
            </a:pPr>
            <a:endParaRPr lang="fa-IR" sz="2400" dirty="0">
              <a:cs typeface="B Titr" panose="00000700000000000000" pitchFamily="2" charset="-78"/>
            </a:endParaRPr>
          </a:p>
          <a:p>
            <a:pPr marL="342900" indent="-342900" algn="r" rtl="1">
              <a:buClr>
                <a:schemeClr val="accent1"/>
              </a:buClr>
              <a:buSzPct val="68000"/>
              <a:buFont typeface="Wingdings" panose="05000000000000000000" pitchFamily="2" charset="2"/>
              <a:buChar char="Ø"/>
            </a:pPr>
            <a:endParaRPr lang="fa-IR" sz="2400" dirty="0">
              <a:cs typeface="B Titr" panose="00000700000000000000" pitchFamily="2" charset="-78"/>
            </a:endParaRPr>
          </a:p>
          <a:p>
            <a:pPr marL="342900" indent="-342900" algn="r" rtl="1">
              <a:buClr>
                <a:schemeClr val="accent1"/>
              </a:buClr>
              <a:buSzPct val="68000"/>
              <a:buFont typeface="Wingdings" panose="05000000000000000000" pitchFamily="2" charset="2"/>
              <a:buChar char="Ø"/>
            </a:pPr>
            <a:endParaRPr lang="en-US" sz="2400" dirty="0">
              <a:cs typeface="B Titr" panose="00000700000000000000" pitchFamily="2" charset="-78"/>
            </a:endParaRPr>
          </a:p>
        </p:txBody>
      </p:sp>
      <p:pic>
        <p:nvPicPr>
          <p:cNvPr id="7" name="Picture 2" descr="1001"/>
          <p:cNvPicPr>
            <a:picLocks noChangeAspect="1" noChangeArrowheads="1"/>
          </p:cNvPicPr>
          <p:nvPr/>
        </p:nvPicPr>
        <p:blipFill>
          <a:blip r:embed="rId2" cstate="print"/>
          <a:srcRect/>
          <a:stretch>
            <a:fillRect/>
          </a:stretch>
        </p:blipFill>
        <p:spPr bwMode="auto">
          <a:xfrm>
            <a:off x="4324350" y="1233714"/>
            <a:ext cx="2362200" cy="2314575"/>
          </a:xfrm>
          <a:prstGeom prst="rect">
            <a:avLst/>
          </a:prstGeom>
          <a:noFill/>
        </p:spPr>
      </p:pic>
      <p:pic>
        <p:nvPicPr>
          <p:cNvPr id="8" name="Picture 1" descr="100"/>
          <p:cNvPicPr>
            <a:picLocks noChangeAspect="1" noChangeArrowheads="1"/>
          </p:cNvPicPr>
          <p:nvPr/>
        </p:nvPicPr>
        <p:blipFill>
          <a:blip r:embed="rId3" cstate="print"/>
          <a:srcRect/>
          <a:stretch>
            <a:fillRect/>
          </a:stretch>
        </p:blipFill>
        <p:spPr bwMode="auto">
          <a:xfrm>
            <a:off x="900891" y="1213785"/>
            <a:ext cx="2419350" cy="2390775"/>
          </a:xfrm>
          <a:prstGeom prst="rect">
            <a:avLst/>
          </a:prstGeom>
          <a:noFill/>
        </p:spPr>
      </p:pic>
      <p:pic>
        <p:nvPicPr>
          <p:cNvPr id="9" name="Picture 3" descr="BADANE GENERAT.PNG"/>
          <p:cNvPicPr>
            <a:picLocks noChangeAspect="1" noChangeArrowheads="1"/>
          </p:cNvPicPr>
          <p:nvPr/>
        </p:nvPicPr>
        <p:blipFill>
          <a:blip r:embed="rId4" cstate="print"/>
          <a:srcRect/>
          <a:stretch>
            <a:fillRect/>
          </a:stretch>
        </p:blipFill>
        <p:spPr bwMode="auto">
          <a:xfrm>
            <a:off x="6018701" y="4552264"/>
            <a:ext cx="1662133" cy="1731211"/>
          </a:xfrm>
          <a:prstGeom prst="rect">
            <a:avLst/>
          </a:prstGeom>
          <a:noFill/>
        </p:spPr>
      </p:pic>
      <p:pic>
        <p:nvPicPr>
          <p:cNvPr id="10" name="Picture 5" descr="2 MESH 100 100.PNG"/>
          <p:cNvPicPr>
            <a:picLocks noChangeAspect="1" noChangeArrowheads="1"/>
          </p:cNvPicPr>
          <p:nvPr/>
        </p:nvPicPr>
        <p:blipFill>
          <a:blip r:embed="rId5" cstate="print"/>
          <a:srcRect/>
          <a:stretch>
            <a:fillRect/>
          </a:stretch>
        </p:blipFill>
        <p:spPr bwMode="auto">
          <a:xfrm>
            <a:off x="3772196" y="4536182"/>
            <a:ext cx="1682030" cy="1735475"/>
          </a:xfrm>
          <a:prstGeom prst="rect">
            <a:avLst/>
          </a:prstGeom>
          <a:noFill/>
        </p:spPr>
      </p:pic>
      <p:pic>
        <p:nvPicPr>
          <p:cNvPr id="11" name="Picture 10" descr="mesh 50 50.PNG"/>
          <p:cNvPicPr>
            <a:picLocks noChangeAspect="1" noChangeArrowheads="1"/>
          </p:cNvPicPr>
          <p:nvPr/>
        </p:nvPicPr>
        <p:blipFill>
          <a:blip r:embed="rId6" cstate="print"/>
          <a:srcRect/>
          <a:stretch>
            <a:fillRect/>
          </a:stretch>
        </p:blipFill>
        <p:spPr bwMode="auto">
          <a:xfrm>
            <a:off x="1314132" y="4536182"/>
            <a:ext cx="1592868" cy="1610494"/>
          </a:xfrm>
          <a:prstGeom prst="rect">
            <a:avLst/>
          </a:prstGeom>
          <a:noFill/>
        </p:spPr>
      </p:pic>
      <p:sp>
        <p:nvSpPr>
          <p:cNvPr id="13" name="Rectangle 12"/>
          <p:cNvSpPr/>
          <p:nvPr/>
        </p:nvSpPr>
        <p:spPr>
          <a:xfrm>
            <a:off x="3200400" y="35848"/>
            <a:ext cx="3191899" cy="646331"/>
          </a:xfrm>
          <a:prstGeom prst="rect">
            <a:avLst/>
          </a:prstGeom>
        </p:spPr>
        <p:txBody>
          <a:bodyPr wrap="none">
            <a:spAutoFit/>
          </a:bodyPr>
          <a:lstStyle/>
          <a:p>
            <a:r>
              <a:rPr lang="fa-IR" sz="3600" dirty="0">
                <a:solidFill>
                  <a:srgbClr val="FF0000"/>
                </a:solidFill>
                <a:cs typeface="B Titr" panose="00000700000000000000" pitchFamily="2" charset="-78"/>
              </a:rPr>
              <a:t>نتایج المان محدود</a:t>
            </a:r>
            <a:endParaRPr lang="en-US" sz="3600" dirty="0">
              <a:solidFill>
                <a:srgbClr val="FF0000"/>
              </a:solidFill>
            </a:endParaRPr>
          </a:p>
        </p:txBody>
      </p:sp>
    </p:spTree>
    <p:extLst>
      <p:ext uri="{BB962C8B-B14F-4D97-AF65-F5344CB8AC3E}">
        <p14:creationId xmlns:p14="http://schemas.microsoft.com/office/powerpoint/2010/main" val="3863726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تایر 2"/>
          <p:cNvPicPr>
            <a:picLocks noChangeAspect="1" noChangeArrowheads="1"/>
          </p:cNvPicPr>
          <p:nvPr/>
        </p:nvPicPr>
        <p:blipFill>
          <a:blip r:embed="rId2" cstate="print"/>
          <a:srcRect/>
          <a:stretch>
            <a:fillRect/>
          </a:stretch>
        </p:blipFill>
        <p:spPr bwMode="auto">
          <a:xfrm>
            <a:off x="2556233" y="614652"/>
            <a:ext cx="2008477" cy="2191099"/>
          </a:xfrm>
          <a:prstGeom prst="rect">
            <a:avLst/>
          </a:prstGeom>
          <a:noFill/>
        </p:spPr>
      </p:pic>
      <p:pic>
        <p:nvPicPr>
          <p:cNvPr id="5" name="Picture 3" descr="تایر"/>
          <p:cNvPicPr>
            <a:picLocks noChangeAspect="1" noChangeArrowheads="1"/>
          </p:cNvPicPr>
          <p:nvPr/>
        </p:nvPicPr>
        <p:blipFill>
          <a:blip r:embed="rId3" cstate="print"/>
          <a:srcRect/>
          <a:stretch>
            <a:fillRect/>
          </a:stretch>
        </p:blipFill>
        <p:spPr bwMode="auto">
          <a:xfrm>
            <a:off x="239391" y="693910"/>
            <a:ext cx="1754372" cy="2155229"/>
          </a:xfrm>
          <a:prstGeom prst="rect">
            <a:avLst/>
          </a:prstGeom>
          <a:noFill/>
        </p:spPr>
      </p:pic>
      <p:pic>
        <p:nvPicPr>
          <p:cNvPr id="6" name="Picture 2" descr="کفشک2"/>
          <p:cNvPicPr>
            <a:picLocks noChangeAspect="1" noChangeArrowheads="1"/>
          </p:cNvPicPr>
          <p:nvPr/>
        </p:nvPicPr>
        <p:blipFill>
          <a:blip r:embed="rId4" cstate="print"/>
          <a:srcRect/>
          <a:stretch>
            <a:fillRect/>
          </a:stretch>
        </p:blipFill>
        <p:spPr bwMode="auto">
          <a:xfrm>
            <a:off x="7333534" y="504169"/>
            <a:ext cx="1621081" cy="1962799"/>
          </a:xfrm>
          <a:prstGeom prst="rect">
            <a:avLst/>
          </a:prstGeom>
          <a:noFill/>
        </p:spPr>
      </p:pic>
      <p:pic>
        <p:nvPicPr>
          <p:cNvPr id="7" name="Picture 1" descr="کفشک"/>
          <p:cNvPicPr>
            <a:picLocks noChangeAspect="1" noChangeArrowheads="1"/>
          </p:cNvPicPr>
          <p:nvPr/>
        </p:nvPicPr>
        <p:blipFill>
          <a:blip r:embed="rId5" cstate="print"/>
          <a:srcRect/>
          <a:stretch>
            <a:fillRect/>
          </a:stretch>
        </p:blipFill>
        <p:spPr bwMode="auto">
          <a:xfrm>
            <a:off x="5384310" y="504169"/>
            <a:ext cx="1748519" cy="1942451"/>
          </a:xfrm>
          <a:prstGeom prst="rect">
            <a:avLst/>
          </a:prstGeom>
          <a:noFill/>
        </p:spPr>
      </p:pic>
      <p:sp>
        <p:nvSpPr>
          <p:cNvPr id="8" name="Rectangle 7"/>
          <p:cNvSpPr/>
          <p:nvPr/>
        </p:nvSpPr>
        <p:spPr>
          <a:xfrm>
            <a:off x="6294310" y="2594389"/>
            <a:ext cx="2270172" cy="2246769"/>
          </a:xfrm>
          <a:prstGeom prst="rect">
            <a:avLst/>
          </a:prstGeom>
        </p:spPr>
        <p:txBody>
          <a:bodyPr wrap="square">
            <a:spAutoFit/>
          </a:bodyPr>
          <a:lstStyle/>
          <a:p>
            <a:pPr algn="ctr" rtl="1"/>
            <a:r>
              <a:rPr lang="fa-IR" sz="2000" b="1" dirty="0">
                <a:latin typeface="Tahoma"/>
                <a:ea typeface="Times New Roman"/>
                <a:cs typeface="B Titr" panose="00000700000000000000" pitchFamily="2" charset="-78"/>
              </a:rPr>
              <a:t>فشار تماسی کفشک اول به ازای مش</a:t>
            </a:r>
            <a:r>
              <a:rPr lang="en-US" sz="2000" b="1" dirty="0">
                <a:latin typeface="Tahoma"/>
                <a:ea typeface="Times New Roman"/>
                <a:cs typeface="B Titr" panose="00000700000000000000" pitchFamily="2" charset="-78"/>
              </a:rPr>
              <a:t> </a:t>
            </a:r>
            <a:r>
              <a:rPr lang="fa-IR" sz="2000" b="1" dirty="0">
                <a:latin typeface="Tahoma"/>
                <a:ea typeface="Times New Roman"/>
                <a:cs typeface="B Titr" panose="00000700000000000000" pitchFamily="2" charset="-78"/>
              </a:rPr>
              <a:t>بندی المان سطحی20 میلی</a:t>
            </a:r>
            <a:r>
              <a:rPr lang="en-US" sz="2000" b="1" dirty="0">
                <a:latin typeface="Tahoma"/>
                <a:ea typeface="Times New Roman"/>
                <a:cs typeface="B Titr" panose="00000700000000000000" pitchFamily="2" charset="-78"/>
              </a:rPr>
              <a:t> </a:t>
            </a:r>
            <a:r>
              <a:rPr lang="fa-IR" sz="2000" b="1" dirty="0">
                <a:latin typeface="Tahoma"/>
                <a:ea typeface="Times New Roman"/>
                <a:cs typeface="B Titr" panose="00000700000000000000" pitchFamily="2" charset="-78"/>
              </a:rPr>
              <a:t>متر برای تایر و کفشک</a:t>
            </a:r>
            <a:r>
              <a:rPr lang="en-US" sz="2000" b="1" dirty="0">
                <a:latin typeface="Tahoma"/>
                <a:ea typeface="Times New Roman"/>
                <a:cs typeface="B Titr" panose="00000700000000000000" pitchFamily="2" charset="-78"/>
              </a:rPr>
              <a:t> </a:t>
            </a:r>
            <a:r>
              <a:rPr lang="fa-IR" sz="2000" b="1" dirty="0">
                <a:latin typeface="Tahoma"/>
                <a:ea typeface="Times New Roman"/>
                <a:cs typeface="B Titr" panose="00000700000000000000" pitchFamily="2" charset="-78"/>
              </a:rPr>
              <a:t>ها برای حالت پرشدگی 25% متحرک با گلوله </a:t>
            </a:r>
            <a:r>
              <a:rPr lang="fa-IR" sz="2000" b="1" dirty="0">
                <a:latin typeface="Times New Roman"/>
                <a:ea typeface="Times New Roman"/>
                <a:cs typeface="B Titr" panose="00000700000000000000" pitchFamily="2" charset="-78"/>
              </a:rPr>
              <a:t>(</a:t>
            </a:r>
            <a:r>
              <a:rPr lang="en-US" sz="2000" b="1" dirty="0" err="1">
                <a:latin typeface="Times New Roman"/>
                <a:ea typeface="Times New Roman"/>
                <a:cs typeface="B Titr" panose="00000700000000000000" pitchFamily="2" charset="-78"/>
              </a:rPr>
              <a:t>MPa</a:t>
            </a:r>
            <a:r>
              <a:rPr lang="fa-IR" sz="2000" b="1" dirty="0">
                <a:latin typeface="Times New Roman"/>
                <a:ea typeface="Times New Roman"/>
                <a:cs typeface="B Titr" panose="00000700000000000000" pitchFamily="2" charset="-78"/>
              </a:rPr>
              <a:t>)</a:t>
            </a:r>
            <a:endParaRPr lang="en-US" sz="2000" b="1" dirty="0">
              <a:latin typeface="Times New Roman"/>
              <a:ea typeface="Times New Roman"/>
              <a:cs typeface="B Titr" panose="00000700000000000000" pitchFamily="2" charset="-78"/>
            </a:endParaRPr>
          </a:p>
        </p:txBody>
      </p:sp>
      <p:sp>
        <p:nvSpPr>
          <p:cNvPr id="9" name="Rectangle 8"/>
          <p:cNvSpPr/>
          <p:nvPr/>
        </p:nvSpPr>
        <p:spPr>
          <a:xfrm>
            <a:off x="239391" y="2908387"/>
            <a:ext cx="2854536" cy="1938992"/>
          </a:xfrm>
          <a:prstGeom prst="rect">
            <a:avLst/>
          </a:prstGeom>
        </p:spPr>
        <p:txBody>
          <a:bodyPr wrap="square">
            <a:spAutoFit/>
          </a:bodyPr>
          <a:lstStyle/>
          <a:p>
            <a:pPr indent="356870" algn="r" rtl="1"/>
            <a:r>
              <a:rPr lang="fa-IR" sz="2000" b="1" dirty="0">
                <a:latin typeface="Tahoma"/>
                <a:ea typeface="Times New Roman"/>
                <a:cs typeface="B Titr" panose="00000700000000000000" pitchFamily="2" charset="-78"/>
              </a:rPr>
              <a:t>تغیر شکل تایر ورود به ازای مش بندی المان سطحی</a:t>
            </a:r>
            <a:r>
              <a:rPr lang="en-US" sz="2000" b="1" dirty="0">
                <a:latin typeface="Tahoma"/>
                <a:ea typeface="Times New Roman"/>
                <a:cs typeface="B Titr" panose="00000700000000000000" pitchFamily="2" charset="-78"/>
              </a:rPr>
              <a:t> </a:t>
            </a:r>
            <a:r>
              <a:rPr lang="fa-IR" sz="2000" b="1" dirty="0">
                <a:latin typeface="Tahoma"/>
                <a:ea typeface="Times New Roman"/>
                <a:cs typeface="B Titr" panose="00000700000000000000" pitchFamily="2" charset="-78"/>
              </a:rPr>
              <a:t>20 میلی</a:t>
            </a:r>
            <a:r>
              <a:rPr lang="en-US" sz="2000" b="1" dirty="0">
                <a:latin typeface="Tahoma"/>
                <a:ea typeface="Times New Roman"/>
                <a:cs typeface="B Titr" panose="00000700000000000000" pitchFamily="2" charset="-78"/>
              </a:rPr>
              <a:t> </a:t>
            </a:r>
            <a:r>
              <a:rPr lang="fa-IR" sz="2000" b="1" dirty="0">
                <a:latin typeface="Tahoma"/>
                <a:ea typeface="Times New Roman"/>
                <a:cs typeface="B Titr" panose="00000700000000000000" pitchFamily="2" charset="-78"/>
              </a:rPr>
              <a:t>متر برای تایر و کفشک</a:t>
            </a:r>
            <a:r>
              <a:rPr lang="en-US" sz="2000" b="1" dirty="0">
                <a:latin typeface="Tahoma"/>
                <a:ea typeface="Times New Roman"/>
                <a:cs typeface="B Titr" panose="00000700000000000000" pitchFamily="2" charset="-78"/>
              </a:rPr>
              <a:t> </a:t>
            </a:r>
            <a:r>
              <a:rPr lang="fa-IR" sz="2000" b="1" dirty="0">
                <a:latin typeface="Tahoma"/>
                <a:ea typeface="Times New Roman"/>
                <a:cs typeface="B Titr" panose="00000700000000000000" pitchFamily="2" charset="-78"/>
              </a:rPr>
              <a:t>ها برای حالت پرشدگی 25% متحرک با گلوله </a:t>
            </a:r>
            <a:r>
              <a:rPr lang="fa-IR" sz="2000" b="1" dirty="0">
                <a:latin typeface="Times New Roman"/>
                <a:ea typeface="Times New Roman"/>
                <a:cs typeface="B Titr" panose="00000700000000000000" pitchFamily="2" charset="-78"/>
              </a:rPr>
              <a:t>(</a:t>
            </a:r>
            <a:r>
              <a:rPr lang="en-US" sz="2000" b="1" dirty="0">
                <a:latin typeface="Times New Roman"/>
                <a:ea typeface="Times New Roman"/>
                <a:cs typeface="B Titr" panose="00000700000000000000" pitchFamily="2" charset="-78"/>
              </a:rPr>
              <a:t>mm</a:t>
            </a:r>
            <a:r>
              <a:rPr lang="fa-IR" sz="2000" b="1" dirty="0">
                <a:latin typeface="Times New Roman"/>
                <a:ea typeface="Times New Roman"/>
                <a:cs typeface="B Titr" panose="00000700000000000000" pitchFamily="2" charset="-78"/>
              </a:rPr>
              <a:t>)</a:t>
            </a:r>
            <a:endParaRPr lang="en-US" sz="2000" dirty="0">
              <a:latin typeface="Times New Roman"/>
              <a:ea typeface="Times New Roman"/>
              <a:cs typeface="B Titr" panose="00000700000000000000" pitchFamily="2" charset="-78"/>
            </a:endParaRPr>
          </a:p>
        </p:txBody>
      </p:sp>
      <p:pic>
        <p:nvPicPr>
          <p:cNvPr id="10" name="Picture 36" descr="تغییر شکل کل بدنه آسیا"/>
          <p:cNvPicPr>
            <a:picLocks noChangeAspect="1" noChangeArrowheads="1"/>
          </p:cNvPicPr>
          <p:nvPr/>
        </p:nvPicPr>
        <p:blipFill>
          <a:blip r:embed="rId6" cstate="print"/>
          <a:srcRect/>
          <a:stretch>
            <a:fillRect/>
          </a:stretch>
        </p:blipFill>
        <p:spPr bwMode="auto">
          <a:xfrm>
            <a:off x="3810000" y="3276600"/>
            <a:ext cx="2027053" cy="2320436"/>
          </a:xfrm>
          <a:prstGeom prst="rect">
            <a:avLst/>
          </a:prstGeom>
          <a:noFill/>
        </p:spPr>
      </p:pic>
      <p:sp>
        <p:nvSpPr>
          <p:cNvPr id="11" name="Rectangle 3"/>
          <p:cNvSpPr>
            <a:spLocks noChangeArrowheads="1"/>
          </p:cNvSpPr>
          <p:nvPr/>
        </p:nvSpPr>
        <p:spPr bwMode="auto">
          <a:xfrm>
            <a:off x="3394433" y="5919184"/>
            <a:ext cx="3076574"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bmk="_Toc408486136">
                <a:ln>
                  <a:noFill/>
                </a:ln>
                <a:solidFill>
                  <a:schemeClr val="tx1"/>
                </a:solidFill>
                <a:effectLst/>
                <a:latin typeface="Tahoma" pitchFamily="34" charset="0"/>
                <a:ea typeface="Times New Roman" pitchFamily="18" charset="0"/>
                <a:cs typeface="B Titr" panose="00000700000000000000" pitchFamily="2" charset="-78"/>
              </a:rPr>
              <a:t>تغییر شکل بدنه آسیا به ازای حالت ساکن در پرشدگی 25% با گلوله</a:t>
            </a:r>
            <a:endParaRPr kumimoji="0" lang="en-US" sz="2000" b="1" i="0" u="none" strike="noStrike" cap="none" normalizeH="0" baseline="0" dirty="0">
              <a:ln>
                <a:noFill/>
              </a:ln>
              <a:solidFill>
                <a:schemeClr val="tx1"/>
              </a:solidFill>
              <a:effectLst/>
              <a:latin typeface="Arial" pitchFamily="34" charset="0"/>
              <a:cs typeface="B Titr" panose="00000700000000000000" pitchFamily="2" charset="-78"/>
            </a:endParaRPr>
          </a:p>
        </p:txBody>
      </p:sp>
      <p:sp>
        <p:nvSpPr>
          <p:cNvPr id="12" name="Rectangle 11"/>
          <p:cNvSpPr/>
          <p:nvPr/>
        </p:nvSpPr>
        <p:spPr>
          <a:xfrm>
            <a:off x="3170805" y="-31679"/>
            <a:ext cx="3191899" cy="646331"/>
          </a:xfrm>
          <a:prstGeom prst="rect">
            <a:avLst/>
          </a:prstGeom>
        </p:spPr>
        <p:txBody>
          <a:bodyPr wrap="none">
            <a:spAutoFit/>
          </a:bodyPr>
          <a:lstStyle/>
          <a:p>
            <a:r>
              <a:rPr lang="fa-IR" sz="3600" dirty="0">
                <a:solidFill>
                  <a:srgbClr val="FF0000"/>
                </a:solidFill>
                <a:cs typeface="B Titr" panose="00000700000000000000" pitchFamily="2" charset="-78"/>
              </a:rPr>
              <a:t>نتایج المان محدود</a:t>
            </a:r>
            <a:endParaRPr lang="en-US" sz="3600" dirty="0">
              <a:solidFill>
                <a:srgbClr val="FF0000"/>
              </a:solidFill>
            </a:endParaRPr>
          </a:p>
        </p:txBody>
      </p:sp>
    </p:spTree>
    <p:extLst>
      <p:ext uri="{BB962C8B-B14F-4D97-AF65-F5344CB8AC3E}">
        <p14:creationId xmlns:p14="http://schemas.microsoft.com/office/powerpoint/2010/main" val="28284133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hart 9"/>
          <p:cNvPicPr>
            <a:picLocks noChangeArrowheads="1"/>
          </p:cNvPicPr>
          <p:nvPr/>
        </p:nvPicPr>
        <p:blipFill>
          <a:blip r:embed="rId2" cstate="print"/>
          <a:srcRect/>
          <a:stretch>
            <a:fillRect/>
          </a:stretch>
        </p:blipFill>
        <p:spPr bwMode="auto">
          <a:xfrm>
            <a:off x="1752600" y="914400"/>
            <a:ext cx="5693042" cy="3072789"/>
          </a:xfrm>
          <a:prstGeom prst="rect">
            <a:avLst/>
          </a:prstGeom>
          <a:noFill/>
          <a:ln w="9525">
            <a:noFill/>
            <a:miter lim="800000"/>
            <a:headEnd/>
            <a:tailEnd/>
          </a:ln>
        </p:spPr>
      </p:pic>
      <p:sp>
        <p:nvSpPr>
          <p:cNvPr id="5" name="Rectangle 4"/>
          <p:cNvSpPr/>
          <p:nvPr/>
        </p:nvSpPr>
        <p:spPr>
          <a:xfrm>
            <a:off x="543743" y="4149358"/>
            <a:ext cx="8427720" cy="1024896"/>
          </a:xfrm>
          <a:prstGeom prst="rect">
            <a:avLst/>
          </a:prstGeom>
        </p:spPr>
        <p:txBody>
          <a:bodyPr wrap="square">
            <a:spAutoFit/>
          </a:bodyPr>
          <a:lstStyle/>
          <a:p>
            <a:pPr marL="342900" indent="-342900" algn="just" rtl="1">
              <a:lnSpc>
                <a:spcPct val="130000"/>
              </a:lnSpc>
              <a:spcBef>
                <a:spcPts val="1000"/>
              </a:spcBef>
              <a:spcAft>
                <a:spcPts val="1000"/>
              </a:spcAft>
              <a:buClr>
                <a:schemeClr val="accent1"/>
              </a:buClr>
              <a:buSzPct val="68000"/>
              <a:buFont typeface="Wingdings" panose="05000000000000000000" pitchFamily="2" charset="2"/>
              <a:buChar char="Ø"/>
            </a:pPr>
            <a:r>
              <a:rPr lang="fa-IR" sz="2400" dirty="0">
                <a:latin typeface="Times New Roman" panose="02020603050405020304" pitchFamily="18" charset="0"/>
                <a:ea typeface="Times New Roman" panose="02020603050405020304" pitchFamily="18" charset="0"/>
                <a:cs typeface="B Titr" panose="00000700000000000000" pitchFamily="2" charset="-78"/>
              </a:rPr>
              <a:t>همان گونه که مشاهده می شود فشار متوسط بر روی کفشک ها در حالت با گلوله از حالت بدون گلوله بیشتر می باشد.</a:t>
            </a:r>
            <a:endParaRPr lang="en-US" sz="2400" dirty="0">
              <a:effectLst/>
              <a:latin typeface="Times New Roman" panose="02020603050405020304" pitchFamily="18" charset="0"/>
              <a:ea typeface="Times New Roman" panose="02020603050405020304" pitchFamily="18" charset="0"/>
              <a:cs typeface="B Titr" panose="00000700000000000000" pitchFamily="2" charset="-78"/>
            </a:endParaRPr>
          </a:p>
        </p:txBody>
      </p:sp>
      <p:sp>
        <p:nvSpPr>
          <p:cNvPr id="6" name="Rectangle 5"/>
          <p:cNvSpPr/>
          <p:nvPr/>
        </p:nvSpPr>
        <p:spPr>
          <a:xfrm>
            <a:off x="3200400" y="115669"/>
            <a:ext cx="3191899" cy="646331"/>
          </a:xfrm>
          <a:prstGeom prst="rect">
            <a:avLst/>
          </a:prstGeom>
        </p:spPr>
        <p:txBody>
          <a:bodyPr wrap="none">
            <a:spAutoFit/>
          </a:bodyPr>
          <a:lstStyle/>
          <a:p>
            <a:r>
              <a:rPr lang="fa-IR" sz="3600" dirty="0">
                <a:solidFill>
                  <a:srgbClr val="FF0000"/>
                </a:solidFill>
                <a:cs typeface="B Titr" panose="00000700000000000000" pitchFamily="2" charset="-78"/>
              </a:rPr>
              <a:t>نتایج المان محدود</a:t>
            </a:r>
            <a:endParaRPr lang="en-US" sz="3600" dirty="0">
              <a:solidFill>
                <a:srgbClr val="FF0000"/>
              </a:solidFill>
            </a:endParaRPr>
          </a:p>
        </p:txBody>
      </p:sp>
    </p:spTree>
    <p:extLst>
      <p:ext uri="{BB962C8B-B14F-4D97-AF65-F5344CB8AC3E}">
        <p14:creationId xmlns:p14="http://schemas.microsoft.com/office/powerpoint/2010/main" val="129983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hart 1"/>
          <p:cNvPicPr>
            <a:picLocks noChangeArrowheads="1"/>
          </p:cNvPicPr>
          <p:nvPr/>
        </p:nvPicPr>
        <p:blipFill>
          <a:blip r:embed="rId2" cstate="print"/>
          <a:srcRect/>
          <a:stretch>
            <a:fillRect/>
          </a:stretch>
        </p:blipFill>
        <p:spPr bwMode="auto">
          <a:xfrm>
            <a:off x="2057400" y="546994"/>
            <a:ext cx="5176273" cy="2207936"/>
          </a:xfrm>
          <a:prstGeom prst="rect">
            <a:avLst/>
          </a:prstGeom>
          <a:noFill/>
          <a:ln w="9525">
            <a:noFill/>
            <a:miter lim="800000"/>
            <a:headEnd/>
            <a:tailEnd/>
          </a:ln>
        </p:spPr>
      </p:pic>
      <p:pic>
        <p:nvPicPr>
          <p:cNvPr id="5" name="Chart 2"/>
          <p:cNvPicPr>
            <a:picLocks noChangeArrowheads="1"/>
          </p:cNvPicPr>
          <p:nvPr/>
        </p:nvPicPr>
        <p:blipFill>
          <a:blip r:embed="rId3" cstate="print"/>
          <a:srcRect/>
          <a:stretch>
            <a:fillRect/>
          </a:stretch>
        </p:blipFill>
        <p:spPr bwMode="auto">
          <a:xfrm>
            <a:off x="2029265" y="2792444"/>
            <a:ext cx="5326414" cy="1986188"/>
          </a:xfrm>
          <a:prstGeom prst="rect">
            <a:avLst/>
          </a:prstGeom>
          <a:noFill/>
          <a:ln w="9525">
            <a:noFill/>
            <a:miter lim="800000"/>
            <a:headEnd/>
            <a:tailEnd/>
          </a:ln>
        </p:spPr>
      </p:pic>
      <p:sp>
        <p:nvSpPr>
          <p:cNvPr id="6" name="Rectangle 5"/>
          <p:cNvSpPr/>
          <p:nvPr/>
        </p:nvSpPr>
        <p:spPr>
          <a:xfrm>
            <a:off x="487897" y="4679867"/>
            <a:ext cx="8742215" cy="1985159"/>
          </a:xfrm>
          <a:prstGeom prst="rect">
            <a:avLst/>
          </a:prstGeom>
        </p:spPr>
        <p:txBody>
          <a:bodyPr wrap="square">
            <a:spAutoFit/>
          </a:bodyPr>
          <a:lstStyle/>
          <a:p>
            <a:pPr marL="342900" indent="-342900" algn="just" rtl="1">
              <a:lnSpc>
                <a:spcPct val="130000"/>
              </a:lnSpc>
              <a:spcBef>
                <a:spcPts val="1000"/>
              </a:spcBef>
              <a:spcAft>
                <a:spcPts val="1000"/>
              </a:spcAft>
              <a:buClr>
                <a:schemeClr val="accent1"/>
              </a:buClr>
              <a:buSzPct val="68000"/>
              <a:buFont typeface="Wingdings" panose="05000000000000000000" pitchFamily="2" charset="2"/>
              <a:buChar char="Ø"/>
            </a:pPr>
            <a:r>
              <a:rPr lang="fa-IR" sz="2400" b="1" dirty="0">
                <a:latin typeface="Times New Roman" panose="02020603050405020304" pitchFamily="18" charset="0"/>
                <a:ea typeface="Times New Roman" panose="02020603050405020304" pitchFamily="18" charset="0"/>
                <a:cs typeface="B Titr" panose="00000700000000000000" pitchFamily="2" charset="-78"/>
              </a:rPr>
              <a:t>مشاهده می شود که فشار وارده بر کفشک ها در حالت ساکن از متحرک بیشتر می باشد که در واقعیت نیز به همین صورت می باشد.لازم به ذکر است که در حالت متحرک نیروی وارد بر آسیا به دلیل برخورد گلوله ها به بدنه آن وارد نشده است.</a:t>
            </a:r>
            <a:endParaRPr lang="en-US" sz="2400" b="1" dirty="0">
              <a:effectLst/>
              <a:latin typeface="Times New Roman" panose="02020603050405020304" pitchFamily="18" charset="0"/>
              <a:ea typeface="Times New Roman" panose="02020603050405020304" pitchFamily="18" charset="0"/>
              <a:cs typeface="B Titr" panose="00000700000000000000" pitchFamily="2" charset="-78"/>
            </a:endParaRPr>
          </a:p>
        </p:txBody>
      </p:sp>
      <p:sp>
        <p:nvSpPr>
          <p:cNvPr id="7" name="Rectangle 6"/>
          <p:cNvSpPr/>
          <p:nvPr/>
        </p:nvSpPr>
        <p:spPr>
          <a:xfrm>
            <a:off x="3124657" y="-59170"/>
            <a:ext cx="3191899" cy="646331"/>
          </a:xfrm>
          <a:prstGeom prst="rect">
            <a:avLst/>
          </a:prstGeom>
        </p:spPr>
        <p:txBody>
          <a:bodyPr wrap="none">
            <a:spAutoFit/>
          </a:bodyPr>
          <a:lstStyle/>
          <a:p>
            <a:r>
              <a:rPr lang="fa-IR" sz="3600" dirty="0">
                <a:solidFill>
                  <a:srgbClr val="FF0000"/>
                </a:solidFill>
                <a:cs typeface="B Titr" panose="00000700000000000000" pitchFamily="2" charset="-78"/>
              </a:rPr>
              <a:t>نتایج المان محدود</a:t>
            </a:r>
            <a:endParaRPr lang="en-US" sz="3600" dirty="0">
              <a:solidFill>
                <a:srgbClr val="FF0000"/>
              </a:solidFill>
            </a:endParaRPr>
          </a:p>
        </p:txBody>
      </p:sp>
    </p:spTree>
    <p:extLst>
      <p:ext uri="{BB962C8B-B14F-4D97-AF65-F5344CB8AC3E}">
        <p14:creationId xmlns:p14="http://schemas.microsoft.com/office/powerpoint/2010/main" val="2582025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711892"/>
          </a:xfrm>
        </p:spPr>
        <p:txBody>
          <a:bodyPr>
            <a:noAutofit/>
          </a:bodyPr>
          <a:lstStyle/>
          <a:p>
            <a:pPr indent="0" algn="just" rtl="1">
              <a:lnSpc>
                <a:spcPct val="130000"/>
              </a:lnSpc>
              <a:spcBef>
                <a:spcPts val="1000"/>
              </a:spcBef>
              <a:spcAft>
                <a:spcPts val="1000"/>
              </a:spcAft>
              <a:buNone/>
            </a:pPr>
            <a:r>
              <a:rPr lang="fa-IR" sz="2400" b="1" dirty="0">
                <a:cs typeface="B Titr" panose="00000700000000000000" pitchFamily="2" charset="-78"/>
              </a:rPr>
              <a:t>1- </a:t>
            </a:r>
            <a:r>
              <a:rPr lang="fa-IR" sz="2400" dirty="0">
                <a:cs typeface="B Titr" panose="00000700000000000000" pitchFamily="2" charset="-78"/>
              </a:rPr>
              <a:t>کسب دانش گسترده پیرامون اجزاء و مدل­سازی آن­ها</a:t>
            </a:r>
            <a:endParaRPr lang="en-US" sz="2400" dirty="0">
              <a:cs typeface="B Titr" panose="00000700000000000000" pitchFamily="2" charset="-78"/>
            </a:endParaRPr>
          </a:p>
          <a:p>
            <a:pPr indent="0" algn="just" rtl="1">
              <a:lnSpc>
                <a:spcPct val="130000"/>
              </a:lnSpc>
              <a:spcBef>
                <a:spcPts val="1000"/>
              </a:spcBef>
              <a:spcAft>
                <a:spcPts val="1000"/>
              </a:spcAft>
              <a:buNone/>
            </a:pPr>
            <a:r>
              <a:rPr lang="fa-IR" sz="2400" dirty="0">
                <a:cs typeface="B Titr" panose="00000700000000000000" pitchFamily="2" charset="-78"/>
              </a:rPr>
              <a:t>2- تقویت دانش در موضوع شبیه­سازی کل بدنه آسیا</a:t>
            </a:r>
          </a:p>
          <a:p>
            <a:pPr indent="0" algn="just" rtl="1">
              <a:lnSpc>
                <a:spcPct val="130000"/>
              </a:lnSpc>
              <a:spcBef>
                <a:spcPts val="1000"/>
              </a:spcBef>
              <a:spcAft>
                <a:spcPts val="1000"/>
              </a:spcAft>
              <a:buNone/>
            </a:pPr>
            <a:r>
              <a:rPr lang="fa-IR" sz="2400" dirty="0">
                <a:cs typeface="B Titr" panose="00000700000000000000" pitchFamily="2" charset="-78"/>
              </a:rPr>
              <a:t>3-شناخت انواع نوع تماس ها و آشنایی با خصوصیات آنها</a:t>
            </a:r>
          </a:p>
          <a:p>
            <a:pPr indent="0" algn="just" rtl="1">
              <a:lnSpc>
                <a:spcPct val="130000"/>
              </a:lnSpc>
              <a:spcBef>
                <a:spcPts val="1000"/>
              </a:spcBef>
              <a:spcAft>
                <a:spcPts val="1000"/>
              </a:spcAft>
              <a:buNone/>
            </a:pPr>
            <a:r>
              <a:rPr lang="fa-IR" sz="2400" dirty="0">
                <a:cs typeface="B Titr" panose="00000700000000000000" pitchFamily="2" charset="-78"/>
              </a:rPr>
              <a:t>4-نحوه تحلیل  آنالیز تماس و مش بندی های نقاط تماس</a:t>
            </a:r>
          </a:p>
          <a:p>
            <a:pPr indent="0" algn="just" rtl="1">
              <a:lnSpc>
                <a:spcPct val="130000"/>
              </a:lnSpc>
              <a:spcBef>
                <a:spcPts val="1000"/>
              </a:spcBef>
              <a:spcAft>
                <a:spcPts val="1000"/>
              </a:spcAft>
              <a:buNone/>
            </a:pPr>
            <a:r>
              <a:rPr lang="fa-IR" sz="2400" dirty="0">
                <a:cs typeface="B Titr" panose="00000700000000000000" pitchFamily="2" charset="-78"/>
              </a:rPr>
              <a:t>5-روشن نمودن اثر پارامترهایی از جمله وجود و یا عدم وجود گلوله و ساکن و متحرک بودن آسیا بر تایر و کفشک</a:t>
            </a:r>
            <a:endParaRPr lang="en-US" sz="2400" dirty="0">
              <a:cs typeface="B Titr" panose="00000700000000000000" pitchFamily="2" charset="-78"/>
            </a:endParaRPr>
          </a:p>
          <a:p>
            <a:pPr indent="0" algn="just" rtl="1">
              <a:lnSpc>
                <a:spcPct val="130000"/>
              </a:lnSpc>
              <a:spcBef>
                <a:spcPts val="1000"/>
              </a:spcBef>
              <a:spcAft>
                <a:spcPts val="1000"/>
              </a:spcAft>
              <a:buNone/>
            </a:pPr>
            <a:r>
              <a:rPr lang="fa-IR" sz="2400" dirty="0">
                <a:cs typeface="B Titr" panose="00000700000000000000" pitchFamily="2" charset="-78"/>
              </a:rPr>
              <a:t>6-مقایسه حالت­های مختلف آسیا هم در حالت­های ذکر شده در بالا و هم در پرشدگی­های متفاوت</a:t>
            </a:r>
            <a:endParaRPr lang="en-US" sz="2400" dirty="0">
              <a:cs typeface="B Titr" panose="00000700000000000000" pitchFamily="2" charset="-78"/>
            </a:endParaRPr>
          </a:p>
        </p:txBody>
      </p:sp>
      <p:sp>
        <p:nvSpPr>
          <p:cNvPr id="3" name="Title 2"/>
          <p:cNvSpPr>
            <a:spLocks noGrp="1"/>
          </p:cNvSpPr>
          <p:nvPr>
            <p:ph type="title"/>
          </p:nvPr>
        </p:nvSpPr>
        <p:spPr>
          <a:xfrm>
            <a:off x="464234" y="152400"/>
            <a:ext cx="8229600" cy="868362"/>
          </a:xfrm>
        </p:spPr>
        <p:txBody>
          <a:bodyPr>
            <a:noAutofit/>
          </a:bodyPr>
          <a:lstStyle/>
          <a:p>
            <a:pPr algn="ctr" rtl="1"/>
            <a:r>
              <a:rPr lang="fa-IR" sz="3600" dirty="0">
                <a:solidFill>
                  <a:srgbClr val="FF0000"/>
                </a:solidFill>
                <a:cs typeface="B Titr" panose="00000700000000000000" pitchFamily="2" charset="-78"/>
              </a:rPr>
              <a:t>آنچه در این مدل سازی خواهید آموخت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2743327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lnSpc>
                <a:spcPct val="200000"/>
              </a:lnSpc>
            </a:pPr>
            <a:r>
              <a:rPr lang="fa-IR" sz="2400" b="1" dirty="0">
                <a:latin typeface="Times New Roman" panose="02020603050405020304" pitchFamily="18" charset="0"/>
                <a:cs typeface="B Titr" panose="00000700000000000000" pitchFamily="2" charset="-78"/>
              </a:rPr>
              <a:t>1-آشنایی کامل به نحوه کار تجهیز و اجزا مورد تحلیل آن</a:t>
            </a:r>
          </a:p>
          <a:p>
            <a:pPr algn="r" rtl="1">
              <a:lnSpc>
                <a:spcPct val="200000"/>
              </a:lnSpc>
            </a:pPr>
            <a:r>
              <a:rPr lang="fa-IR" sz="2400" b="1" dirty="0">
                <a:latin typeface="Times New Roman" panose="02020603050405020304" pitchFamily="18" charset="0"/>
                <a:cs typeface="B Titr" panose="00000700000000000000" pitchFamily="2" charset="-78"/>
              </a:rPr>
              <a:t>2- آشنایی با  اصول نقشه خوانی و طراحی اجزا از مستندات تجهیز </a:t>
            </a:r>
          </a:p>
          <a:p>
            <a:pPr algn="r" rtl="1">
              <a:lnSpc>
                <a:spcPct val="200000"/>
              </a:lnSpc>
            </a:pPr>
            <a:r>
              <a:rPr lang="fa-IR" sz="2400" b="1" dirty="0">
                <a:latin typeface="Times New Roman" panose="02020603050405020304" pitchFamily="18" charset="0"/>
                <a:cs typeface="B Titr" panose="00000700000000000000" pitchFamily="2" charset="-78"/>
              </a:rPr>
              <a:t>3- آشنایی اولیه با تحلیل های المان محدود و مش بندی مدل</a:t>
            </a:r>
            <a:endParaRPr lang="en-US" sz="2400" b="1" dirty="0">
              <a:latin typeface="Times New Roman" panose="02020603050405020304" pitchFamily="18" charset="0"/>
              <a:cs typeface="B Titr" panose="00000700000000000000" pitchFamily="2" charset="-78"/>
            </a:endParaRPr>
          </a:p>
          <a:p>
            <a:pPr algn="r" rtl="1">
              <a:lnSpc>
                <a:spcPct val="200000"/>
              </a:lnSpc>
            </a:pPr>
            <a:r>
              <a:rPr lang="fa-IR" sz="2400" b="1" dirty="0">
                <a:latin typeface="Times New Roman" panose="02020603050405020304" pitchFamily="18" charset="0"/>
                <a:cs typeface="B Titr" panose="00000700000000000000" pitchFamily="2" charset="-78"/>
              </a:rPr>
              <a:t>4- آشنایی با انواع تماس و خصوصیات آنها  </a:t>
            </a:r>
          </a:p>
          <a:p>
            <a:pPr algn="r" rtl="1">
              <a:lnSpc>
                <a:spcPct val="200000"/>
              </a:lnSpc>
            </a:pPr>
            <a:endParaRPr lang="fa-IR" sz="2400" b="1" dirty="0">
              <a:latin typeface="Times New Roman" panose="02020603050405020304" pitchFamily="18" charset="0"/>
              <a:cs typeface="B Titr" panose="00000700000000000000" pitchFamily="2" charset="-78"/>
            </a:endParaRPr>
          </a:p>
          <a:p>
            <a:pPr algn="r" rtl="1">
              <a:lnSpc>
                <a:spcPct val="200000"/>
              </a:lnSpc>
            </a:pPr>
            <a:endParaRPr lang="fa-IR" sz="2400" b="1" dirty="0">
              <a:solidFill>
                <a:srgbClr val="0000FF"/>
              </a:solidFill>
              <a:latin typeface="Times New Roman" panose="02020603050405020304" pitchFamily="18" charset="0"/>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a:solidFill>
                  <a:srgbClr val="FF0000"/>
                </a:solidFill>
                <a:cs typeface="B Titr" panose="00000700000000000000" pitchFamily="2" charset="-78"/>
              </a:rPr>
              <a:t>نکات و الزامات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40862429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4167</TotalTime>
  <Words>465</Words>
  <Application>Microsoft Office PowerPoint</Application>
  <PresentationFormat>On-screen Show (4:3)</PresentationFormat>
  <Paragraphs>42</Paragraphs>
  <Slides>9</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9</vt:i4>
      </vt:variant>
    </vt:vector>
  </HeadingPairs>
  <TitlesOfParts>
    <vt:vector size="21" baseType="lpstr">
      <vt:lpstr>Arial</vt:lpstr>
      <vt:lpstr>B Nazanin</vt:lpstr>
      <vt:lpstr>B Titr</vt:lpstr>
      <vt:lpstr>Calibri</vt:lpstr>
      <vt:lpstr>Lucida Sans Unicode</vt:lpstr>
      <vt:lpstr>Tahoma</vt:lpstr>
      <vt:lpstr>Times New Roman</vt:lpstr>
      <vt:lpstr>Verdana</vt:lpstr>
      <vt:lpstr>Wingdings</vt:lpstr>
      <vt:lpstr>Wingdings 2</vt:lpstr>
      <vt:lpstr>Wingdings 3</vt:lpstr>
      <vt:lpstr>Concourse</vt:lpstr>
      <vt:lpstr>            مدل سازی المان محدود در تحلیل آسیاهای خودشکن و نیمه خودشکن  سید مجتبی مداحی بهار 95 MarketCode.ir    </vt:lpstr>
      <vt:lpstr>PowerPoint Presentation</vt:lpstr>
      <vt:lpstr>PowerPoint Presentation</vt:lpstr>
      <vt:lpstr>PowerPoint Presentation</vt:lpstr>
      <vt:lpstr>PowerPoint Presentation</vt:lpstr>
      <vt:lpstr>PowerPoint Presentation</vt:lpstr>
      <vt:lpstr>PowerPoint Presentation</vt:lpstr>
      <vt:lpstr>آنچه در این مدل سازی خواهید آموخت</vt:lpstr>
      <vt:lpstr>نکات و الزامات</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YousefKhah</dc:creator>
  <cp:lastModifiedBy>marketcode</cp:lastModifiedBy>
  <cp:revision>202</cp:revision>
  <dcterms:created xsi:type="dcterms:W3CDTF">2006-08-16T00:00:00Z</dcterms:created>
  <dcterms:modified xsi:type="dcterms:W3CDTF">2016-12-15T12:45:43Z</dcterms:modified>
</cp:coreProperties>
</file>