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sldIdLst>
    <p:sldId id="366" r:id="rId2"/>
    <p:sldId id="354" r:id="rId3"/>
    <p:sldId id="410" r:id="rId4"/>
    <p:sldId id="411" r:id="rId5"/>
    <p:sldId id="412" r:id="rId6"/>
    <p:sldId id="368" r:id="rId7"/>
    <p:sldId id="355" r:id="rId8"/>
    <p:sldId id="415" r:id="rId9"/>
    <p:sldId id="413" r:id="rId10"/>
    <p:sldId id="414" r:id="rId11"/>
    <p:sldId id="422" r:id="rId12"/>
    <p:sldId id="425" r:id="rId13"/>
    <p:sldId id="374" r:id="rId14"/>
    <p:sldId id="421" r:id="rId15"/>
    <p:sldId id="420" r:id="rId16"/>
    <p:sldId id="416" r:id="rId17"/>
    <p:sldId id="417" r:id="rId18"/>
    <p:sldId id="418" r:id="rId19"/>
    <p:sldId id="419" r:id="rId20"/>
    <p:sldId id="423" r:id="rId21"/>
    <p:sldId id="424" r:id="rId22"/>
    <p:sldId id="426" r:id="rId23"/>
    <p:sldId id="427" r:id="rId24"/>
    <p:sldId id="35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00FF"/>
    <a:srgbClr val="008000"/>
    <a:srgbClr val="CC3300"/>
    <a:srgbClr val="000066"/>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74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12/9/2016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12/9/2016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12/9/2016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12/9/2016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12/9/2016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12/9/2016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12/9/2016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12/9/2016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12/9/2016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12/9/2016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12/9/2016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12/9/2016</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12/9/2016</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dirty="0" smtClean="0">
                <a:solidFill>
                  <a:srgbClr val="FF0000"/>
                </a:solidFill>
                <a:cs typeface="B Titr" panose="00000700000000000000" pitchFamily="2" charset="-78"/>
              </a:rPr>
              <a:t/>
            </a:r>
            <a:br>
              <a:rPr lang="fa-IR" dirty="0" smtClean="0">
                <a:solidFill>
                  <a:srgbClr val="FF0000"/>
                </a:solidFill>
                <a:cs typeface="B Titr" panose="00000700000000000000" pitchFamily="2" charset="-78"/>
              </a:rPr>
            </a:br>
            <a:r>
              <a:rPr lang="ar-SA" sz="3200" dirty="0" smtClean="0">
                <a:solidFill>
                  <a:srgbClr val="FF0000"/>
                </a:solidFill>
                <a:cs typeface="B Titr" pitchFamily="2" charset="-78"/>
              </a:rPr>
              <a:t>شبیه سازی سرریز پلکانی با استفاده از مدل المان محدود</a:t>
            </a:r>
            <a:r>
              <a:rPr lang="ar-SA" sz="3200" dirty="0" smtClean="0"/>
              <a:t> </a:t>
            </a:r>
            <a:r>
              <a:rPr lang="en-US" sz="3200" dirty="0" smtClean="0">
                <a:solidFill>
                  <a:srgbClr val="FF0000"/>
                </a:solidFill>
                <a:latin typeface="Times New Roman" pitchFamily="18" charset="0"/>
                <a:cs typeface="Times New Roman" pitchFamily="18" charset="0"/>
              </a:rPr>
              <a:t>ANSYS CFX</a:t>
            </a:r>
            <a:r>
              <a:rPr lang="en-US" sz="3200" dirty="0" smtClean="0"/>
              <a:t/>
            </a:r>
            <a:br>
              <a:rPr lang="en-US" sz="3200" dirty="0" smtClean="0"/>
            </a:br>
            <a:r>
              <a:rPr lang="fa-IR" sz="3100" dirty="0">
                <a:solidFill>
                  <a:srgbClr val="008000"/>
                </a:solidFill>
                <a:cs typeface="B Titr" panose="00000700000000000000" pitchFamily="2" charset="-78"/>
              </a:rPr>
              <a:t>استاد راهنما: سلمان </a:t>
            </a:r>
            <a:r>
              <a:rPr lang="fa-IR" sz="3100" dirty="0" smtClean="0">
                <a:solidFill>
                  <a:srgbClr val="008000"/>
                </a:solidFill>
                <a:cs typeface="B Titr" panose="00000700000000000000" pitchFamily="2" charset="-78"/>
              </a:rPr>
              <a:t>سنگی</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ارائه </a:t>
            </a:r>
            <a:r>
              <a:rPr lang="fa-IR" sz="3100" dirty="0">
                <a:solidFill>
                  <a:srgbClr val="008000"/>
                </a:solidFill>
                <a:cs typeface="B Titr" panose="00000700000000000000" pitchFamily="2" charset="-78"/>
              </a:rPr>
              <a:t>دهنده : حمزه ابراهیم </a:t>
            </a:r>
            <a:r>
              <a:rPr lang="fa-IR" sz="3100" dirty="0" smtClean="0">
                <a:solidFill>
                  <a:srgbClr val="008000"/>
                </a:solidFill>
                <a:cs typeface="B Titr" panose="00000700000000000000" pitchFamily="2" charset="-78"/>
              </a:rPr>
              <a:t>نژادیان</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شهریور-1395</a:t>
            </a:r>
            <a:br>
              <a:rPr lang="fa-IR" sz="3100" dirty="0" smtClean="0">
                <a:solidFill>
                  <a:srgbClr val="008000"/>
                </a:solidFill>
                <a:cs typeface="B Titr" panose="00000700000000000000" pitchFamily="2" charset="-78"/>
              </a:rPr>
            </a:br>
            <a:r>
              <a:rPr lang="en-US" sz="4000" dirty="0" smtClean="0"/>
              <a:t/>
            </a:r>
            <a:br>
              <a:rPr lang="en-US" sz="4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630115"/>
            <a:ext cx="1721025" cy="135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30115"/>
            <a:ext cx="2756921" cy="1143002"/>
          </a:xfrm>
          <a:prstGeom prst="rect">
            <a:avLst/>
          </a:prstGeom>
        </p:spPr>
      </p:pic>
    </p:spTree>
    <p:extLst>
      <p:ext uri="{BB962C8B-B14F-4D97-AF65-F5344CB8AC3E}">
        <p14:creationId xmlns:p14="http://schemas.microsoft.com/office/powerpoint/2010/main" val="143628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943600"/>
          </a:xfrm>
        </p:spPr>
        <p:txBody>
          <a:bodyPr>
            <a:normAutofit fontScale="92500"/>
          </a:bodyPr>
          <a:lstStyle/>
          <a:p>
            <a:pPr algn="just" rtl="1">
              <a:lnSpc>
                <a:spcPct val="150000"/>
              </a:lnSpc>
            </a:pPr>
            <a:r>
              <a:rPr lang="fa-IR" sz="2400" dirty="0">
                <a:solidFill>
                  <a:srgbClr val="FF0000"/>
                </a:solidFill>
                <a:cs typeface="B Titr" panose="00000700000000000000" pitchFamily="2" charset="-78"/>
              </a:rPr>
              <a:t> </a:t>
            </a:r>
            <a:r>
              <a:rPr lang="fa-IR" sz="2400" dirty="0" smtClean="0">
                <a:solidFill>
                  <a:srgbClr val="FF0000"/>
                </a:solidFill>
                <a:cs typeface="B Titr" panose="00000700000000000000" pitchFamily="2" charset="-78"/>
              </a:rPr>
              <a:t>قابلیت های  های نرم افزار </a:t>
            </a:r>
            <a:r>
              <a:rPr lang="en-US" sz="2400" b="1" dirty="0" smtClean="0">
                <a:solidFill>
                  <a:srgbClr val="FF0000"/>
                </a:solidFill>
                <a:latin typeface="Times New Roman" pitchFamily="18" charset="0"/>
                <a:cs typeface="Times New Roman" pitchFamily="18" charset="0"/>
              </a:rPr>
              <a:t>ANSYS CFX</a:t>
            </a:r>
            <a:endParaRPr lang="fa-IR" sz="2400" b="1" dirty="0" smtClean="0">
              <a:solidFill>
                <a:srgbClr val="FF0000"/>
              </a:solidFill>
              <a:latin typeface="Times New Roman" pitchFamily="18" charset="0"/>
              <a:cs typeface="Times New Roman" pitchFamily="18" charset="0"/>
            </a:endParaRPr>
          </a:p>
          <a:p>
            <a:pPr algn="just" rtl="1">
              <a:lnSpc>
                <a:spcPct val="150000"/>
              </a:lnSpc>
            </a:pPr>
            <a:r>
              <a:rPr lang="fa-IR" sz="2200" dirty="0">
                <a:cs typeface="B Titr" pitchFamily="2" charset="-78"/>
              </a:rPr>
              <a:t>برای انجام مدل سازی و مش </a:t>
            </a:r>
            <a:r>
              <a:rPr lang="fa-IR" sz="2200" dirty="0" smtClean="0">
                <a:cs typeface="B Titr" pitchFamily="2" charset="-78"/>
              </a:rPr>
              <a:t>زدن در نرم افزار </a:t>
            </a:r>
            <a:r>
              <a:rPr lang="en-US" sz="2200" dirty="0">
                <a:latin typeface="Arial Rounded MT Bold" panose="020F0704030504030204" pitchFamily="34" charset="0"/>
                <a:cs typeface="B Titr" pitchFamily="2" charset="-78"/>
              </a:rPr>
              <a:t>ANSYS CFX</a:t>
            </a:r>
            <a:r>
              <a:rPr lang="fa-IR" sz="2200" dirty="0">
                <a:latin typeface="Arial Rounded MT Bold" panose="020F0704030504030204" pitchFamily="34" charset="0"/>
                <a:cs typeface="B Titr" pitchFamily="2" charset="-78"/>
              </a:rPr>
              <a:t> </a:t>
            </a:r>
            <a:r>
              <a:rPr lang="fa-IR" sz="2200" dirty="0" smtClean="0">
                <a:cs typeface="B Titr" pitchFamily="2" charset="-78"/>
              </a:rPr>
              <a:t>می </a:t>
            </a:r>
            <a:r>
              <a:rPr lang="fa-IR" sz="2200" dirty="0">
                <a:cs typeface="B Titr" pitchFamily="2" charset="-78"/>
              </a:rPr>
              <a:t>توان از نرم افزار </a:t>
            </a:r>
            <a:r>
              <a:rPr lang="en-US" sz="2200" dirty="0">
                <a:latin typeface="Arial Rounded MT Bold" panose="020F0704030504030204" pitchFamily="34" charset="0"/>
                <a:cs typeface="B Titr" pitchFamily="2" charset="-78"/>
              </a:rPr>
              <a:t>ANSYS </a:t>
            </a:r>
            <a:r>
              <a:rPr lang="en-US" sz="2200" dirty="0" smtClean="0">
                <a:latin typeface="Arial Rounded MT Bold" panose="020F0704030504030204" pitchFamily="34" charset="0"/>
                <a:cs typeface="B Titr" pitchFamily="2" charset="-78"/>
              </a:rPr>
              <a:t>WORKBENCH</a:t>
            </a:r>
            <a:r>
              <a:rPr lang="fa-IR" sz="2200" dirty="0" smtClean="0">
                <a:latin typeface="Arial Rounded MT Bold" panose="020F0704030504030204" pitchFamily="34" charset="0"/>
                <a:cs typeface="B Titr" pitchFamily="2" charset="-78"/>
              </a:rPr>
              <a:t> </a:t>
            </a:r>
            <a:r>
              <a:rPr lang="fa-IR" sz="2200" dirty="0" smtClean="0">
                <a:cs typeface="B Titr" pitchFamily="2" charset="-78"/>
              </a:rPr>
              <a:t>استفاده </a:t>
            </a:r>
            <a:r>
              <a:rPr lang="fa-IR" sz="2200" dirty="0">
                <a:cs typeface="B Titr" pitchFamily="2" charset="-78"/>
              </a:rPr>
              <a:t>کرد. لینک های قوی</a:t>
            </a:r>
            <a:r>
              <a:rPr lang="en-US" sz="2200" dirty="0">
                <a:latin typeface="Arial Rounded MT Bold" panose="020F0704030504030204" pitchFamily="34" charset="0"/>
                <a:cs typeface="B Titr" pitchFamily="2" charset="-78"/>
              </a:rPr>
              <a:t>ANSYS</a:t>
            </a:r>
            <a:r>
              <a:rPr lang="en-US" sz="2200" dirty="0">
                <a:cs typeface="B Titr" pitchFamily="2" charset="-78"/>
              </a:rPr>
              <a:t> </a:t>
            </a:r>
            <a:r>
              <a:rPr lang="en-US" sz="2200" dirty="0">
                <a:latin typeface="Arial Rounded MT Bold" panose="020F0704030504030204" pitchFamily="34" charset="0"/>
                <a:cs typeface="B Titr" pitchFamily="2" charset="-78"/>
              </a:rPr>
              <a:t>WORKBENCH</a:t>
            </a:r>
            <a:r>
              <a:rPr lang="en-US" sz="2200" dirty="0">
                <a:cs typeface="B Titr" pitchFamily="2" charset="-78"/>
              </a:rPr>
              <a:t> </a:t>
            </a:r>
            <a:r>
              <a:rPr lang="fa-IR" sz="2200" dirty="0" smtClean="0">
                <a:cs typeface="B Titr" pitchFamily="2" charset="-78"/>
              </a:rPr>
              <a:t> و </a:t>
            </a:r>
            <a:r>
              <a:rPr lang="fa-IR" sz="2200" dirty="0">
                <a:cs typeface="B Titr" pitchFamily="2" charset="-78"/>
              </a:rPr>
              <a:t>قدرت </a:t>
            </a:r>
            <a:r>
              <a:rPr lang="en-US" sz="2200" dirty="0">
                <a:latin typeface="Arial Rounded MT Bold" panose="020F0704030504030204" pitchFamily="34" charset="0"/>
                <a:cs typeface="B Titr" pitchFamily="2" charset="-78"/>
              </a:rPr>
              <a:t>MESHING</a:t>
            </a:r>
            <a:r>
              <a:rPr lang="en-US" sz="2200" dirty="0">
                <a:cs typeface="B Titr" pitchFamily="2" charset="-78"/>
              </a:rPr>
              <a:t> </a:t>
            </a:r>
            <a:r>
              <a:rPr lang="fa-IR" sz="2200" dirty="0" smtClean="0">
                <a:cs typeface="B Titr" pitchFamily="2" charset="-78"/>
              </a:rPr>
              <a:t> این </a:t>
            </a:r>
            <a:r>
              <a:rPr lang="fa-IR" sz="2200" dirty="0">
                <a:cs typeface="B Titr" pitchFamily="2" charset="-78"/>
              </a:rPr>
              <a:t>نرم افزار منحصر به فرد بوده و دیگر نرم افزارهای </a:t>
            </a:r>
            <a:r>
              <a:rPr lang="en-US" sz="2200" dirty="0">
                <a:latin typeface="Arial Rounded MT Bold" panose="020F0704030504030204" pitchFamily="34" charset="0"/>
                <a:cs typeface="B Titr" pitchFamily="2" charset="-78"/>
              </a:rPr>
              <a:t>CFD</a:t>
            </a:r>
            <a:r>
              <a:rPr lang="en-US" sz="2200" dirty="0">
                <a:cs typeface="B Titr" pitchFamily="2" charset="-78"/>
              </a:rPr>
              <a:t> </a:t>
            </a:r>
            <a:r>
              <a:rPr lang="fa-IR" sz="2200" dirty="0" smtClean="0">
                <a:cs typeface="B Titr" pitchFamily="2" charset="-78"/>
              </a:rPr>
              <a:t> دارای </a:t>
            </a:r>
            <a:r>
              <a:rPr lang="fa-IR" sz="2200" dirty="0">
                <a:cs typeface="B Titr" pitchFamily="2" charset="-78"/>
              </a:rPr>
              <a:t>چنین قابلیت هایی نمی باشند.</a:t>
            </a:r>
            <a:r>
              <a:rPr lang="fa-IR" sz="2400" dirty="0"/>
              <a:t> </a:t>
            </a:r>
            <a:endParaRPr lang="fa-IR" sz="2400" dirty="0" smtClean="0"/>
          </a:p>
          <a:p>
            <a:pPr algn="just" rtl="1">
              <a:lnSpc>
                <a:spcPct val="150000"/>
              </a:lnSpc>
            </a:pPr>
            <a:r>
              <a:rPr lang="fa-IR" sz="2200" dirty="0">
                <a:cs typeface="B Titr" pitchFamily="2" charset="-78"/>
              </a:rPr>
              <a:t>قابليتهاي فراواني نظير مدلسازي </a:t>
            </a:r>
            <a:r>
              <a:rPr lang="fa-IR" sz="2200" dirty="0" smtClean="0">
                <a:cs typeface="B Titr" pitchFamily="2" charset="-78"/>
              </a:rPr>
              <a:t>جريان هاي </a:t>
            </a:r>
            <a:r>
              <a:rPr lang="fa-IR" sz="2200" dirty="0">
                <a:cs typeface="B Titr" pitchFamily="2" charset="-78"/>
              </a:rPr>
              <a:t>دائم و غير دائم ، جريان لزج و غير لزج ، احتراق ، جريان </a:t>
            </a:r>
            <a:r>
              <a:rPr lang="fa-IR" sz="2200" dirty="0" smtClean="0">
                <a:cs typeface="B Titr" pitchFamily="2" charset="-78"/>
              </a:rPr>
              <a:t>مغشوش، انتقال حرارت، </a:t>
            </a:r>
            <a:r>
              <a:rPr lang="fa-IR" sz="2200" dirty="0">
                <a:cs typeface="B Titr" pitchFamily="2" charset="-78"/>
              </a:rPr>
              <a:t>حركت ذرات جامد و قطرات مايع در يك فاز پيوسته و </a:t>
            </a:r>
            <a:r>
              <a:rPr lang="fa-IR" sz="2200" dirty="0" smtClean="0">
                <a:cs typeface="B Titr" pitchFamily="2" charset="-78"/>
              </a:rPr>
              <a:t>...</a:t>
            </a:r>
          </a:p>
          <a:p>
            <a:pPr algn="just" rtl="1">
              <a:lnSpc>
                <a:spcPct val="150000"/>
              </a:lnSpc>
            </a:pPr>
            <a:r>
              <a:rPr lang="fa-IR" sz="2200" dirty="0">
                <a:cs typeface="B Titr" pitchFamily="2" charset="-78"/>
              </a:rPr>
              <a:t>لازم به ذکر است </a:t>
            </a:r>
            <a:r>
              <a:rPr lang="en-US" sz="2200" dirty="0">
                <a:latin typeface="Arial Rounded MT Bold" panose="020F0704030504030204" pitchFamily="34" charset="0"/>
                <a:cs typeface="B Titr" pitchFamily="2" charset="-78"/>
              </a:rPr>
              <a:t>CFX</a:t>
            </a:r>
            <a:r>
              <a:rPr lang="en-US" sz="2200" dirty="0">
                <a:cs typeface="B Titr" pitchFamily="2" charset="-78"/>
              </a:rPr>
              <a:t> </a:t>
            </a:r>
            <a:r>
              <a:rPr lang="fa-IR" sz="2200" dirty="0" smtClean="0">
                <a:cs typeface="B Titr" pitchFamily="2" charset="-78"/>
              </a:rPr>
              <a:t> قابلیت </a:t>
            </a:r>
            <a:r>
              <a:rPr lang="fa-IR" sz="2200" dirty="0">
                <a:cs typeface="B Titr" pitchFamily="2" charset="-78"/>
              </a:rPr>
              <a:t>حل مستقیم مسایل دوبعدی را ندارد و لازم است برای بعد سوم از شرط مرزی تقارن استفاده </a:t>
            </a:r>
            <a:r>
              <a:rPr lang="fa-IR" sz="2200" dirty="0" smtClean="0">
                <a:cs typeface="B Titr" pitchFamily="2" charset="-78"/>
              </a:rPr>
              <a:t>شود.</a:t>
            </a:r>
            <a:r>
              <a:rPr lang="fa-IR" sz="2200" dirty="0">
                <a:cs typeface="B Titr" pitchFamily="2" charset="-78"/>
              </a:rPr>
              <a:t> </a:t>
            </a:r>
            <a:r>
              <a:rPr lang="fa-IR" sz="2200" dirty="0" smtClean="0">
                <a:cs typeface="B Titr" pitchFamily="2" charset="-78"/>
              </a:rPr>
              <a:t>استفاده از </a:t>
            </a:r>
            <a:r>
              <a:rPr lang="en-US" sz="2200" dirty="0" smtClean="0">
                <a:latin typeface="Arial Rounded MT Bold" panose="020F0704030504030204" pitchFamily="34" charset="0"/>
                <a:cs typeface="B Titr" pitchFamily="2" charset="-78"/>
              </a:rPr>
              <a:t>CFX</a:t>
            </a:r>
            <a:r>
              <a:rPr lang="en-US" sz="2200" dirty="0" smtClean="0">
                <a:cs typeface="B Titr" pitchFamily="2" charset="-78"/>
              </a:rPr>
              <a:t> </a:t>
            </a:r>
            <a:r>
              <a:rPr lang="fa-IR" sz="2200" dirty="0" smtClean="0">
                <a:cs typeface="B Titr" pitchFamily="2" charset="-78"/>
              </a:rPr>
              <a:t>  به </a:t>
            </a:r>
            <a:r>
              <a:rPr lang="fa-IR" sz="2200" dirty="0">
                <a:cs typeface="B Titr" pitchFamily="2" charset="-78"/>
              </a:rPr>
              <a:t>خصوص در شبیه سازی تجهیرات دوار مانند </a:t>
            </a:r>
            <a:r>
              <a:rPr lang="fa-IR" sz="2200" dirty="0" smtClean="0">
                <a:cs typeface="B Titr" pitchFamily="2" charset="-78"/>
              </a:rPr>
              <a:t>پمپ های گریز از مرکز، توربین ها و کمپرسور های گریز از مرکز </a:t>
            </a:r>
            <a:r>
              <a:rPr lang="fa-IR" sz="2200" dirty="0">
                <a:cs typeface="B Titr" pitchFamily="2" charset="-78"/>
              </a:rPr>
              <a:t> بسیار مفید است.</a:t>
            </a:r>
          </a:p>
        </p:txBody>
      </p:sp>
    </p:spTree>
    <p:extLst>
      <p:ext uri="{BB962C8B-B14F-4D97-AF65-F5344CB8AC3E}">
        <p14:creationId xmlns:p14="http://schemas.microsoft.com/office/powerpoint/2010/main" val="29219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keyvan\Desktop\4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4648201" cy="35814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keyvan\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855"/>
            <a:ext cx="4434260"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52400"/>
            <a:ext cx="8229600" cy="6172200"/>
          </a:xfrm>
        </p:spPr>
        <p:txBody>
          <a:bodyPr>
            <a:normAutofit/>
          </a:bodyPr>
          <a:lstStyle/>
          <a:p>
            <a:pPr algn="just" rtl="1">
              <a:lnSpc>
                <a:spcPct val="150000"/>
              </a:lnSpc>
            </a:pPr>
            <a:r>
              <a:rPr lang="fa-IR" sz="2400" dirty="0">
                <a:solidFill>
                  <a:srgbClr val="FF0000"/>
                </a:solidFill>
                <a:cs typeface="B Titr" panose="00000700000000000000" pitchFamily="2" charset="-78"/>
              </a:rPr>
              <a:t> </a:t>
            </a:r>
            <a:r>
              <a:rPr lang="fa-IR" sz="2400" dirty="0" smtClean="0">
                <a:solidFill>
                  <a:srgbClr val="FF0000"/>
                </a:solidFill>
                <a:cs typeface="B Titr" panose="00000700000000000000" pitchFamily="2" charset="-78"/>
              </a:rPr>
              <a:t>قابلیت های  های نرم افزار </a:t>
            </a:r>
            <a:r>
              <a:rPr lang="en-US" sz="2400" b="1" dirty="0" smtClean="0">
                <a:solidFill>
                  <a:srgbClr val="FF0000"/>
                </a:solidFill>
                <a:latin typeface="Times New Roman" pitchFamily="18" charset="0"/>
                <a:cs typeface="Times New Roman" pitchFamily="18" charset="0"/>
              </a:rPr>
              <a:t>ANSYS CFX</a:t>
            </a:r>
          </a:p>
          <a:p>
            <a:pPr algn="just" rtl="1">
              <a:lnSpc>
                <a:spcPct val="150000"/>
              </a:lnSpc>
            </a:pPr>
            <a:r>
              <a:rPr lang="fa-IR" sz="1800" dirty="0" smtClean="0">
                <a:solidFill>
                  <a:srgbClr val="FFFF00"/>
                </a:solidFill>
                <a:cs typeface="B Titr" pitchFamily="2" charset="-78"/>
              </a:rPr>
              <a:t>قابلیت شبیه </a:t>
            </a:r>
            <a:r>
              <a:rPr lang="fa-IR" sz="1800" dirty="0">
                <a:solidFill>
                  <a:srgbClr val="FFFF00"/>
                </a:solidFill>
                <a:cs typeface="B Titr" pitchFamily="2" charset="-78"/>
              </a:rPr>
              <a:t>سازی تجهیرات دوار مانند پمپ های گریز از مرکز، توربین ها و کمپرسور های </a:t>
            </a:r>
            <a:r>
              <a:rPr lang="fa-IR" sz="1800" dirty="0" smtClean="0">
                <a:solidFill>
                  <a:srgbClr val="FFFF00"/>
                </a:solidFill>
                <a:cs typeface="B Titr" pitchFamily="2" charset="-78"/>
              </a:rPr>
              <a:t>گریز از مرکز، انتقال حرارت و جریان سیال</a:t>
            </a:r>
          </a:p>
          <a:p>
            <a:pPr algn="just" rtl="1">
              <a:lnSpc>
                <a:spcPct val="150000"/>
              </a:lnSpc>
            </a:pPr>
            <a:endParaRPr lang="fa-IR" sz="1800" dirty="0" smtClean="0">
              <a:cs typeface="B Titr" pitchFamily="2" charset="-78"/>
            </a:endParaRPr>
          </a:p>
          <a:p>
            <a:pPr algn="just" rtl="1">
              <a:lnSpc>
                <a:spcPct val="150000"/>
              </a:lnSpc>
            </a:pPr>
            <a:endParaRPr lang="fa-IR" sz="2400" b="1" dirty="0" smtClean="0">
              <a:solidFill>
                <a:srgbClr val="FF0000"/>
              </a:solidFill>
              <a:latin typeface="Times New Roman" pitchFamily="18" charset="0"/>
              <a:cs typeface="Times New Roman" pitchFamily="18" charset="0"/>
            </a:endParaRPr>
          </a:p>
        </p:txBody>
      </p:sp>
      <p:pic>
        <p:nvPicPr>
          <p:cNvPr id="7172" name="Picture 4" descr="C:\Users\keyvan\Desktop\3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85876"/>
            <a:ext cx="4648201" cy="327212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keyvan\Desktop\22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595255"/>
            <a:ext cx="4572000" cy="326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56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keyvan\Desktop\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
            <a:ext cx="9123218" cy="685107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52400"/>
            <a:ext cx="8229600" cy="6172200"/>
          </a:xfrm>
        </p:spPr>
        <p:txBody>
          <a:bodyPr>
            <a:normAutofit/>
          </a:bodyPr>
          <a:lstStyle/>
          <a:p>
            <a:pPr algn="just" rtl="1">
              <a:lnSpc>
                <a:spcPct val="150000"/>
              </a:lnSpc>
            </a:pPr>
            <a:r>
              <a:rPr lang="fa-IR" sz="2400" dirty="0">
                <a:solidFill>
                  <a:srgbClr val="FF0000"/>
                </a:solidFill>
                <a:cs typeface="B Titr" panose="00000700000000000000" pitchFamily="2" charset="-78"/>
              </a:rPr>
              <a:t> </a:t>
            </a:r>
            <a:r>
              <a:rPr lang="fa-IR" sz="2400" dirty="0" smtClean="0">
                <a:solidFill>
                  <a:srgbClr val="FF0000"/>
                </a:solidFill>
                <a:cs typeface="B Titr" panose="00000700000000000000" pitchFamily="2" charset="-78"/>
              </a:rPr>
              <a:t>قابلیت های  های نرم افزار </a:t>
            </a:r>
            <a:r>
              <a:rPr lang="en-US" sz="2400" b="1" dirty="0" smtClean="0">
                <a:solidFill>
                  <a:srgbClr val="FF0000"/>
                </a:solidFill>
                <a:latin typeface="Times New Roman" pitchFamily="18" charset="0"/>
                <a:cs typeface="Times New Roman" pitchFamily="18" charset="0"/>
              </a:rPr>
              <a:t>ANSYS CFX</a:t>
            </a:r>
          </a:p>
          <a:p>
            <a:pPr algn="just" rtl="1">
              <a:lnSpc>
                <a:spcPct val="150000"/>
              </a:lnSpc>
            </a:pPr>
            <a:r>
              <a:rPr lang="fa-IR" sz="2000" dirty="0" smtClean="0">
                <a:solidFill>
                  <a:srgbClr val="FFFF00"/>
                </a:solidFill>
                <a:cs typeface="B Titr" pitchFamily="2" charset="-78"/>
              </a:rPr>
              <a:t>قابلیت شبیه </a:t>
            </a:r>
            <a:r>
              <a:rPr lang="fa-IR" sz="2000" dirty="0">
                <a:solidFill>
                  <a:srgbClr val="FFFF00"/>
                </a:solidFill>
                <a:cs typeface="B Titr" pitchFamily="2" charset="-78"/>
              </a:rPr>
              <a:t>سازی </a:t>
            </a:r>
            <a:r>
              <a:rPr lang="fa-IR" sz="2000" dirty="0" smtClean="0">
                <a:solidFill>
                  <a:srgbClr val="FFFF00"/>
                </a:solidFill>
                <a:cs typeface="B Titr" pitchFamily="2" charset="-78"/>
              </a:rPr>
              <a:t>انتقال حرارت و جریان سیال</a:t>
            </a:r>
          </a:p>
          <a:p>
            <a:pPr algn="just" rtl="1">
              <a:lnSpc>
                <a:spcPct val="150000"/>
              </a:lnSpc>
            </a:pPr>
            <a:endParaRPr lang="fa-IR" sz="1800" dirty="0" smtClean="0">
              <a:cs typeface="B Titr" pitchFamily="2" charset="-78"/>
            </a:endParaRPr>
          </a:p>
          <a:p>
            <a:pPr algn="just" rtl="1">
              <a:lnSpc>
                <a:spcPct val="150000"/>
              </a:lnSpc>
            </a:pPr>
            <a:endParaRPr lang="fa-IR" sz="24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198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943600"/>
          </a:xfrm>
        </p:spPr>
        <p:txBody>
          <a:bodyPr>
            <a:normAutofit/>
          </a:bodyPr>
          <a:lstStyle/>
          <a:p>
            <a:pPr algn="just" rtl="1">
              <a:lnSpc>
                <a:spcPct val="150000"/>
              </a:lnSpc>
            </a:pPr>
            <a:r>
              <a:rPr lang="fa-IR" sz="2400" dirty="0">
                <a:solidFill>
                  <a:srgbClr val="FF0000"/>
                </a:solidFill>
                <a:cs typeface="B Titr" panose="00000700000000000000" pitchFamily="2" charset="-78"/>
              </a:rPr>
              <a:t> </a:t>
            </a:r>
            <a:r>
              <a:rPr lang="fa-IR" sz="2400" dirty="0" smtClean="0">
                <a:solidFill>
                  <a:srgbClr val="FF0000"/>
                </a:solidFill>
                <a:cs typeface="B Titr" panose="00000700000000000000" pitchFamily="2" charset="-78"/>
              </a:rPr>
              <a:t>توانمندی های شبیه سازی </a:t>
            </a:r>
            <a:r>
              <a:rPr lang="en-US" sz="2400" b="1" dirty="0" smtClean="0">
                <a:solidFill>
                  <a:srgbClr val="FF0000"/>
                </a:solidFill>
                <a:latin typeface="Times New Roman" pitchFamily="18" charset="0"/>
                <a:cs typeface="Times New Roman" pitchFamily="18" charset="0"/>
              </a:rPr>
              <a:t>ANSYS CFX</a:t>
            </a:r>
          </a:p>
          <a:p>
            <a:pPr algn="ctr" rtl="1">
              <a:lnSpc>
                <a:spcPct val="150000"/>
              </a:lnSpc>
            </a:pPr>
            <a:r>
              <a:rPr lang="fa-IR" sz="2000" b="1" dirty="0" smtClean="0">
                <a:cs typeface="B Titr" pitchFamily="2" charset="-78"/>
              </a:rPr>
              <a:t>قابلیت ساخت هندسه سه بعدی مدل در محیط </a:t>
            </a:r>
            <a:r>
              <a:rPr lang="en-US" sz="2000" b="1" dirty="0" smtClean="0">
                <a:cs typeface="B Titr" pitchFamily="2" charset="-78"/>
              </a:rPr>
              <a:t>ANSYS Workbench</a:t>
            </a: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p:txBody>
      </p:sp>
      <p:pic>
        <p:nvPicPr>
          <p:cNvPr id="5" name="Picture 4" descr="D:\Fluid Flow23.jpg"/>
          <p:cNvPicPr/>
          <p:nvPr/>
        </p:nvPicPr>
        <p:blipFill>
          <a:blip r:embed="rId2">
            <a:lum bright="-23000" contrast="59000"/>
            <a:extLst>
              <a:ext uri="{28A0092B-C50C-407E-A947-70E740481C1C}">
                <a14:useLocalDpi xmlns:a14="http://schemas.microsoft.com/office/drawing/2010/main" val="0"/>
              </a:ext>
            </a:extLst>
          </a:blip>
          <a:srcRect/>
          <a:stretch>
            <a:fillRect/>
          </a:stretch>
        </p:blipFill>
        <p:spPr bwMode="auto">
          <a:xfrm>
            <a:off x="990600" y="1600200"/>
            <a:ext cx="7543800" cy="4267200"/>
          </a:xfrm>
          <a:prstGeom prst="rect">
            <a:avLst/>
          </a:prstGeom>
          <a:ln w="19050" cap="sq">
            <a:solidFill>
              <a:srgbClr val="4F81B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2494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943600"/>
          </a:xfrm>
        </p:spPr>
        <p:txBody>
          <a:bodyPr>
            <a:normAutofit/>
          </a:bodyPr>
          <a:lstStyle/>
          <a:p>
            <a:pPr algn="just" rtl="1">
              <a:lnSpc>
                <a:spcPct val="150000"/>
              </a:lnSpc>
            </a:pPr>
            <a:r>
              <a:rPr lang="fa-IR" sz="2400" dirty="0">
                <a:solidFill>
                  <a:srgbClr val="FF0000"/>
                </a:solidFill>
                <a:cs typeface="B Titr" panose="00000700000000000000" pitchFamily="2" charset="-78"/>
              </a:rPr>
              <a:t> </a:t>
            </a:r>
            <a:r>
              <a:rPr lang="fa-IR" sz="2400" dirty="0" smtClean="0">
                <a:solidFill>
                  <a:srgbClr val="FF0000"/>
                </a:solidFill>
                <a:cs typeface="B Titr" panose="00000700000000000000" pitchFamily="2" charset="-78"/>
              </a:rPr>
              <a:t>توانمندی های شبیه سازی </a:t>
            </a:r>
            <a:r>
              <a:rPr lang="en-US" sz="2400" b="1" dirty="0" smtClean="0">
                <a:solidFill>
                  <a:srgbClr val="FF0000"/>
                </a:solidFill>
                <a:latin typeface="Times New Roman" pitchFamily="18" charset="0"/>
                <a:cs typeface="Times New Roman" pitchFamily="18" charset="0"/>
              </a:rPr>
              <a:t>ANSYS CFX</a:t>
            </a:r>
          </a:p>
          <a:p>
            <a:pPr algn="ctr" rtl="1">
              <a:lnSpc>
                <a:spcPct val="150000"/>
              </a:lnSpc>
            </a:pPr>
            <a:r>
              <a:rPr lang="fa-IR" sz="2000" b="1" dirty="0" smtClean="0">
                <a:cs typeface="B Titr" pitchFamily="2" charset="-78"/>
              </a:rPr>
              <a:t>قابلیت ارائه نتایج کسر حجمی آب و هوا برروی </a:t>
            </a:r>
            <a:r>
              <a:rPr lang="en-US" sz="2000" b="1" dirty="0" smtClean="0">
                <a:cs typeface="B Titr" pitchFamily="2" charset="-78"/>
              </a:rPr>
              <a:t>PLANE</a:t>
            </a:r>
            <a:r>
              <a:rPr lang="fa-IR" sz="2000" b="1" dirty="0" smtClean="0">
                <a:cs typeface="B Titr" pitchFamily="2" charset="-78"/>
              </a:rPr>
              <a:t> تعریف شده</a:t>
            </a: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p:txBody>
      </p:sp>
      <p:pic>
        <p:nvPicPr>
          <p:cNvPr id="1026" name="Picture 2" descr="C:\Users\keyvan\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7315200" cy="411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45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943600"/>
          </a:xfrm>
        </p:spPr>
        <p:txBody>
          <a:bodyPr>
            <a:normAutofit/>
          </a:bodyPr>
          <a:lstStyle/>
          <a:p>
            <a:pPr algn="just" rtl="1">
              <a:lnSpc>
                <a:spcPct val="150000"/>
              </a:lnSpc>
            </a:pPr>
            <a:r>
              <a:rPr lang="fa-IR" sz="2400" dirty="0">
                <a:solidFill>
                  <a:srgbClr val="FF0000"/>
                </a:solidFill>
                <a:cs typeface="B Titr" panose="00000700000000000000" pitchFamily="2" charset="-78"/>
              </a:rPr>
              <a:t> </a:t>
            </a:r>
            <a:r>
              <a:rPr lang="fa-IR" sz="2400" dirty="0" smtClean="0">
                <a:solidFill>
                  <a:srgbClr val="FF0000"/>
                </a:solidFill>
                <a:cs typeface="B Titr" panose="00000700000000000000" pitchFamily="2" charset="-78"/>
              </a:rPr>
              <a:t>توانمندی های شبیه سازی </a:t>
            </a:r>
            <a:r>
              <a:rPr lang="en-US" sz="2400" b="1" dirty="0" smtClean="0">
                <a:solidFill>
                  <a:srgbClr val="FF0000"/>
                </a:solidFill>
                <a:latin typeface="Times New Roman" pitchFamily="18" charset="0"/>
                <a:cs typeface="Times New Roman" pitchFamily="18" charset="0"/>
              </a:rPr>
              <a:t>ANSYS CFX</a:t>
            </a:r>
          </a:p>
          <a:p>
            <a:pPr algn="ctr" rtl="1">
              <a:lnSpc>
                <a:spcPct val="150000"/>
              </a:lnSpc>
            </a:pPr>
            <a:r>
              <a:rPr lang="fa-IR" sz="2000" b="1" dirty="0" smtClean="0">
                <a:cs typeface="B Titr" pitchFamily="2" charset="-78"/>
              </a:rPr>
              <a:t>قابلیت ارائه نتایج فشار برروی </a:t>
            </a:r>
            <a:r>
              <a:rPr lang="en-US" sz="2000" b="1" dirty="0" smtClean="0">
                <a:cs typeface="B Titr" pitchFamily="2" charset="-78"/>
              </a:rPr>
              <a:t>PLANE</a:t>
            </a:r>
            <a:r>
              <a:rPr lang="fa-IR" sz="2000" b="1" dirty="0" smtClean="0">
                <a:cs typeface="B Titr" pitchFamily="2" charset="-78"/>
              </a:rPr>
              <a:t> تعریف شده</a:t>
            </a: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p:txBody>
      </p:sp>
      <p:pic>
        <p:nvPicPr>
          <p:cNvPr id="6146" name="Picture 2" descr="C:\Users\keyvan\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534400" cy="458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26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943600"/>
          </a:xfrm>
        </p:spPr>
        <p:txBody>
          <a:bodyPr>
            <a:normAutofit/>
          </a:bodyPr>
          <a:lstStyle/>
          <a:p>
            <a:pPr algn="ctr" rtl="1">
              <a:lnSpc>
                <a:spcPct val="150000"/>
              </a:lnSpc>
            </a:pPr>
            <a:r>
              <a:rPr lang="fa-IR" sz="2000" b="1" dirty="0" smtClean="0">
                <a:cs typeface="B Titr" pitchFamily="2" charset="-78"/>
              </a:rPr>
              <a:t>قابلیت ارائه نتایج سرعت آب با بهره گیری از </a:t>
            </a:r>
            <a:r>
              <a:rPr lang="en-US" sz="2000" b="1" dirty="0" smtClean="0">
                <a:cs typeface="B Titr" pitchFamily="2" charset="-78"/>
              </a:rPr>
              <a:t>ISO Surface</a:t>
            </a: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p:txBody>
      </p:sp>
      <p:pic>
        <p:nvPicPr>
          <p:cNvPr id="2050" name="Picture 2" descr="C:\Users\keyvan\Deskto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8139906"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67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943600"/>
          </a:xfrm>
        </p:spPr>
        <p:txBody>
          <a:bodyPr>
            <a:normAutofit/>
          </a:bodyPr>
          <a:lstStyle/>
          <a:p>
            <a:pPr algn="ctr" rtl="1">
              <a:lnSpc>
                <a:spcPct val="150000"/>
              </a:lnSpc>
            </a:pPr>
            <a:r>
              <a:rPr lang="fa-IR" sz="2000" b="1" dirty="0" smtClean="0">
                <a:cs typeface="B Titr" pitchFamily="2" charset="-78"/>
              </a:rPr>
              <a:t>قابلیت ارائه نتایج سرعت آب با بهره گیری از ابزار </a:t>
            </a:r>
            <a:r>
              <a:rPr lang="en-US" sz="2000" b="1" dirty="0" smtClean="0">
                <a:cs typeface="B Titr" pitchFamily="2" charset="-78"/>
              </a:rPr>
              <a:t>Streamline</a:t>
            </a: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p:txBody>
      </p:sp>
      <p:pic>
        <p:nvPicPr>
          <p:cNvPr id="3074" name="Picture 2" descr="C:\Users\keyvan\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8229600" cy="462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69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943600"/>
          </a:xfrm>
        </p:spPr>
        <p:txBody>
          <a:bodyPr>
            <a:normAutofit/>
          </a:bodyPr>
          <a:lstStyle/>
          <a:p>
            <a:pPr algn="ctr" rtl="1">
              <a:lnSpc>
                <a:spcPct val="150000"/>
              </a:lnSpc>
            </a:pPr>
            <a:r>
              <a:rPr lang="fa-IR" sz="2000" b="1" dirty="0" smtClean="0">
                <a:cs typeface="B Titr" pitchFamily="2" charset="-78"/>
              </a:rPr>
              <a:t>قابلیت ارائه نتایج سرعت آب با بهره گیری از بردار های سرعت</a:t>
            </a: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p:txBody>
      </p:sp>
      <p:pic>
        <p:nvPicPr>
          <p:cNvPr id="4098" name="Picture 2" descr="C:\Users\keyvan\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534400" cy="4726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42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943600"/>
          </a:xfrm>
        </p:spPr>
        <p:txBody>
          <a:bodyPr>
            <a:normAutofit/>
          </a:bodyPr>
          <a:lstStyle/>
          <a:p>
            <a:pPr algn="ctr" rtl="1">
              <a:lnSpc>
                <a:spcPct val="150000"/>
              </a:lnSpc>
            </a:pPr>
            <a:r>
              <a:rPr lang="fa-IR" sz="2000" b="1" dirty="0" smtClean="0">
                <a:cs typeface="B Titr" pitchFamily="2" charset="-78"/>
              </a:rPr>
              <a:t>قابلیت ارائه نتایج متغییرهای مختلف با استفاده از ابزار </a:t>
            </a:r>
            <a:r>
              <a:rPr lang="en-US" sz="2000" b="1" dirty="0" smtClean="0">
                <a:cs typeface="B Titr" pitchFamily="2" charset="-78"/>
              </a:rPr>
              <a:t>Chart</a:t>
            </a: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p:txBody>
      </p:sp>
      <p:pic>
        <p:nvPicPr>
          <p:cNvPr id="5122" name="Picture 2" descr="C:\Users\keyvan\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30686"/>
            <a:ext cx="8610600" cy="4841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58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943600"/>
          </a:xfrm>
        </p:spPr>
        <p:txBody>
          <a:bodyPr>
            <a:normAutofit/>
          </a:bodyPr>
          <a:lstStyle/>
          <a:p>
            <a:pPr algn="justLow" rtl="1"/>
            <a:endParaRPr lang="en-US" sz="2000" dirty="0" smtClean="0">
              <a:cs typeface="B Titr" pitchFamily="2" charset="-78"/>
            </a:endParaRPr>
          </a:p>
          <a:p>
            <a:pPr algn="justLow" rtl="1"/>
            <a:r>
              <a:rPr lang="fa-IR" sz="2600" b="1" dirty="0" smtClean="0">
                <a:solidFill>
                  <a:srgbClr val="FF0000"/>
                </a:solidFill>
                <a:cs typeface="B Titr" pitchFamily="2" charset="-78"/>
              </a:rPr>
              <a:t>مقدمه</a:t>
            </a:r>
          </a:p>
          <a:p>
            <a:pPr algn="justLow" rtl="1" fontAlgn="base">
              <a:lnSpc>
                <a:spcPct val="150000"/>
              </a:lnSpc>
            </a:pPr>
            <a:r>
              <a:rPr lang="fa-IR" sz="2000" dirty="0">
                <a:cs typeface="B Titr" panose="00000700000000000000" pitchFamily="2" charset="-78"/>
              </a:rPr>
              <a:t>دنیای پیرامون، متشکل است از پدیده‌های فیزیکی بسیاری که بخش قابل توجهی از این پدیده‌ها، در حیطه مکانیک شاره‌ها قرار می‌گیرد. جریان‌های اقیانوسی، توده‌های هوایی، جریان خون در رگ‌ها، مجراهای تنفسی، جریان سیال اطراف خودرو، جریان باد در اطراف ساختمان و بسیاری دیگر از پدیده‌های شاره‌ای، نمونه‌ای از این فیزیک‌ها هستند.</a:t>
            </a:r>
          </a:p>
          <a:p>
            <a:pPr algn="justLow" rtl="1" fontAlgn="base">
              <a:lnSpc>
                <a:spcPct val="150000"/>
              </a:lnSpc>
            </a:pPr>
            <a:r>
              <a:rPr lang="fa-IR" sz="2000" dirty="0">
                <a:cs typeface="B Titr" panose="00000700000000000000" pitchFamily="2" charset="-78"/>
              </a:rPr>
              <a:t>طراحی صحیح و هوشمندانه بسیاری از تجهیزات مهندسی، نیازمند درک صحیحی از این پدیده‌هاست. بدین منظور از دانش مکانیک سیالات، بر پایه قوانین حرکتی ارائه‌شده توسط نیوتن استفاده می‌شود. این قوانین به صورت کلی در قالب چهار معادله اصلی برای بقای مومنتوم و جرم ارائه می‌گردد</a:t>
            </a:r>
            <a:r>
              <a:rPr lang="fa-IR" sz="2400" dirty="0"/>
              <a:t>.</a:t>
            </a:r>
          </a:p>
          <a:p>
            <a:pPr algn="justLow" rtl="1"/>
            <a:endParaRPr lang="fa-IR" sz="2400" b="1" dirty="0" smtClean="0">
              <a:solidFill>
                <a:srgbClr val="FF0000"/>
              </a:solidFill>
              <a:cs typeface="B Titr" pitchFamily="2" charset="-78"/>
            </a:endParaRPr>
          </a:p>
        </p:txBody>
      </p:sp>
      <p:sp>
        <p:nvSpPr>
          <p:cNvPr id="3" name="Title 2"/>
          <p:cNvSpPr>
            <a:spLocks noGrp="1"/>
          </p:cNvSpPr>
          <p:nvPr>
            <p:ph type="title"/>
          </p:nvPr>
        </p:nvSpPr>
        <p:spPr>
          <a:xfrm>
            <a:off x="457200" y="274638"/>
            <a:ext cx="8229600" cy="7159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Tree>
    <p:extLst>
      <p:ext uri="{BB962C8B-B14F-4D97-AF65-F5344CB8AC3E}">
        <p14:creationId xmlns:p14="http://schemas.microsoft.com/office/powerpoint/2010/main" val="239478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019800"/>
          </a:xfrm>
        </p:spPr>
        <p:txBody>
          <a:bodyPr>
            <a:normAutofit/>
          </a:bodyPr>
          <a:lstStyle/>
          <a:p>
            <a:pPr algn="r" rtl="1"/>
            <a:r>
              <a:rPr lang="fa-IR" sz="2000" dirty="0" smtClean="0">
                <a:solidFill>
                  <a:srgbClr val="FF0000"/>
                </a:solidFill>
                <a:cs typeface="B Titr" pitchFamily="2" charset="-78"/>
              </a:rPr>
              <a:t>قابلیت ارائه ی الگوهای جریان برروی سرریز</a:t>
            </a:r>
            <a:endParaRPr lang="en-US" sz="2000" b="1" dirty="0" smtClean="0">
              <a:solidFill>
                <a:srgbClr val="FF0000"/>
              </a:solidFill>
              <a:cs typeface="B Titr" pitchFamily="2" charset="-78"/>
            </a:endParaRPr>
          </a:p>
          <a:p>
            <a:pPr lvl="0" algn="r" rtl="1"/>
            <a:endParaRPr lang="en-US" sz="2000" b="1" dirty="0" smtClean="0">
              <a:cs typeface="B Titr" pitchFamily="2" charset="-78"/>
            </a:endParaRPr>
          </a:p>
          <a:p>
            <a:pPr lvl="0" algn="just">
              <a:lnSpc>
                <a:spcPct val="150000"/>
              </a:lnSpc>
            </a:pPr>
            <a:endParaRPr lang="fa-IR" sz="2000" b="1" dirty="0" smtClean="0">
              <a:latin typeface="Times New Roman" pitchFamily="18" charset="0"/>
              <a:cs typeface="B Titr" pitchFamily="2" charset="-78"/>
            </a:endParaRPr>
          </a:p>
          <a:p>
            <a:pPr lvl="0" algn="r" rtl="1"/>
            <a:endParaRPr lang="en-US" sz="2000" dirty="0" smtClean="0">
              <a:latin typeface="Times New Roman" pitchFamily="18" charset="0"/>
              <a:cs typeface="Times New Roman" pitchFamily="18" charset="0"/>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p:txBody>
      </p:sp>
      <p:pic>
        <p:nvPicPr>
          <p:cNvPr id="7" name="Picture 6" descr="C:\Users\keyvan\Desktop\نتایج\مدل شماره 1\150(1)\CFX16.png"/>
          <p:cNvPicPr/>
          <p:nvPr/>
        </p:nvPicPr>
        <p:blipFill>
          <a:blip r:embed="rId2">
            <a:lum bright="-21000" contrast="35000"/>
            <a:extLst>
              <a:ext uri="{28A0092B-C50C-407E-A947-70E740481C1C}">
                <a14:useLocalDpi xmlns:a14="http://schemas.microsoft.com/office/drawing/2010/main" val="0"/>
              </a:ext>
            </a:extLst>
          </a:blip>
          <a:srcRect/>
          <a:stretch>
            <a:fillRect/>
          </a:stretch>
        </p:blipFill>
        <p:spPr bwMode="auto">
          <a:xfrm>
            <a:off x="914400" y="990600"/>
            <a:ext cx="7448550" cy="5029200"/>
          </a:xfrm>
          <a:prstGeom prst="rect">
            <a:avLst/>
          </a:prstGeom>
          <a:ln w="12700" cap="sq">
            <a:solidFill>
              <a:srgbClr val="00B0F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857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019800"/>
          </a:xfrm>
        </p:spPr>
        <p:txBody>
          <a:bodyPr>
            <a:normAutofit/>
          </a:bodyPr>
          <a:lstStyle/>
          <a:p>
            <a:pPr algn="r" rtl="1"/>
            <a:r>
              <a:rPr lang="fa-IR" sz="2000" dirty="0">
                <a:solidFill>
                  <a:srgbClr val="FF0000"/>
                </a:solidFill>
                <a:cs typeface="B Titr" pitchFamily="2" charset="-78"/>
              </a:rPr>
              <a:t>قابلیت ارائه ی الگوهای جریان برروی سرریز</a:t>
            </a:r>
            <a:endParaRPr lang="en-US" sz="2000" b="1" dirty="0">
              <a:solidFill>
                <a:srgbClr val="FF0000"/>
              </a:solidFill>
              <a:cs typeface="B Titr" pitchFamily="2" charset="-78"/>
            </a:endParaRPr>
          </a:p>
          <a:p>
            <a:pPr lvl="0" algn="just">
              <a:lnSpc>
                <a:spcPct val="150000"/>
              </a:lnSpc>
            </a:pPr>
            <a:endParaRPr lang="fa-IR" sz="2000" b="1" dirty="0" smtClean="0">
              <a:latin typeface="Times New Roman" pitchFamily="18" charset="0"/>
              <a:cs typeface="B Titr" pitchFamily="2" charset="-78"/>
            </a:endParaRPr>
          </a:p>
          <a:p>
            <a:pPr lvl="0" algn="r" rtl="1"/>
            <a:endParaRPr lang="en-US" sz="2000" dirty="0" smtClean="0">
              <a:latin typeface="Times New Roman" pitchFamily="18" charset="0"/>
              <a:cs typeface="Times New Roman" pitchFamily="18" charset="0"/>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p:txBody>
      </p:sp>
      <p:pic>
        <p:nvPicPr>
          <p:cNvPr id="5" name="Picture 4" descr="C:\Users\keyvan\Desktop\نتایج\مدل شماره 1\264(1)\CFX16.png"/>
          <p:cNvPicPr/>
          <p:nvPr/>
        </p:nvPicPr>
        <p:blipFill>
          <a:blip r:embed="rId2">
            <a:lum bright="-21000" contrast="47000"/>
            <a:extLst>
              <a:ext uri="{28A0092B-C50C-407E-A947-70E740481C1C}">
                <a14:useLocalDpi xmlns:a14="http://schemas.microsoft.com/office/drawing/2010/main" val="0"/>
              </a:ext>
            </a:extLst>
          </a:blip>
          <a:srcRect/>
          <a:stretch>
            <a:fillRect/>
          </a:stretch>
        </p:blipFill>
        <p:spPr bwMode="auto">
          <a:xfrm>
            <a:off x="990600" y="914400"/>
            <a:ext cx="7772400" cy="5257800"/>
          </a:xfrm>
          <a:prstGeom prst="rect">
            <a:avLst/>
          </a:prstGeom>
          <a:ln w="19050" cap="sq">
            <a:solidFill>
              <a:srgbClr val="00B0F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768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81600"/>
          </a:xfrm>
        </p:spPr>
        <p:txBody>
          <a:bodyPr>
            <a:normAutofit fontScale="92500"/>
          </a:bodyPr>
          <a:lstStyle/>
          <a:p>
            <a:pPr algn="r" rtl="1">
              <a:lnSpc>
                <a:spcPct val="200000"/>
              </a:lnSpc>
            </a:pPr>
            <a:r>
              <a:rPr lang="fa-IR" sz="2000" dirty="0" smtClean="0">
                <a:cs typeface="B Titr" pitchFamily="2" charset="-78"/>
              </a:rPr>
              <a:t>آشنایی با ساخت هندسه سه بعدی مدل فیزیکی</a:t>
            </a:r>
          </a:p>
          <a:p>
            <a:pPr algn="r" rtl="1">
              <a:lnSpc>
                <a:spcPct val="200000"/>
              </a:lnSpc>
            </a:pPr>
            <a:r>
              <a:rPr lang="fa-IR" sz="2000" b="1" dirty="0" smtClean="0">
                <a:cs typeface="B Titr" pitchFamily="2" charset="-78"/>
              </a:rPr>
              <a:t>آشنایی با مبانی حاکم بر پدیده های فیزیکی</a:t>
            </a:r>
          </a:p>
          <a:p>
            <a:pPr algn="r" rtl="1">
              <a:lnSpc>
                <a:spcPct val="200000"/>
              </a:lnSpc>
            </a:pPr>
            <a:r>
              <a:rPr lang="fa-IR" sz="2000" b="1" dirty="0" smtClean="0">
                <a:cs typeface="B Titr" pitchFamily="2" charset="-78"/>
              </a:rPr>
              <a:t>آشنایی با مبانی علم دینامیک سیال محاسباتی</a:t>
            </a:r>
          </a:p>
          <a:p>
            <a:pPr algn="r" rtl="1">
              <a:lnSpc>
                <a:spcPct val="200000"/>
              </a:lnSpc>
            </a:pPr>
            <a:r>
              <a:rPr lang="fa-IR" sz="2000" b="1" dirty="0" smtClean="0">
                <a:cs typeface="B Titr" pitchFamily="2" charset="-78"/>
              </a:rPr>
              <a:t>آشنایی با پروسه و مراحل مختلف شبیه سازی با محوریت شبیه سازی سازه های هیدرولیکی</a:t>
            </a:r>
          </a:p>
          <a:p>
            <a:pPr algn="r" rtl="1">
              <a:lnSpc>
                <a:spcPct val="200000"/>
              </a:lnSpc>
            </a:pPr>
            <a:r>
              <a:rPr lang="fa-IR" sz="2000" b="1" dirty="0" smtClean="0">
                <a:cs typeface="B Titr" pitchFamily="2" charset="-78"/>
              </a:rPr>
              <a:t>آشنایی با مدل های مختلف آشفتگی در نرم افزار های عددی و تعیین مدل آشفتگی کارا در زمینه شبیه سازی های هیدرولیکی</a:t>
            </a:r>
          </a:p>
          <a:p>
            <a:pPr algn="r" rtl="1">
              <a:lnSpc>
                <a:spcPct val="200000"/>
              </a:lnSpc>
            </a:pPr>
            <a:r>
              <a:rPr lang="fa-IR" sz="2000" b="1" dirty="0" smtClean="0">
                <a:cs typeface="B Titr" pitchFamily="2" charset="-78"/>
              </a:rPr>
              <a:t>آشنایی با پروسه مش بندی و درک اهمیت بالای آن در دقت مدل عددی</a:t>
            </a:r>
          </a:p>
          <a:p>
            <a:pPr algn="r" rtl="1">
              <a:lnSpc>
                <a:spcPct val="200000"/>
              </a:lnSpc>
            </a:pPr>
            <a:r>
              <a:rPr lang="fa-IR" sz="2000" b="1" dirty="0" smtClean="0">
                <a:cs typeface="B Titr" pitchFamily="2" charset="-78"/>
              </a:rPr>
              <a:t>نحوه ی اعمال شرایط مرزی شامل شرایط مرزی </a:t>
            </a:r>
            <a:r>
              <a:rPr lang="en-US" sz="2000" b="1" dirty="0" smtClean="0">
                <a:cs typeface="B Titr" pitchFamily="2" charset="-78"/>
              </a:rPr>
              <a:t>inlet, outlet, wall, opening, </a:t>
            </a:r>
          </a:p>
          <a:p>
            <a:pPr lvl="0" algn="just">
              <a:lnSpc>
                <a:spcPct val="150000"/>
              </a:lnSpc>
            </a:pPr>
            <a:endParaRPr lang="fa-IR" sz="2000" b="1" dirty="0" smtClean="0">
              <a:latin typeface="Times New Roman" pitchFamily="18" charset="0"/>
              <a:cs typeface="B Titr" pitchFamily="2" charset="-78"/>
            </a:endParaRPr>
          </a:p>
          <a:p>
            <a:pPr lvl="0" algn="r" rtl="1"/>
            <a:endParaRPr lang="en-US" sz="2000" dirty="0" smtClean="0">
              <a:latin typeface="Times New Roman" pitchFamily="18" charset="0"/>
              <a:cs typeface="Times New Roman" pitchFamily="18" charset="0"/>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p:txBody>
      </p:sp>
      <p:sp>
        <p:nvSpPr>
          <p:cNvPr id="4"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این شبیه سازی خواهید آموخت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423333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81600"/>
          </a:xfrm>
        </p:spPr>
        <p:txBody>
          <a:bodyPr>
            <a:normAutofit/>
          </a:bodyPr>
          <a:lstStyle/>
          <a:p>
            <a:pPr algn="r" rtl="1">
              <a:lnSpc>
                <a:spcPct val="200000"/>
              </a:lnSpc>
            </a:pPr>
            <a:r>
              <a:rPr lang="fa-IR" sz="2000" b="1" dirty="0">
                <a:cs typeface="B Titr" pitchFamily="2" charset="-78"/>
              </a:rPr>
              <a:t>نحوه ی اعمال متغییر های مرتبط با مدل عددی شامل زمان شبیه سازی، نوع حلگر، </a:t>
            </a:r>
            <a:endParaRPr lang="en-US" sz="2000" b="1" dirty="0">
              <a:cs typeface="B Titr" pitchFamily="2" charset="-78"/>
            </a:endParaRPr>
          </a:p>
          <a:p>
            <a:pPr algn="r" rtl="1">
              <a:lnSpc>
                <a:spcPct val="200000"/>
              </a:lnSpc>
            </a:pPr>
            <a:r>
              <a:rPr lang="fa-IR" sz="2000" b="1" dirty="0" smtClean="0">
                <a:cs typeface="B Titr" pitchFamily="2" charset="-78"/>
              </a:rPr>
              <a:t>نحوه </a:t>
            </a:r>
            <a:r>
              <a:rPr lang="fa-IR" sz="2000" b="1" dirty="0">
                <a:cs typeface="B Titr" pitchFamily="2" charset="-78"/>
              </a:rPr>
              <a:t>ی اعمال متغییر های مرتبط با مدل عددی شامل زمان شبیه سازی، نوع حلگر</a:t>
            </a:r>
            <a:r>
              <a:rPr lang="fa-IR" sz="2000" b="1" dirty="0" smtClean="0">
                <a:cs typeface="B Titr" pitchFamily="2" charset="-78"/>
              </a:rPr>
              <a:t>، معیارهای همگرایی، حداقل و حداکثر تعداد تکرار حلقه ها و ...  </a:t>
            </a:r>
            <a:endParaRPr lang="en-US" sz="2000" b="1" dirty="0">
              <a:cs typeface="B Titr" pitchFamily="2" charset="-78"/>
            </a:endParaRPr>
          </a:p>
          <a:p>
            <a:pPr algn="r" rtl="1">
              <a:lnSpc>
                <a:spcPct val="200000"/>
              </a:lnSpc>
            </a:pPr>
            <a:r>
              <a:rPr lang="fa-IR" sz="2000" b="1" dirty="0" smtClean="0">
                <a:cs typeface="B Titr" pitchFamily="2" charset="-78"/>
              </a:rPr>
              <a:t>نحوه ی اعمال و فعال سازی گزینه مش تطبیقی</a:t>
            </a:r>
          </a:p>
          <a:p>
            <a:pPr algn="r" rtl="1">
              <a:lnSpc>
                <a:spcPct val="200000"/>
              </a:lnSpc>
            </a:pPr>
            <a:r>
              <a:rPr lang="fa-IR" sz="2000" b="1" dirty="0" smtClean="0">
                <a:cs typeface="B Titr" pitchFamily="2" charset="-78"/>
              </a:rPr>
              <a:t>نحوه ی اعمال شرایط اولیه</a:t>
            </a:r>
          </a:p>
          <a:p>
            <a:pPr algn="r" rtl="1">
              <a:lnSpc>
                <a:spcPct val="200000"/>
              </a:lnSpc>
            </a:pPr>
            <a:r>
              <a:rPr lang="fa-IR" sz="2000" b="1" dirty="0" smtClean="0">
                <a:cs typeface="B Titr" pitchFamily="2" charset="-78"/>
              </a:rPr>
              <a:t>نحوه ی تعریف عبارت های </a:t>
            </a:r>
            <a:r>
              <a:rPr lang="en-US" sz="2000" b="1" dirty="0" smtClean="0">
                <a:cs typeface="B Titr" pitchFamily="2" charset="-78"/>
              </a:rPr>
              <a:t>CFX Expression</a:t>
            </a:r>
            <a:endParaRPr lang="fa-IR" sz="2000" b="1" dirty="0" smtClean="0">
              <a:cs typeface="B Titr" pitchFamily="2" charset="-78"/>
            </a:endParaRPr>
          </a:p>
          <a:p>
            <a:pPr algn="r" rtl="1">
              <a:lnSpc>
                <a:spcPct val="200000"/>
              </a:lnSpc>
            </a:pPr>
            <a:r>
              <a:rPr lang="fa-IR" sz="2000" b="1" dirty="0" smtClean="0">
                <a:cs typeface="B Titr" pitchFamily="2" charset="-78"/>
              </a:rPr>
              <a:t>نحوه ی استخراج نتایج به فرم کنتور، بردار، جدول، نمودار و ....</a:t>
            </a:r>
          </a:p>
          <a:p>
            <a:pPr lvl="0" algn="just">
              <a:lnSpc>
                <a:spcPct val="150000"/>
              </a:lnSpc>
            </a:pPr>
            <a:endParaRPr lang="fa-IR" sz="2000" b="1" dirty="0" smtClean="0">
              <a:latin typeface="Times New Roman" pitchFamily="18" charset="0"/>
              <a:cs typeface="B Titr" pitchFamily="2" charset="-78"/>
            </a:endParaRPr>
          </a:p>
          <a:p>
            <a:pPr lvl="0" algn="r" rtl="1"/>
            <a:endParaRPr lang="en-US" sz="2000" dirty="0" smtClean="0">
              <a:latin typeface="Times New Roman" pitchFamily="18" charset="0"/>
              <a:cs typeface="Times New Roman" pitchFamily="18" charset="0"/>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a:p>
            <a:pPr algn="just" rtl="1">
              <a:lnSpc>
                <a:spcPct val="150000"/>
              </a:lnSpc>
            </a:pPr>
            <a:endParaRPr lang="fa-IR" sz="2000" b="1" dirty="0" smtClean="0">
              <a:cs typeface="B Titr" pitchFamily="2" charset="-78"/>
            </a:endParaRPr>
          </a:p>
        </p:txBody>
      </p:sp>
      <p:sp>
        <p:nvSpPr>
          <p:cNvPr id="4"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این شبیه سازی خواهید آموخت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88610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keyvan\Desktop\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078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4636" y="-13855"/>
            <a:ext cx="9144000" cy="1842655"/>
          </a:xfrm>
        </p:spPr>
        <p:txBody>
          <a:bodyPr>
            <a:normAutofit fontScale="90000"/>
          </a:bodyPr>
          <a:lstStyle/>
          <a:p>
            <a:pPr algn="ctr"/>
            <a:r>
              <a:rPr lang="fa-IR" sz="4800" dirty="0" smtClean="0">
                <a:solidFill>
                  <a:srgbClr val="FF66FF"/>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در انتها از زحمات استاد عزیز جناب آقای سنگی و دانشگاه جامع امام حسین که این فرصت را در اختیار بنده قرار دادند که که بتوانم تحقیق حاضر را به سرانجام برسانم،نهایت </a:t>
            </a:r>
            <a:r>
              <a:rPr lang="fa-IR" sz="4800" dirty="0">
                <a:solidFill>
                  <a:srgbClr val="FF66FF"/>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تشکر و قدردانی را دارم.</a:t>
            </a:r>
            <a:endParaRPr lang="en-US" sz="4800" dirty="0">
              <a:solidFill>
                <a:srgbClr val="FF66FF"/>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94799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943600"/>
          </a:xfrm>
        </p:spPr>
        <p:txBody>
          <a:bodyPr>
            <a:normAutofit/>
          </a:bodyPr>
          <a:lstStyle/>
          <a:p>
            <a:pPr algn="justLow" rtl="1"/>
            <a:endParaRPr lang="en-US" sz="2000" dirty="0" smtClean="0">
              <a:cs typeface="B Titr" pitchFamily="2" charset="-78"/>
            </a:endParaRPr>
          </a:p>
          <a:p>
            <a:pPr algn="justLow" rtl="1"/>
            <a:r>
              <a:rPr lang="fa-IR" sz="2600" b="1" dirty="0" smtClean="0">
                <a:solidFill>
                  <a:srgbClr val="FF0000"/>
                </a:solidFill>
                <a:cs typeface="B Titr" pitchFamily="2" charset="-78"/>
              </a:rPr>
              <a:t>مقدمه</a:t>
            </a:r>
          </a:p>
          <a:p>
            <a:pPr algn="justLow" rtl="1">
              <a:lnSpc>
                <a:spcPct val="150000"/>
              </a:lnSpc>
            </a:pPr>
            <a:r>
              <a:rPr lang="fa-IR" sz="2000" dirty="0">
                <a:cs typeface="B Titr" panose="00000700000000000000" pitchFamily="2" charset="-78"/>
              </a:rPr>
              <a:t>این معادلات که با نام معادلات ناویر استوکس نیز معرفی می‌شوند، با وجود دقت کافی برای غالب پدیده‌های مکانیک سیالات، در بسیاری از موارد،  به دلیل پیچیدگی‌های بالای حل، به صورت مستقیم قابل ارزیابی نیستند و به دلیل حضور ترم‌های غیر خطی و همچنین همبستگی چهار معادله به یکدیگر، به عنوان یکی از پیچیده‌ترین معادلات دنیای علم، معرفی می‌شوند. حل مستقیم و تحلیلی این معادلات، به جز در موارد بسیار محدود و با در نظر گرفتن بسیاری فرضیات ساده‌سازی، ممکن نیست. جریان بین دو صفحه موازی، جریان آرام درون لوله با سطح مقطع دایروی و جریان رینولدز پایین در اطراف یک گوی، نمونه‌هایی از فیزیک‌های ساده‌ای هستند که برای آن‌ها‌، حل تحلیلی معادلات ناویر استوکس وجود دارد.</a:t>
            </a:r>
            <a:endParaRPr lang="fa-IR" sz="2000" b="1" dirty="0" smtClean="0">
              <a:solidFill>
                <a:srgbClr val="FF0000"/>
              </a:solidFill>
              <a:cs typeface="B Titr" pitchFamily="2" charset="-78"/>
            </a:endParaRPr>
          </a:p>
        </p:txBody>
      </p:sp>
      <p:sp>
        <p:nvSpPr>
          <p:cNvPr id="3" name="Title 2"/>
          <p:cNvSpPr>
            <a:spLocks noGrp="1"/>
          </p:cNvSpPr>
          <p:nvPr>
            <p:ph type="title"/>
          </p:nvPr>
        </p:nvSpPr>
        <p:spPr>
          <a:xfrm>
            <a:off x="457200" y="274638"/>
            <a:ext cx="8229600" cy="7159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Tree>
    <p:extLst>
      <p:ext uri="{BB962C8B-B14F-4D97-AF65-F5344CB8AC3E}">
        <p14:creationId xmlns:p14="http://schemas.microsoft.com/office/powerpoint/2010/main" val="251826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943600"/>
          </a:xfrm>
        </p:spPr>
        <p:txBody>
          <a:bodyPr>
            <a:normAutofit/>
          </a:bodyPr>
          <a:lstStyle/>
          <a:p>
            <a:pPr algn="justLow" rtl="1"/>
            <a:endParaRPr lang="en-US" sz="2000" dirty="0" smtClean="0">
              <a:cs typeface="B Titr" pitchFamily="2" charset="-78"/>
            </a:endParaRPr>
          </a:p>
          <a:p>
            <a:pPr algn="justLow" rtl="1"/>
            <a:r>
              <a:rPr lang="fa-IR" sz="2600" b="1" dirty="0" smtClean="0">
                <a:solidFill>
                  <a:srgbClr val="FF0000"/>
                </a:solidFill>
                <a:cs typeface="B Titr" pitchFamily="2" charset="-78"/>
              </a:rPr>
              <a:t>مقدمه</a:t>
            </a:r>
          </a:p>
          <a:p>
            <a:pPr algn="justLow" rtl="1">
              <a:lnSpc>
                <a:spcPct val="150000"/>
              </a:lnSpc>
            </a:pPr>
            <a:r>
              <a:rPr lang="fa-IR" sz="2000" dirty="0">
                <a:cs typeface="B Titr" panose="00000700000000000000" pitchFamily="2" charset="-78"/>
              </a:rPr>
              <a:t>در کنار این‌ها، پدیده‌های بسیاری در دنیای مهندسی وجود دارد، که دارای پیچیدگی‌های بسیاری بوده و به دلایل مختلفی، نیازمند درکی از رفتار معادلات جریان، بر روی آن‌ها هستیم. غالب جریان‌های کاربردی در فیزیک‌های صنعتی، مانند جریان درون یک راکتور، جریان اطراف هواپیمای مسافربری، جریان درون سیلندر پیستون خودرو و بسیاری دیگر از جریان‌های صنعتی و طبیعی، نمونه‌هایی از پدیده‌های هستند، که تحلیل آن‌ها با اهدافی همچون درک بالاتر از محیط پیرامون، بهبود زندگی و طراحی تجهیزات صنعتی صورت می‌پذیرد.</a:t>
            </a:r>
            <a:endParaRPr lang="fa-IR" sz="2400" b="1" dirty="0" smtClean="0">
              <a:solidFill>
                <a:srgbClr val="FF0000"/>
              </a:solidFill>
              <a:cs typeface="B Titr" pitchFamily="2" charset="-78"/>
            </a:endParaRPr>
          </a:p>
        </p:txBody>
      </p:sp>
      <p:sp>
        <p:nvSpPr>
          <p:cNvPr id="3" name="Title 2"/>
          <p:cNvSpPr>
            <a:spLocks noGrp="1"/>
          </p:cNvSpPr>
          <p:nvPr>
            <p:ph type="title"/>
          </p:nvPr>
        </p:nvSpPr>
        <p:spPr>
          <a:xfrm>
            <a:off x="457200" y="274638"/>
            <a:ext cx="8229600" cy="7159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Tree>
    <p:extLst>
      <p:ext uri="{BB962C8B-B14F-4D97-AF65-F5344CB8AC3E}">
        <p14:creationId xmlns:p14="http://schemas.microsoft.com/office/powerpoint/2010/main" val="16864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
            <a:ext cx="8229600" cy="6553200"/>
          </a:xfrm>
        </p:spPr>
        <p:txBody>
          <a:bodyPr>
            <a:normAutofit/>
          </a:bodyPr>
          <a:lstStyle/>
          <a:p>
            <a:pPr algn="justLow" rtl="1"/>
            <a:r>
              <a:rPr lang="fa-IR" sz="2600" b="1" dirty="0" smtClean="0">
                <a:solidFill>
                  <a:srgbClr val="FF0000"/>
                </a:solidFill>
                <a:cs typeface="B Titr" pitchFamily="2" charset="-78"/>
              </a:rPr>
              <a:t>مقدمه</a:t>
            </a:r>
          </a:p>
          <a:p>
            <a:pPr algn="justLow" rtl="1" fontAlgn="base">
              <a:lnSpc>
                <a:spcPct val="150000"/>
              </a:lnSpc>
            </a:pPr>
            <a:r>
              <a:rPr lang="fa-IR" sz="2000" dirty="0">
                <a:cs typeface="B Titr" panose="00000700000000000000" pitchFamily="2" charset="-78"/>
              </a:rPr>
              <a:t>در این شرایط و با توجه به ضعف روش‌های ریاضیاتی در حل معادلات ناویر استوکس، نیامند روش‌های دیگری هستیم. تجربه و آزمایش، یکی از گزینه‌های جایگزین است. در روش‌های تجربی، نمونه‌ای از فیزیک مورد نظر در ابعاد اصلی و یا ابعاد کوچک‌شده آزمایشگاهی، ساخته و تحلیل جریان بر روی آن، از طریق اندازه‌گیری پارامترهای اساسی مانند نیرو، ضریب درگ، ضریب انتقال حرارت و مشابه آن، انجام می‌شود. این روش با وجود دقت نسبتا بالا، به دلیل هزینه‌های بالای انجام آزمایش از یک سو و عدم امکان انجام آن بر روی تمامی فیزیک‌های مورد نظر از سوی دیگر، دارای محدودیت‌های بسیاری است. </a:t>
            </a:r>
            <a:endParaRPr lang="fa-IR" sz="2000" dirty="0" smtClean="0">
              <a:cs typeface="B Titr" panose="00000700000000000000" pitchFamily="2" charset="-78"/>
            </a:endParaRPr>
          </a:p>
          <a:p>
            <a:pPr algn="justLow" rtl="1" fontAlgn="base">
              <a:lnSpc>
                <a:spcPct val="150000"/>
              </a:lnSpc>
            </a:pPr>
            <a:r>
              <a:rPr lang="fa-IR" sz="2000" dirty="0" smtClean="0">
                <a:cs typeface="B Titr" panose="00000700000000000000" pitchFamily="2" charset="-78"/>
              </a:rPr>
              <a:t>دیدگاه </a:t>
            </a:r>
            <a:r>
              <a:rPr lang="fa-IR" sz="2000" dirty="0">
                <a:cs typeface="B Titr" panose="00000700000000000000" pitchFamily="2" charset="-78"/>
              </a:rPr>
              <a:t>سومی که در بسیاری از پروژه‌های امروزی، به فراوانی مورد توجه قرار می‌گیرد، استفاده از روش‌های عددی است. در روش‌های عددی، ابتدا دامنه حل به اجزای بسیار کوچکی به نام سلول‌های محاسباتی، تقسیم می‌شود. مجموع سلول‌های محاسباتی، تشکیل یک شبکه محاسباتی می‌دهند. سلول‌های محاسباتی بسته به پیچیدگی هندسی و همچنین ساختار کلی حل‌گر، دارای اشکالی مختلف‌اند. </a:t>
            </a:r>
            <a:endParaRPr lang="fa-IR" sz="2000" b="1" dirty="0" smtClean="0">
              <a:solidFill>
                <a:srgbClr val="FF0000"/>
              </a:solidFill>
              <a:cs typeface="B Titr" pitchFamily="2" charset="-78"/>
            </a:endParaRPr>
          </a:p>
        </p:txBody>
      </p:sp>
    </p:spTree>
    <p:extLst>
      <p:ext uri="{BB962C8B-B14F-4D97-AF65-F5344CB8AC3E}">
        <p14:creationId xmlns:p14="http://schemas.microsoft.com/office/powerpoint/2010/main" val="112709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791200"/>
          </a:xfrm>
        </p:spPr>
        <p:txBody>
          <a:bodyPr>
            <a:normAutofit/>
          </a:bodyPr>
          <a:lstStyle/>
          <a:p>
            <a:pPr algn="justLow" rtl="1"/>
            <a:endParaRPr lang="fa-IR" sz="2400" b="1" dirty="0" smtClean="0">
              <a:solidFill>
                <a:srgbClr val="FF0000"/>
              </a:solidFill>
              <a:cs typeface="B Titr" pitchFamily="2" charset="-78"/>
            </a:endParaRPr>
          </a:p>
          <a:p>
            <a:pPr algn="justLow" rtl="1"/>
            <a:r>
              <a:rPr lang="fa-IR" sz="2400" b="1" dirty="0" smtClean="0">
                <a:solidFill>
                  <a:srgbClr val="FF0000"/>
                </a:solidFill>
                <a:cs typeface="B Titr" pitchFamily="2" charset="-78"/>
              </a:rPr>
              <a:t>ضرورت کاربرد مدل عددی </a:t>
            </a:r>
          </a:p>
          <a:p>
            <a:pPr algn="justLow" rtl="1"/>
            <a:endParaRPr lang="fa-IR" sz="2400" b="1" dirty="0">
              <a:solidFill>
                <a:srgbClr val="FF0000"/>
              </a:solidFill>
              <a:cs typeface="B Titr" pitchFamily="2" charset="-78"/>
            </a:endParaRPr>
          </a:p>
          <a:p>
            <a:pPr algn="justLow" rtl="1"/>
            <a:r>
              <a:rPr lang="fa-IR" sz="2000" dirty="0" smtClean="0">
                <a:cs typeface="B Titr" pitchFamily="2" charset="-78"/>
              </a:rPr>
              <a:t>هزینه ی پائین تر مدل عددی</a:t>
            </a:r>
          </a:p>
          <a:p>
            <a:pPr algn="justLow" rtl="1">
              <a:lnSpc>
                <a:spcPct val="150000"/>
              </a:lnSpc>
            </a:pPr>
            <a:r>
              <a:rPr lang="fa-IR" sz="2000" dirty="0" smtClean="0">
                <a:cs typeface="B Titr" pitchFamily="2" charset="-78"/>
              </a:rPr>
              <a:t>زمان مورد نیاز کمتر نسبت به ساخت مدل آزمایشگاهی</a:t>
            </a:r>
          </a:p>
          <a:p>
            <a:pPr algn="justLow" rtl="1">
              <a:lnSpc>
                <a:spcPct val="150000"/>
              </a:lnSpc>
            </a:pPr>
            <a:r>
              <a:rPr lang="fa-IR" sz="2000" dirty="0" smtClean="0">
                <a:cs typeface="B Titr" pitchFamily="2" charset="-78"/>
              </a:rPr>
              <a:t>امکان ارائه نتایج از تمامی بخش های مدل(نقاط حساس و دارای درصد بالای آشفتگی)</a:t>
            </a:r>
          </a:p>
          <a:p>
            <a:pPr algn="justLow" rtl="1">
              <a:lnSpc>
                <a:spcPct val="150000"/>
              </a:lnSpc>
            </a:pPr>
            <a:r>
              <a:rPr lang="fa-IR" sz="2000" dirty="0" smtClean="0">
                <a:cs typeface="B Titr" pitchFamily="2" charset="-78"/>
              </a:rPr>
              <a:t>امکان ارائه ی نتایج غیر قابل اندازه گیری در مدل آزمایشگاهی</a:t>
            </a:r>
          </a:p>
          <a:p>
            <a:pPr algn="justLow" rtl="1">
              <a:lnSpc>
                <a:spcPct val="150000"/>
              </a:lnSpc>
            </a:pPr>
            <a:r>
              <a:rPr lang="fa-IR" sz="2000" dirty="0" smtClean="0">
                <a:cs typeface="B Titr" pitchFamily="2" charset="-78"/>
              </a:rPr>
              <a:t>امکان ثبت نتایج در مکان های بیشتری برروی مدل و در بازه های زمانی متفاوت</a:t>
            </a:r>
          </a:p>
          <a:p>
            <a:pPr algn="justLow" rtl="1">
              <a:lnSpc>
                <a:spcPct val="150000"/>
              </a:lnSpc>
            </a:pPr>
            <a:r>
              <a:rPr lang="fa-IR" sz="2000" dirty="0" smtClean="0">
                <a:cs typeface="B Titr" pitchFamily="2" charset="-78"/>
              </a:rPr>
              <a:t>مکملی برای نتایج آزمایشگاهی و اعتماد بخشی به نتایج مدل آزمایشگاهی از طریق صحت سنجی</a:t>
            </a:r>
          </a:p>
          <a:p>
            <a:pPr marL="109728" indent="0" algn="justLow" rtl="1">
              <a:lnSpc>
                <a:spcPct val="150000"/>
              </a:lnSpc>
              <a:buNone/>
            </a:pPr>
            <a:r>
              <a:rPr lang="fa-IR" sz="2000" dirty="0" smtClean="0">
                <a:cs typeface="B Titr" pitchFamily="2" charset="-78"/>
              </a:rPr>
              <a:t>مدل عددی مورد استفاده در تحقیق حاضر نرم افزار </a:t>
            </a:r>
            <a:r>
              <a:rPr lang="en-US" sz="2800" b="1" dirty="0" smtClean="0">
                <a:effectLst>
                  <a:outerShdw blurRad="38100" dist="38100" dir="2700000" algn="tl">
                    <a:srgbClr val="000000">
                      <a:alpha val="43137"/>
                    </a:srgbClr>
                  </a:outerShdw>
                </a:effectLst>
                <a:latin typeface="Bodoni MT Condensed" panose="02070606080606020203" pitchFamily="18" charset="0"/>
                <a:cs typeface="B Titr" pitchFamily="2" charset="-78"/>
              </a:rPr>
              <a:t>ANSYS CFX</a:t>
            </a:r>
            <a:r>
              <a:rPr lang="fa-IR" sz="2800" b="1" dirty="0" smtClean="0">
                <a:effectLst>
                  <a:outerShdw blurRad="38100" dist="38100" dir="2700000" algn="tl">
                    <a:srgbClr val="000000">
                      <a:alpha val="43137"/>
                    </a:srgbClr>
                  </a:outerShdw>
                </a:effectLst>
                <a:latin typeface="Bodoni MT Condensed" panose="02070606080606020203" pitchFamily="18" charset="0"/>
                <a:cs typeface="B Titr" pitchFamily="2" charset="-78"/>
              </a:rPr>
              <a:t> </a:t>
            </a:r>
            <a:r>
              <a:rPr lang="fa-IR" sz="2000" dirty="0" smtClean="0">
                <a:cs typeface="B Titr" pitchFamily="2" charset="-78"/>
              </a:rPr>
              <a:t>می باشد.</a:t>
            </a:r>
          </a:p>
          <a:p>
            <a:pPr algn="justLow" rtl="1">
              <a:lnSpc>
                <a:spcPct val="150000"/>
              </a:lnSpc>
            </a:pPr>
            <a:endParaRPr lang="fa-IR" sz="2000" dirty="0" smtClean="0">
              <a:cs typeface="B Titr" pitchFamily="2" charset="-78"/>
            </a:endParaRPr>
          </a:p>
          <a:p>
            <a:pPr algn="justLow" rtl="1"/>
            <a:endParaRPr lang="fa-IR" sz="2400" dirty="0" smtClean="0">
              <a:cs typeface="B Titr" pitchFamily="2" charset="-78"/>
            </a:endParaRPr>
          </a:p>
          <a:p>
            <a:pPr algn="justLow" rtl="1"/>
            <a:endParaRPr lang="fa-IR" sz="2400" b="1" dirty="0" smtClean="0">
              <a:solidFill>
                <a:srgbClr val="FF0000"/>
              </a:solidFill>
              <a:cs typeface="B Titr" pitchFamily="2" charset="-78"/>
            </a:endParaRPr>
          </a:p>
        </p:txBody>
      </p:sp>
    </p:spTree>
    <p:extLst>
      <p:ext uri="{BB962C8B-B14F-4D97-AF65-F5344CB8AC3E}">
        <p14:creationId xmlns:p14="http://schemas.microsoft.com/office/powerpoint/2010/main" val="239478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943600"/>
          </a:xfrm>
        </p:spPr>
        <p:txBody>
          <a:bodyPr>
            <a:normAutofit/>
          </a:bodyPr>
          <a:lstStyle/>
          <a:p>
            <a:pPr algn="just" rtl="1">
              <a:lnSpc>
                <a:spcPct val="150000"/>
              </a:lnSpc>
            </a:pPr>
            <a:r>
              <a:rPr lang="fa-IR" sz="2400" dirty="0">
                <a:solidFill>
                  <a:srgbClr val="FF0000"/>
                </a:solidFill>
                <a:cs typeface="B Titr" panose="00000700000000000000" pitchFamily="2" charset="-78"/>
              </a:rPr>
              <a:t> </a:t>
            </a:r>
            <a:r>
              <a:rPr lang="fa-IR" sz="2400" dirty="0" smtClean="0">
                <a:solidFill>
                  <a:srgbClr val="FF0000"/>
                </a:solidFill>
                <a:cs typeface="B Titr" panose="00000700000000000000" pitchFamily="2" charset="-78"/>
              </a:rPr>
              <a:t>مشخصه های نرم افزار </a:t>
            </a:r>
            <a:r>
              <a:rPr lang="en-US" sz="2400" b="1" dirty="0" smtClean="0">
                <a:solidFill>
                  <a:srgbClr val="FF0000"/>
                </a:solidFill>
                <a:latin typeface="Times New Roman" pitchFamily="18" charset="0"/>
                <a:cs typeface="Times New Roman" pitchFamily="18" charset="0"/>
              </a:rPr>
              <a:t>ANSYS CFX</a:t>
            </a:r>
            <a:endParaRPr lang="fa-IR" sz="2400" b="1" dirty="0" smtClean="0">
              <a:solidFill>
                <a:srgbClr val="FF0000"/>
              </a:solidFill>
              <a:latin typeface="Times New Roman" pitchFamily="18" charset="0"/>
              <a:cs typeface="Times New Roman" pitchFamily="18" charset="0"/>
            </a:endParaRPr>
          </a:p>
          <a:p>
            <a:pPr algn="just" rtl="1">
              <a:lnSpc>
                <a:spcPct val="150000"/>
              </a:lnSpc>
            </a:pPr>
            <a:r>
              <a:rPr lang="fa-IR" sz="2200" dirty="0" smtClean="0">
                <a:cs typeface="B Titr" pitchFamily="2" charset="-78"/>
              </a:rPr>
              <a:t>نرم افزار </a:t>
            </a:r>
            <a:r>
              <a:rPr lang="en-US" sz="2200" b="1" dirty="0" smtClean="0">
                <a:latin typeface="Times New Roman" pitchFamily="18" charset="0"/>
                <a:cs typeface="Times New Roman" pitchFamily="18" charset="0"/>
              </a:rPr>
              <a:t>ANSYSCFX</a:t>
            </a:r>
            <a:r>
              <a:rPr lang="fa-IR" sz="2200" b="1" dirty="0" smtClean="0">
                <a:latin typeface="Times New Roman" pitchFamily="18" charset="0"/>
                <a:cs typeface="Times New Roman" pitchFamily="18" charset="0"/>
              </a:rPr>
              <a:t> </a:t>
            </a:r>
            <a:r>
              <a:rPr lang="fa-IR" sz="2200" dirty="0" smtClean="0">
                <a:cs typeface="B Titr" pitchFamily="2" charset="-78"/>
              </a:rPr>
              <a:t>یک نرم افزار با هدف دینامیک سیال محاسباتی است.</a:t>
            </a:r>
          </a:p>
          <a:p>
            <a:pPr algn="just" rtl="1">
              <a:lnSpc>
                <a:spcPct val="150000"/>
              </a:lnSpc>
            </a:pPr>
            <a:r>
              <a:rPr lang="fa-IR" sz="2200" dirty="0" smtClean="0">
                <a:cs typeface="B Titr" pitchFamily="2" charset="-78"/>
              </a:rPr>
              <a:t>نرم افزار </a:t>
            </a:r>
            <a:r>
              <a:rPr lang="en-US" sz="2200" b="1" dirty="0" smtClean="0">
                <a:latin typeface="Times New Roman" pitchFamily="18" charset="0"/>
                <a:cs typeface="Times New Roman" pitchFamily="18" charset="0"/>
              </a:rPr>
              <a:t>ANSYSCFX</a:t>
            </a:r>
            <a:r>
              <a:rPr lang="fa-IR" sz="2200" b="1" dirty="0" smtClean="0">
                <a:latin typeface="Times New Roman" pitchFamily="18" charset="0"/>
                <a:cs typeface="Times New Roman" pitchFamily="18" charset="0"/>
              </a:rPr>
              <a:t> </a:t>
            </a:r>
            <a:r>
              <a:rPr lang="fa-IR" sz="2200" dirty="0" smtClean="0">
                <a:cs typeface="B Titr" pitchFamily="2" charset="-78"/>
              </a:rPr>
              <a:t>از یک روش ترکیبی که روش حجم محدود مبتنی بر المان نامیده می شود، استفاده می کند. </a:t>
            </a:r>
          </a:p>
          <a:p>
            <a:pPr algn="just" rtl="1">
              <a:lnSpc>
                <a:spcPct val="150000"/>
              </a:lnSpc>
            </a:pPr>
            <a:r>
              <a:rPr lang="fa-IR" sz="2200" dirty="0" smtClean="0">
                <a:cs typeface="B Titr" pitchFamily="2" charset="-78"/>
              </a:rPr>
              <a:t>همچون روش حجم محدود، معادلات بقا به فرم انتگرالی به این حجم های کنترل اعمال می شود. همچنین شار های عبوری از مرزهای حجم کنترل و جملات منبع نیز بر اساس المان حساب می شوند.</a:t>
            </a:r>
          </a:p>
          <a:p>
            <a:pPr algn="just" rtl="1">
              <a:lnSpc>
                <a:spcPct val="150000"/>
              </a:lnSpc>
            </a:pPr>
            <a:r>
              <a:rPr lang="fa-IR" sz="2200" dirty="0" smtClean="0">
                <a:cs typeface="B Titr" pitchFamily="2" charset="-78"/>
              </a:rPr>
              <a:t>در این نرم افزار دو مدل مجزا اویلرین- اویلرین برای مدل سازی جریان چند فازی و رد یابی ذره لاگرانژی وجود دارد. جهت مدل سازی سطح آزاد، دو زیر مدل جریان همگن چند فازی و غیر همگن چند فازی ارائه شده است، که طرح های محدود شده اویلرین– اویلرین هستند</a:t>
            </a:r>
            <a:r>
              <a:rPr lang="en-US" sz="2200" dirty="0" smtClean="0">
                <a:cs typeface="B Titr" pitchFamily="2" charset="-78"/>
              </a:rPr>
              <a:t>.</a:t>
            </a:r>
          </a:p>
          <a:p>
            <a:pPr algn="just" rtl="1">
              <a:lnSpc>
                <a:spcPct val="150000"/>
              </a:lnSpc>
            </a:pP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2494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943600"/>
          </a:xfrm>
        </p:spPr>
        <p:txBody>
          <a:bodyPr>
            <a:normAutofit/>
          </a:bodyPr>
          <a:lstStyle/>
          <a:p>
            <a:pPr algn="just" rtl="1">
              <a:lnSpc>
                <a:spcPct val="150000"/>
              </a:lnSpc>
            </a:pPr>
            <a:r>
              <a:rPr lang="fa-IR" sz="2400" dirty="0">
                <a:solidFill>
                  <a:srgbClr val="FF0000"/>
                </a:solidFill>
                <a:cs typeface="B Titr" panose="00000700000000000000" pitchFamily="2" charset="-78"/>
              </a:rPr>
              <a:t> </a:t>
            </a:r>
            <a:r>
              <a:rPr lang="fa-IR" sz="2400" dirty="0" smtClean="0">
                <a:solidFill>
                  <a:srgbClr val="FF0000"/>
                </a:solidFill>
                <a:cs typeface="B Titr" panose="00000700000000000000" pitchFamily="2" charset="-78"/>
              </a:rPr>
              <a:t>مشخصه های نرم افزار </a:t>
            </a:r>
            <a:r>
              <a:rPr lang="en-US" sz="2400" b="1" dirty="0" smtClean="0">
                <a:solidFill>
                  <a:srgbClr val="FF0000"/>
                </a:solidFill>
                <a:latin typeface="Times New Roman" pitchFamily="18" charset="0"/>
                <a:cs typeface="Times New Roman" pitchFamily="18" charset="0"/>
              </a:rPr>
              <a:t>ANSYS CFX</a:t>
            </a:r>
            <a:endParaRPr lang="fa-IR" sz="2400" b="1" dirty="0" smtClean="0">
              <a:solidFill>
                <a:srgbClr val="FF0000"/>
              </a:solidFill>
              <a:latin typeface="Times New Roman" pitchFamily="18" charset="0"/>
              <a:cs typeface="Times New Roman" pitchFamily="18" charset="0"/>
            </a:endParaRPr>
          </a:p>
          <a:p>
            <a:pPr algn="just" rtl="1">
              <a:lnSpc>
                <a:spcPct val="150000"/>
              </a:lnSpc>
            </a:pPr>
            <a:r>
              <a:rPr lang="fa-IR" sz="2200" dirty="0" smtClean="0">
                <a:cs typeface="B Titr" pitchFamily="2" charset="-78"/>
              </a:rPr>
              <a:t> </a:t>
            </a:r>
            <a:r>
              <a:rPr lang="en-US" sz="2200" dirty="0" smtClean="0">
                <a:latin typeface="Arial Rounded MT Bold" panose="020F0704030504030204" pitchFamily="34" charset="0"/>
                <a:cs typeface="B Titr" pitchFamily="2" charset="-78"/>
              </a:rPr>
              <a:t>CFX</a:t>
            </a:r>
            <a:r>
              <a:rPr lang="en-US" sz="2200" dirty="0" smtClean="0">
                <a:cs typeface="B Titr" pitchFamily="2" charset="-78"/>
              </a:rPr>
              <a:t> </a:t>
            </a:r>
            <a:r>
              <a:rPr lang="fa-IR" sz="2200" dirty="0" smtClean="0">
                <a:cs typeface="B Titr" pitchFamily="2" charset="-78"/>
              </a:rPr>
              <a:t> معادلات </a:t>
            </a:r>
            <a:r>
              <a:rPr lang="fa-IR" sz="2200" dirty="0">
                <a:cs typeface="B Titr" pitchFamily="2" charset="-78"/>
              </a:rPr>
              <a:t>گسسته شده دینامیک سیال را به صورت کاملاً </a:t>
            </a:r>
            <a:r>
              <a:rPr lang="fa-IR" sz="2200" dirty="0" smtClean="0">
                <a:cs typeface="B Titr" pitchFamily="2" charset="-78"/>
              </a:rPr>
              <a:t>کوپل(</a:t>
            </a:r>
            <a:r>
              <a:rPr lang="en-US" sz="2200" dirty="0">
                <a:latin typeface="Arial Rounded MT Bold" panose="020F0704030504030204" pitchFamily="34" charset="0"/>
                <a:cs typeface="B Titr" pitchFamily="2" charset="-78"/>
              </a:rPr>
              <a:t>Fully </a:t>
            </a:r>
            <a:r>
              <a:rPr lang="en-US" sz="2200" dirty="0" smtClean="0">
                <a:latin typeface="Arial Rounded MT Bold" panose="020F0704030504030204" pitchFamily="34" charset="0"/>
                <a:cs typeface="B Titr" pitchFamily="2" charset="-78"/>
              </a:rPr>
              <a:t>Coupled </a:t>
            </a:r>
            <a:r>
              <a:rPr lang="fa-IR" sz="2200" dirty="0" smtClean="0">
                <a:cs typeface="B Titr" pitchFamily="2" charset="-78"/>
              </a:rPr>
              <a:t>) </a:t>
            </a:r>
            <a:r>
              <a:rPr lang="fa-IR" sz="2200" dirty="0">
                <a:cs typeface="B Titr" pitchFamily="2" charset="-78"/>
              </a:rPr>
              <a:t> </a:t>
            </a:r>
            <a:r>
              <a:rPr lang="fa-IR" sz="2200" dirty="0" smtClean="0">
                <a:cs typeface="B Titr" pitchFamily="2" charset="-78"/>
              </a:rPr>
              <a:t>در </a:t>
            </a:r>
            <a:r>
              <a:rPr lang="fa-IR" sz="2200" dirty="0">
                <a:cs typeface="B Titr" pitchFamily="2" charset="-78"/>
              </a:rPr>
              <a:t>حوزه مکان و کاملاً </a:t>
            </a:r>
            <a:r>
              <a:rPr lang="fa-IR" sz="2200" dirty="0" smtClean="0">
                <a:cs typeface="B Titr" pitchFamily="2" charset="-78"/>
              </a:rPr>
              <a:t>ضمنی(</a:t>
            </a:r>
            <a:r>
              <a:rPr lang="en-US" sz="2200" dirty="0">
                <a:latin typeface="Arial Rounded MT Bold" panose="020F0704030504030204" pitchFamily="34" charset="0"/>
                <a:cs typeface="B Titr" pitchFamily="2" charset="-78"/>
              </a:rPr>
              <a:t>Fully Explicit </a:t>
            </a:r>
            <a:r>
              <a:rPr lang="fa-IR" sz="2200" dirty="0" smtClean="0">
                <a:cs typeface="B Titr" pitchFamily="2" charset="-78"/>
              </a:rPr>
              <a:t>) در </a:t>
            </a:r>
            <a:r>
              <a:rPr lang="fa-IR" sz="2200" dirty="0">
                <a:cs typeface="B Titr" pitchFamily="2" charset="-78"/>
              </a:rPr>
              <a:t>حوزه زمان حل کرده و از الگوریتم‌های تصحیح فشار </a:t>
            </a:r>
            <a:r>
              <a:rPr lang="fa-IR" sz="2200" dirty="0" smtClean="0">
                <a:cs typeface="B Titr" pitchFamily="2" charset="-78"/>
              </a:rPr>
              <a:t>مانند سیمپل(</a:t>
            </a:r>
            <a:r>
              <a:rPr lang="en-US" sz="2200" dirty="0">
                <a:latin typeface="Arial Rounded MT Bold" panose="020F0704030504030204" pitchFamily="34" charset="0"/>
                <a:cs typeface="B Titr" pitchFamily="2" charset="-78"/>
              </a:rPr>
              <a:t>SIMPLE</a:t>
            </a:r>
            <a:r>
              <a:rPr lang="fa-IR" sz="2200" dirty="0" smtClean="0">
                <a:cs typeface="B Titr" pitchFamily="2" charset="-78"/>
              </a:rPr>
              <a:t>) استفاده </a:t>
            </a:r>
            <a:r>
              <a:rPr lang="fa-IR" sz="2200" dirty="0">
                <a:cs typeface="B Titr" pitchFamily="2" charset="-78"/>
              </a:rPr>
              <a:t>نمی‌کند، که در نتیجه سرعت حلگر آن بالاتر بوده ولی به حافظه در دسترس بیشتری نیاز دارد. </a:t>
            </a:r>
            <a:endParaRPr lang="en-US" sz="2200" dirty="0">
              <a:cs typeface="B Titr" pitchFamily="2" charset="-78"/>
            </a:endParaRPr>
          </a:p>
        </p:txBody>
      </p:sp>
    </p:spTree>
    <p:extLst>
      <p:ext uri="{BB962C8B-B14F-4D97-AF65-F5344CB8AC3E}">
        <p14:creationId xmlns:p14="http://schemas.microsoft.com/office/powerpoint/2010/main" val="241810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943600"/>
          </a:xfrm>
        </p:spPr>
        <p:txBody>
          <a:bodyPr>
            <a:normAutofit/>
          </a:bodyPr>
          <a:lstStyle/>
          <a:p>
            <a:pPr algn="just" rtl="1">
              <a:lnSpc>
                <a:spcPct val="150000"/>
              </a:lnSpc>
            </a:pPr>
            <a:r>
              <a:rPr lang="fa-IR" sz="2400" dirty="0">
                <a:solidFill>
                  <a:srgbClr val="FF0000"/>
                </a:solidFill>
                <a:cs typeface="B Titr" panose="00000700000000000000" pitchFamily="2" charset="-78"/>
              </a:rPr>
              <a:t> </a:t>
            </a:r>
            <a:r>
              <a:rPr lang="fa-IR" sz="2400" dirty="0" smtClean="0">
                <a:solidFill>
                  <a:srgbClr val="FF0000"/>
                </a:solidFill>
                <a:cs typeface="B Titr" panose="00000700000000000000" pitchFamily="2" charset="-78"/>
              </a:rPr>
              <a:t>قابلیت های  های نرم افزار </a:t>
            </a:r>
            <a:r>
              <a:rPr lang="en-US" sz="2400" b="1" dirty="0" smtClean="0">
                <a:solidFill>
                  <a:srgbClr val="FF0000"/>
                </a:solidFill>
                <a:latin typeface="Times New Roman" pitchFamily="18" charset="0"/>
                <a:cs typeface="Times New Roman" pitchFamily="18" charset="0"/>
              </a:rPr>
              <a:t>ANSYS CFX</a:t>
            </a:r>
            <a:endParaRPr lang="fa-IR" sz="2400" b="1" dirty="0" smtClean="0">
              <a:solidFill>
                <a:srgbClr val="FF0000"/>
              </a:solidFill>
              <a:latin typeface="Times New Roman" pitchFamily="18" charset="0"/>
              <a:cs typeface="Times New Roman" pitchFamily="18" charset="0"/>
            </a:endParaRPr>
          </a:p>
          <a:p>
            <a:pPr algn="just" rtl="1">
              <a:lnSpc>
                <a:spcPct val="150000"/>
              </a:lnSpc>
            </a:pPr>
            <a:r>
              <a:rPr lang="fa-IR" sz="2200" dirty="0">
                <a:cs typeface="B Titr" pitchFamily="2" charset="-78"/>
              </a:rPr>
              <a:t>از جمله قابلیت های مهم و قابل ذکر این نرم افزار </a:t>
            </a:r>
            <a:r>
              <a:rPr lang="en-US" sz="2200" dirty="0">
                <a:latin typeface="Arial Rounded MT Bold" panose="020F0704030504030204" pitchFamily="34" charset="0"/>
                <a:cs typeface="B Titr" pitchFamily="2" charset="-78"/>
              </a:rPr>
              <a:t>MESH </a:t>
            </a:r>
            <a:r>
              <a:rPr lang="en-US" sz="2200" dirty="0" smtClean="0">
                <a:latin typeface="Arial Rounded MT Bold" panose="020F0704030504030204" pitchFamily="34" charset="0"/>
                <a:cs typeface="B Titr" pitchFamily="2" charset="-78"/>
              </a:rPr>
              <a:t>MOTION</a:t>
            </a:r>
            <a:r>
              <a:rPr lang="fa-IR" sz="2200" dirty="0" smtClean="0">
                <a:cs typeface="B Titr" pitchFamily="2" charset="-78"/>
              </a:rPr>
              <a:t> می </a:t>
            </a:r>
            <a:r>
              <a:rPr lang="fa-IR" sz="2200" dirty="0">
                <a:cs typeface="B Titr" pitchFamily="2" charset="-78"/>
              </a:rPr>
              <a:t>باشد. که با ایجاد حرکت در </a:t>
            </a:r>
            <a:r>
              <a:rPr lang="fa-IR" sz="2200" dirty="0" smtClean="0">
                <a:cs typeface="B Titr" pitchFamily="2" charset="-78"/>
              </a:rPr>
              <a:t>مش، </a:t>
            </a:r>
            <a:r>
              <a:rPr lang="fa-IR" sz="2200" dirty="0">
                <a:cs typeface="B Titr" pitchFamily="2" charset="-78"/>
              </a:rPr>
              <a:t>تحلیل سیالاتی مدل های متحرک را ایجاد کرده است.</a:t>
            </a:r>
            <a:endParaRPr lang="en-US" sz="2200" dirty="0">
              <a:cs typeface="B Titr" pitchFamily="2" charset="-78"/>
            </a:endParaRPr>
          </a:p>
          <a:p>
            <a:pPr algn="just" rtl="1">
              <a:lnSpc>
                <a:spcPct val="150000"/>
              </a:lnSpc>
            </a:pPr>
            <a:r>
              <a:rPr lang="fa-IR" sz="2200" dirty="0">
                <a:cs typeface="B Titr" pitchFamily="2" charset="-78"/>
              </a:rPr>
              <a:t>این نرم افزار این قابلیت را برای کاربران ایجاد کرده است تا در محیط نرم افزار با استفاده از یک زبان برنامه نویسی منطبق </a:t>
            </a:r>
            <a:r>
              <a:rPr lang="fa-IR" sz="2200" dirty="0" smtClean="0">
                <a:cs typeface="B Titr" pitchFamily="2" charset="-78"/>
              </a:rPr>
              <a:t>بر</a:t>
            </a:r>
            <a:r>
              <a:rPr lang="en-US" sz="2200" dirty="0" smtClean="0">
                <a:latin typeface="Arial Rounded MT Bold" panose="020F0704030504030204" pitchFamily="34" charset="0"/>
                <a:cs typeface="B Titr" pitchFamily="2" charset="-78"/>
              </a:rPr>
              <a:t>FORTRAN</a:t>
            </a:r>
            <a:r>
              <a:rPr lang="en-US" sz="2200" dirty="0">
                <a:cs typeface="B Titr" pitchFamily="2" charset="-78"/>
              </a:rPr>
              <a:t> </a:t>
            </a:r>
            <a:r>
              <a:rPr lang="fa-IR" sz="2200" dirty="0" smtClean="0">
                <a:cs typeface="B Titr" pitchFamily="2" charset="-78"/>
              </a:rPr>
              <a:t> بسیاری </a:t>
            </a:r>
            <a:r>
              <a:rPr lang="fa-IR" sz="2200" dirty="0">
                <a:cs typeface="B Titr" pitchFamily="2" charset="-78"/>
              </a:rPr>
              <a:t>از محدودیت های موجود در </a:t>
            </a:r>
            <a:r>
              <a:rPr lang="en-US" sz="2200" dirty="0" smtClean="0">
                <a:latin typeface="Arial Rounded MT Bold" panose="020F0704030504030204" pitchFamily="34" charset="0"/>
                <a:cs typeface="B Titr" pitchFamily="2" charset="-78"/>
              </a:rPr>
              <a:t>CFD</a:t>
            </a:r>
            <a:r>
              <a:rPr lang="fa-IR" sz="2200" dirty="0" smtClean="0">
                <a:latin typeface="Arial Rounded MT Bold" panose="020F0704030504030204" pitchFamily="34" charset="0"/>
                <a:cs typeface="B Titr" pitchFamily="2" charset="-78"/>
              </a:rPr>
              <a:t> </a:t>
            </a:r>
            <a:r>
              <a:rPr lang="fa-IR" sz="2200" dirty="0" smtClean="0">
                <a:cs typeface="B Titr" pitchFamily="2" charset="-78"/>
              </a:rPr>
              <a:t>را </a:t>
            </a:r>
            <a:r>
              <a:rPr lang="fa-IR" sz="2200" dirty="0">
                <a:cs typeface="B Titr" pitchFamily="2" charset="-78"/>
              </a:rPr>
              <a:t>برطرف کنند</a:t>
            </a:r>
            <a:r>
              <a:rPr lang="fa-IR" sz="2200" dirty="0" smtClean="0">
                <a:cs typeface="B Titr" pitchFamily="2" charset="-78"/>
              </a:rPr>
              <a:t>.</a:t>
            </a:r>
          </a:p>
          <a:p>
            <a:pPr algn="just" rtl="1">
              <a:lnSpc>
                <a:spcPct val="150000"/>
              </a:lnSpc>
            </a:pPr>
            <a:r>
              <a:rPr lang="fa-IR" sz="2200" dirty="0" smtClean="0">
                <a:cs typeface="B Titr" pitchFamily="2" charset="-78"/>
              </a:rPr>
              <a:t>قابلیت </a:t>
            </a:r>
            <a:r>
              <a:rPr lang="en-US" sz="2200" dirty="0">
                <a:latin typeface="Arial Rounded MT Bold" panose="020F0704030504030204" pitchFamily="34" charset="0"/>
                <a:cs typeface="B Titr" pitchFamily="2" charset="-78"/>
              </a:rPr>
              <a:t>MESH Adaption </a:t>
            </a:r>
            <a:r>
              <a:rPr lang="fa-IR" sz="2200" dirty="0">
                <a:latin typeface="Arial Rounded MT Bold" panose="020F0704030504030204" pitchFamily="34" charset="0"/>
                <a:cs typeface="B Titr" pitchFamily="2" charset="-78"/>
              </a:rPr>
              <a:t> </a:t>
            </a:r>
            <a:r>
              <a:rPr lang="fa-IR" sz="2200" dirty="0" smtClean="0">
                <a:cs typeface="B Titr" pitchFamily="2" charset="-78"/>
              </a:rPr>
              <a:t>از دیگر قابلیت های بارز این نرم افزار نسبت به نرم افزار های دیگر است که قابلیت تطبیق مش را بسته به یکی از متغییر های جریان را فراهم می سازد.</a:t>
            </a:r>
            <a:endParaRPr lang="en-US" sz="2200" dirty="0">
              <a:cs typeface="B Titr" pitchFamily="2" charset="-78"/>
            </a:endParaRPr>
          </a:p>
        </p:txBody>
      </p:sp>
    </p:spTree>
    <p:extLst>
      <p:ext uri="{BB962C8B-B14F-4D97-AF65-F5344CB8AC3E}">
        <p14:creationId xmlns:p14="http://schemas.microsoft.com/office/powerpoint/2010/main" val="111203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4925</TotalTime>
  <Words>1070</Words>
  <Application>Microsoft Office PowerPoint</Application>
  <PresentationFormat>On-screen Show (4:3)</PresentationFormat>
  <Paragraphs>131</Paragraphs>
  <Slides>24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Arial Rounded MT Bold</vt:lpstr>
      <vt:lpstr>B Titr</vt:lpstr>
      <vt:lpstr>Bodoni MT Condensed</vt:lpstr>
      <vt:lpstr>Calibri</vt:lpstr>
      <vt:lpstr>IranNastaliq</vt:lpstr>
      <vt:lpstr>Lucida Sans Unicode</vt:lpstr>
      <vt:lpstr>Times New Roman</vt:lpstr>
      <vt:lpstr>Verdana</vt:lpstr>
      <vt:lpstr>Wingdings 2</vt:lpstr>
      <vt:lpstr>Wingdings 3</vt:lpstr>
      <vt:lpstr>Concourse</vt:lpstr>
      <vt:lpstr>             شبیه سازی سرریز پلکانی با استفاده از مدل المان محدود ANSYS CFX استاد راهنما: سلمان سنگی ارائه دهنده : حمزه ابراهیم نژادیان شهریور-1395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آنچه در این شبیه سازی خواهید آموخت</vt:lpstr>
      <vt:lpstr>آنچه در این شبیه سازی خواهید آموخت</vt:lpstr>
      <vt:lpstr>در انتها از زحمات استاد عزیز جناب آقای سنگی و دانشگاه جامع امام حسین که این فرصت را در اختیار بنده قرار دادند که که بتوانم تحقیق حاضر را به سرانجام برسانم،نهایت تشکر و قدردانی را دارم.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marketcode</cp:lastModifiedBy>
  <cp:revision>292</cp:revision>
  <dcterms:created xsi:type="dcterms:W3CDTF">2006-08-16T00:00:00Z</dcterms:created>
  <dcterms:modified xsi:type="dcterms:W3CDTF">2016-12-09T15:06:44Z</dcterms:modified>
</cp:coreProperties>
</file>