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sldIdLst>
    <p:sldId id="366" r:id="rId2"/>
    <p:sldId id="354" r:id="rId3"/>
    <p:sldId id="355" r:id="rId4"/>
    <p:sldId id="367" r:id="rId5"/>
    <p:sldId id="373" r:id="rId6"/>
    <p:sldId id="374" r:id="rId7"/>
    <p:sldId id="375" r:id="rId8"/>
    <p:sldId id="376" r:id="rId9"/>
    <p:sldId id="377" r:id="rId10"/>
    <p:sldId id="378" r:id="rId11"/>
    <p:sldId id="368" r:id="rId12"/>
    <p:sldId id="369" r:id="rId13"/>
    <p:sldId id="370" r:id="rId14"/>
    <p:sldId id="371" r:id="rId15"/>
    <p:sldId id="379" r:id="rId16"/>
    <p:sldId id="380" r:id="rId17"/>
    <p:sldId id="381" r:id="rId18"/>
    <p:sldId id="382" r:id="rId19"/>
    <p:sldId id="383" r:id="rId20"/>
    <p:sldId id="384" r:id="rId21"/>
    <p:sldId id="385" r:id="rId22"/>
    <p:sldId id="386" r:id="rId23"/>
    <p:sldId id="387" r:id="rId24"/>
    <p:sldId id="388" r:id="rId25"/>
    <p:sldId id="362" r:id="rId26"/>
    <p:sldId id="372" r:id="rId27"/>
    <p:sldId id="3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12"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8/8/2016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8/8/2016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8/8/2016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8/8/2016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8/8/2016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8/8/2016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8/8/2016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8/8/2016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8/8/2016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8/8/2016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8/8/2016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8/8/2016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8/8/2016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anose="00000700000000000000" pitchFamily="2" charset="-78"/>
              </a:rPr>
              <a:t>مدلسازی و تحلیل احتمالاتی پایداری شیروانیها</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سید ایمان پورناصر</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تابستان 1395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algn="justLow" rtl="1">
              <a:lnSpc>
                <a:spcPct val="120000"/>
              </a:lnSpc>
              <a:spcBef>
                <a:spcPts val="600"/>
              </a:spcBef>
            </a:pPr>
            <a:r>
              <a:rPr lang="fa-IR" sz="2400" dirty="0">
                <a:latin typeface="Times New Roman"/>
                <a:ea typeface="Calibri"/>
                <a:cs typeface="B Titr" panose="00000700000000000000" pitchFamily="2" charset="-78"/>
              </a:rPr>
              <a:t>روش مونت کارلو براساس تکرار چهار مرحله زیر است:</a:t>
            </a:r>
            <a:endParaRPr lang="en-US" sz="2400" dirty="0">
              <a:latin typeface="Times New Roman"/>
              <a:ea typeface="Times New Roman"/>
              <a:cs typeface="B Titr" panose="00000700000000000000" pitchFamily="2" charset="-78"/>
            </a:endParaRPr>
          </a:p>
          <a:p>
            <a:pPr marL="342900" lvl="0" indent="-342900" algn="justLow" rtl="1">
              <a:lnSpc>
                <a:spcPct val="120000"/>
              </a:lnSpc>
              <a:spcBef>
                <a:spcPts val="600"/>
              </a:spcBef>
              <a:buFont typeface="+mj-lt"/>
              <a:buAutoNum type="arabicPeriod"/>
            </a:pPr>
            <a:r>
              <a:rPr lang="fa-IR" sz="2400" dirty="0">
                <a:latin typeface="Times New Roman"/>
                <a:ea typeface="Calibri"/>
                <a:cs typeface="B Titr" panose="00000700000000000000" pitchFamily="2" charset="-78"/>
              </a:rPr>
              <a:t>تخمین تابع توزیع احتمالاتی هریک از متغیرهای ورودی.</a:t>
            </a:r>
            <a:endParaRPr lang="en-US" sz="2400" dirty="0">
              <a:latin typeface="Times New Roman"/>
              <a:ea typeface="Times New Roman"/>
              <a:cs typeface="B Titr" panose="00000700000000000000" pitchFamily="2" charset="-78"/>
            </a:endParaRPr>
          </a:p>
          <a:p>
            <a:pPr marL="342900" lvl="0" indent="-342900" algn="justLow" rtl="1">
              <a:lnSpc>
                <a:spcPct val="120000"/>
              </a:lnSpc>
              <a:spcBef>
                <a:spcPts val="600"/>
              </a:spcBef>
              <a:buFont typeface="+mj-lt"/>
              <a:buAutoNum type="arabicPeriod"/>
            </a:pPr>
            <a:r>
              <a:rPr lang="fa-IR" sz="2400" dirty="0">
                <a:latin typeface="Times New Roman"/>
                <a:ea typeface="Calibri"/>
                <a:cs typeface="B Titr" panose="00000700000000000000" pitchFamily="2" charset="-78"/>
              </a:rPr>
              <a:t>تولید مقادیر تصادفی به­ازای هریک از پارامترها.</a:t>
            </a:r>
            <a:endParaRPr lang="en-US" sz="2400" dirty="0">
              <a:latin typeface="Times New Roman"/>
              <a:ea typeface="Times New Roman"/>
              <a:cs typeface="B Titr" panose="00000700000000000000" pitchFamily="2" charset="-78"/>
            </a:endParaRPr>
          </a:p>
          <a:p>
            <a:pPr marL="342900" lvl="0" indent="-342900" algn="justLow" rtl="1">
              <a:lnSpc>
                <a:spcPct val="120000"/>
              </a:lnSpc>
              <a:spcBef>
                <a:spcPts val="600"/>
              </a:spcBef>
              <a:buFont typeface="+mj-lt"/>
              <a:buAutoNum type="arabicPeriod"/>
            </a:pPr>
            <a:r>
              <a:rPr lang="fa-IR" sz="2400" dirty="0">
                <a:latin typeface="Times New Roman"/>
                <a:ea typeface="Calibri"/>
                <a:cs typeface="B Titr" panose="00000700000000000000" pitchFamily="2" charset="-78"/>
              </a:rPr>
              <a:t>محاسبه مقادیر نیروی مقاوم و محرک و مشخص نمودن مقادیر نیروی مقاوم بزرگتر از نیروی محرک.</a:t>
            </a:r>
            <a:endParaRPr lang="en-US" sz="2400" dirty="0">
              <a:latin typeface="Times New Roman"/>
              <a:ea typeface="Times New Roman"/>
              <a:cs typeface="B Titr" panose="00000700000000000000" pitchFamily="2" charset="-78"/>
            </a:endParaRPr>
          </a:p>
          <a:p>
            <a:pPr marL="342900" lvl="0" indent="-342900" algn="justLow" rtl="1">
              <a:lnSpc>
                <a:spcPct val="120000"/>
              </a:lnSpc>
              <a:spcBef>
                <a:spcPts val="600"/>
              </a:spcBef>
              <a:buFont typeface="+mj-lt"/>
              <a:buAutoNum type="arabicPeriod"/>
            </a:pPr>
            <a:r>
              <a:rPr lang="fa-IR" sz="2400" dirty="0">
                <a:latin typeface="Times New Roman"/>
                <a:ea typeface="Calibri"/>
                <a:cs typeface="B Titr" panose="00000700000000000000" pitchFamily="2" charset="-78"/>
              </a:rPr>
              <a:t>تکرار این مراحل به تعداد </a:t>
            </a:r>
            <a:r>
              <a:rPr lang="en-US" sz="2400" dirty="0">
                <a:latin typeface="Times New Roman"/>
                <a:ea typeface="Calibri"/>
                <a:cs typeface="B Titr" panose="00000700000000000000" pitchFamily="2" charset="-78"/>
              </a:rPr>
              <a:t>N</a:t>
            </a:r>
            <a:r>
              <a:rPr lang="fa-IR" sz="2400" dirty="0">
                <a:latin typeface="Times New Roman"/>
                <a:ea typeface="Calibri"/>
                <a:cs typeface="B Titr" panose="00000700000000000000" pitchFamily="2" charset="-78"/>
              </a:rPr>
              <a:t> مرتبه و محاسبه احتمال گسیختگی.</a:t>
            </a:r>
            <a:endParaRPr lang="en-US" sz="2400" dirty="0">
              <a:latin typeface="Times New Roman"/>
              <a:ea typeface="Times New Roman"/>
              <a:cs typeface="B Titr" panose="00000700000000000000" pitchFamily="2" charset="-78"/>
            </a:endParaRPr>
          </a:p>
          <a:p>
            <a:pPr algn="r" rtl="1"/>
            <a:endParaRPr lang="en-US" dirty="0"/>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پارامترهای اساسی در شبیه سازی مونت کارلو</a:t>
            </a:r>
            <a:endParaRPr lang="en-US" sz="3600" dirty="0">
              <a:solidFill>
                <a:srgbClr val="FF0000"/>
              </a:solidFill>
              <a:cs typeface="B Titr" panose="00000700000000000000"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899873"/>
            <a:ext cx="1388993" cy="112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886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Low" rtl="1"/>
            <a:r>
              <a:rPr lang="ar-SA" sz="2400" dirty="0">
                <a:cs typeface="B Titr" panose="00000700000000000000" pitchFamily="2" charset="-78"/>
              </a:rPr>
              <a:t>نرم افزار  </a:t>
            </a:r>
            <a:r>
              <a:rPr lang="en-US" sz="2400" dirty="0">
                <a:cs typeface="B Titr" panose="00000700000000000000" pitchFamily="2" charset="-78"/>
              </a:rPr>
              <a:t> Slide</a:t>
            </a:r>
            <a:r>
              <a:rPr lang="ar-SA" sz="2400" dirty="0">
                <a:cs typeface="B Titr" panose="00000700000000000000" pitchFamily="2" charset="-78"/>
              </a:rPr>
              <a:t>یک نرم افزار تعادل حدی می­باشد که توسط شرکت</a:t>
            </a:r>
            <a:r>
              <a:rPr lang="en-US" sz="2400" dirty="0">
                <a:cs typeface="B Titr" panose="00000700000000000000" pitchFamily="2" charset="-78"/>
              </a:rPr>
              <a:t> ROCSCIENCE </a:t>
            </a:r>
            <a:r>
              <a:rPr lang="fa-IR" sz="2400" dirty="0" smtClean="0">
                <a:cs typeface="B Titr" panose="00000700000000000000" pitchFamily="2" charset="-78"/>
              </a:rPr>
              <a:t> </a:t>
            </a:r>
            <a:r>
              <a:rPr lang="ar-SA" sz="2400" dirty="0" smtClean="0">
                <a:cs typeface="B Titr" panose="00000700000000000000" pitchFamily="2" charset="-78"/>
              </a:rPr>
              <a:t>تهیه </a:t>
            </a:r>
            <a:r>
              <a:rPr lang="ar-SA" sz="2400" dirty="0">
                <a:cs typeface="B Titr" panose="00000700000000000000" pitchFamily="2" charset="-78"/>
              </a:rPr>
              <a:t>شده است و کارآیی آن در تحلیل پایداری شیب</a:t>
            </a:r>
            <a:r>
              <a:rPr lang="en-US" sz="2400" dirty="0">
                <a:cs typeface="B Titr" panose="00000700000000000000" pitchFamily="2" charset="-78"/>
              </a:rPr>
              <a:t>­</a:t>
            </a:r>
            <a:r>
              <a:rPr lang="ar-SA" sz="2400" dirty="0">
                <a:cs typeface="B Titr" panose="00000700000000000000" pitchFamily="2" charset="-78"/>
              </a:rPr>
              <a:t>های سنگی و خاکی به صورت دو بعدی می­باشد</a:t>
            </a:r>
            <a:r>
              <a:rPr lang="ar-SA" sz="2400" dirty="0" smtClean="0">
                <a:cs typeface="B Titr" panose="00000700000000000000" pitchFamily="2" charset="-78"/>
              </a:rPr>
              <a:t>.</a:t>
            </a:r>
            <a:endParaRPr lang="fa-IR" sz="2400" dirty="0" smtClean="0">
              <a:cs typeface="B Titr" panose="00000700000000000000" pitchFamily="2" charset="-78"/>
            </a:endParaRPr>
          </a:p>
          <a:p>
            <a:pPr algn="justLow" rtl="1"/>
            <a:r>
              <a:rPr lang="ar-SA" sz="2400" dirty="0" smtClean="0">
                <a:cs typeface="B Titr" panose="00000700000000000000" pitchFamily="2" charset="-78"/>
              </a:rPr>
              <a:t> </a:t>
            </a:r>
            <a:r>
              <a:rPr lang="ar-SA" sz="2400" dirty="0">
                <a:cs typeface="B Titr" panose="00000700000000000000" pitchFamily="2" charset="-78"/>
              </a:rPr>
              <a:t>نرم افزار</a:t>
            </a:r>
            <a:r>
              <a:rPr lang="en-US" sz="2400" dirty="0">
                <a:cs typeface="B Titr" panose="00000700000000000000" pitchFamily="2" charset="-78"/>
              </a:rPr>
              <a:t> SLIDE </a:t>
            </a:r>
            <a:r>
              <a:rPr lang="ar-SA" sz="2400" dirty="0">
                <a:cs typeface="B Titr" panose="00000700000000000000" pitchFamily="2" charset="-78"/>
              </a:rPr>
              <a:t>جهت این بررسی خصوصیات ژئومکانیکی،  ژئومتری منطقه ناپایدار، میزان آب زیرزمینی و غیره را در نظر می­گیرد و با تحلیل ریاضی بسیار دقیق گزارش کاملی از شریط و پیش بینی شریط ارائه می­دهد. </a:t>
            </a:r>
            <a:endParaRPr lang="fa-IR" sz="2400" dirty="0" smtClean="0">
              <a:cs typeface="B Titr" panose="00000700000000000000" pitchFamily="2" charset="-78"/>
            </a:endParaRPr>
          </a:p>
          <a:p>
            <a:pPr algn="justLow" rtl="1"/>
            <a:r>
              <a:rPr lang="ar-SA" sz="2400" dirty="0" smtClean="0">
                <a:cs typeface="B Titr" panose="00000700000000000000" pitchFamily="2" charset="-78"/>
              </a:rPr>
              <a:t>در </a:t>
            </a:r>
            <a:r>
              <a:rPr lang="ar-SA" sz="2400" dirty="0">
                <a:cs typeface="B Titr" panose="00000700000000000000" pitchFamily="2" charset="-78"/>
              </a:rPr>
              <a:t>مورد وجود آب زیرزمینی، سطح آب­های زیرزمینی، مکانیک خاک و سنگ و تاثیر آنها در شرایط پایداری این نرم افزار به صورت تخصصی عمل می­کند. </a:t>
            </a:r>
            <a:endParaRPr lang="fa-IR" sz="2400" dirty="0" smtClean="0">
              <a:cs typeface="B Titr" panose="00000700000000000000" pitchFamily="2" charset="-78"/>
            </a:endParaRPr>
          </a:p>
          <a:p>
            <a:pPr algn="justLow" rtl="1"/>
            <a:r>
              <a:rPr lang="ar-SA" sz="2400" dirty="0" smtClean="0">
                <a:cs typeface="B Titr" panose="00000700000000000000" pitchFamily="2" charset="-78"/>
              </a:rPr>
              <a:t>یکی </a:t>
            </a:r>
            <a:r>
              <a:rPr lang="ar-SA" sz="2400" dirty="0">
                <a:cs typeface="B Titr" panose="00000700000000000000" pitchFamily="2" charset="-78"/>
              </a:rPr>
              <a:t>دیگر از قابلیت­های ویژه این نرم افزار توانایی انجام آنالیز احتمالاتی و همچنین آنالیز حساسیت می باشد که در ادامه به بحث و بررسی آن خواهیم پرداخت. </a:t>
            </a:r>
            <a:endParaRPr lang="en-US" sz="2400" dirty="0">
              <a:cs typeface="B Titr" panose="00000700000000000000" pitchFamily="2" charset="-78"/>
            </a:endParaRPr>
          </a:p>
          <a:p>
            <a:pPr marL="109728" indent="0" algn="justLow" rtl="1">
              <a:buNone/>
            </a:pPr>
            <a:endParaRPr lang="en-US" sz="2400" dirty="0" smtClean="0">
              <a:solidFill>
                <a:srgbClr val="0000FF"/>
              </a:solidFill>
              <a:cs typeface="B Titr" panose="00000700000000000000" pitchFamily="2" charset="-78"/>
            </a:endParaRPr>
          </a:p>
          <a:p>
            <a:pPr marL="109728" indent="0" algn="r" rtl="1">
              <a:buNone/>
            </a:pP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en-US" sz="3600" dirty="0" smtClean="0">
                <a:solidFill>
                  <a:srgbClr val="FF0000"/>
                </a:solidFill>
                <a:cs typeface="B Titr" panose="00000700000000000000" pitchFamily="2" charset="-78"/>
              </a:rPr>
              <a:t>Slide</a:t>
            </a:r>
            <a:r>
              <a:rPr lang="fa-IR" sz="3600" dirty="0" smtClean="0">
                <a:solidFill>
                  <a:srgbClr val="FF0000"/>
                </a:solidFill>
                <a:cs typeface="B Titr" panose="00000700000000000000" pitchFamily="2" charset="-78"/>
              </a:rPr>
              <a:t>قابلیت </a:t>
            </a:r>
            <a:r>
              <a:rPr lang="fa-IR" sz="3600" dirty="0" smtClean="0">
                <a:solidFill>
                  <a:srgbClr val="FF0000"/>
                </a:solidFill>
                <a:cs typeface="B Titr" panose="00000700000000000000" pitchFamily="2" charset="-78"/>
              </a:rPr>
              <a:t>های نرم افزار</a:t>
            </a:r>
            <a:endParaRPr lang="en-US" sz="3600" dirty="0"/>
          </a:p>
        </p:txBody>
      </p:sp>
    </p:spTree>
    <p:extLst>
      <p:ext uri="{BB962C8B-B14F-4D97-AF65-F5344CB8AC3E}">
        <p14:creationId xmlns:p14="http://schemas.microsoft.com/office/powerpoint/2010/main" val="249181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rtl="1">
              <a:buNone/>
            </a:pPr>
            <a:r>
              <a:rPr lang="fa-IR" sz="2400" dirty="0" smtClean="0">
                <a:solidFill>
                  <a:srgbClr val="0000FF"/>
                </a:solidFill>
                <a:cs typeface="B Titr" panose="00000700000000000000" pitchFamily="2" charset="-78"/>
              </a:rPr>
              <a:t>قابلیت </a:t>
            </a:r>
            <a:r>
              <a:rPr lang="fa-IR" sz="2400" dirty="0" smtClean="0">
                <a:solidFill>
                  <a:srgbClr val="0000FF"/>
                </a:solidFill>
                <a:cs typeface="B Titr" panose="00000700000000000000" pitchFamily="2" charset="-78"/>
              </a:rPr>
              <a:t>جستجوی سطح لغزش</a:t>
            </a:r>
            <a:endParaRPr lang="en-US" sz="2400" dirty="0" smtClean="0">
              <a:solidFill>
                <a:srgbClr val="0000FF"/>
              </a:solidFill>
              <a:cs typeface="B Titr" panose="00000700000000000000" pitchFamily="2" charset="-78"/>
            </a:endParaRPr>
          </a:p>
          <a:p>
            <a:pPr marL="109728" indent="0" algn="r" rtl="1">
              <a:buNone/>
            </a:pPr>
            <a:endParaRPr lang="fa-IR" sz="2400" dirty="0" smtClean="0">
              <a:solidFill>
                <a:srgbClr val="0000FF"/>
              </a:solidFill>
              <a:cs typeface="B Titr" panose="00000700000000000000" pitchFamily="2" charset="-78"/>
            </a:endParaRPr>
          </a:p>
          <a:p>
            <a:pPr algn="r" rtl="1"/>
            <a:r>
              <a:rPr lang="fa-IR" sz="2400" dirty="0">
                <a:cs typeface="B Titr" panose="00000700000000000000" pitchFamily="2" charset="-78"/>
              </a:rPr>
              <a:t>نرم افزار </a:t>
            </a:r>
            <a:r>
              <a:rPr lang="en-US" sz="2400" dirty="0">
                <a:cs typeface="B Titr" panose="00000700000000000000" pitchFamily="2" charset="-78"/>
              </a:rPr>
              <a:t>Slide </a:t>
            </a:r>
            <a:r>
              <a:rPr lang="fa-IR" sz="2400" dirty="0">
                <a:cs typeface="B Titr" panose="00000700000000000000" pitchFamily="2" charset="-78"/>
              </a:rPr>
              <a:t> قابلیت تحلیل پایداری سطوح لغزش دایره­ای و غیر دایره­ای را دارد. </a:t>
            </a:r>
            <a:endParaRPr lang="fa-IR" sz="2400" dirty="0" smtClean="0">
              <a:cs typeface="B Titr" panose="00000700000000000000" pitchFamily="2" charset="-78"/>
            </a:endParaRPr>
          </a:p>
          <a:p>
            <a:pPr algn="r" rtl="1"/>
            <a:r>
              <a:rPr lang="fa-IR" sz="2400" dirty="0" smtClean="0">
                <a:cs typeface="B Titr" panose="00000700000000000000" pitchFamily="2" charset="-78"/>
              </a:rPr>
              <a:t>آنالیز </a:t>
            </a:r>
            <a:r>
              <a:rPr lang="fa-IR" sz="2400" dirty="0">
                <a:cs typeface="B Titr" panose="00000700000000000000" pitchFamily="2" charset="-78"/>
              </a:rPr>
              <a:t>سطوح بصورت مجزا یا جستجوی سطح بحرانی برای یافتن سطح بحرانی با کمترین ضریب اطمینان انجام می­شود. </a:t>
            </a:r>
            <a:endParaRPr lang="en-US" sz="2400" dirty="0">
              <a:cs typeface="B Titr" panose="00000700000000000000" pitchFamily="2" charset="-78"/>
            </a:endParaRPr>
          </a:p>
        </p:txBody>
      </p:sp>
      <p:sp>
        <p:nvSpPr>
          <p:cNvPr id="3" name="Title 2"/>
          <p:cNvSpPr>
            <a:spLocks noGrp="1"/>
          </p:cNvSpPr>
          <p:nvPr>
            <p:ph type="title"/>
          </p:nvPr>
        </p:nvSpPr>
        <p:spPr/>
        <p:txBody>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dirty="0"/>
          </a:p>
        </p:txBody>
      </p:sp>
    </p:spTree>
    <p:extLst>
      <p:ext uri="{BB962C8B-B14F-4D97-AF65-F5344CB8AC3E}">
        <p14:creationId xmlns:p14="http://schemas.microsoft.com/office/powerpoint/2010/main" val="2480078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914400" lvl="2" indent="0" algn="ctr" rtl="1">
              <a:lnSpc>
                <a:spcPct val="115000"/>
              </a:lnSpc>
              <a:spcBef>
                <a:spcPts val="2000"/>
              </a:spcBef>
              <a:buNone/>
              <a:tabLst>
                <a:tab pos="457200" algn="l"/>
              </a:tabLst>
            </a:pPr>
            <a:r>
              <a:rPr lang="fa-IR" sz="2400" b="1" dirty="0">
                <a:solidFill>
                  <a:srgbClr val="0000FF"/>
                </a:solidFill>
                <a:latin typeface="Times New Roman"/>
                <a:cs typeface="B Titr" panose="00000700000000000000" pitchFamily="2" charset="-78"/>
              </a:rPr>
              <a:t>ترسیم </a:t>
            </a:r>
            <a:r>
              <a:rPr lang="fa-IR" sz="2400" b="1" dirty="0" smtClean="0">
                <a:solidFill>
                  <a:srgbClr val="0000FF"/>
                </a:solidFill>
                <a:latin typeface="Times New Roman"/>
                <a:cs typeface="B Titr" panose="00000700000000000000" pitchFamily="2" charset="-78"/>
              </a:rPr>
              <a:t>و اضافه کردن</a:t>
            </a:r>
            <a:r>
              <a:rPr lang="en-US" sz="2400" b="1" dirty="0" smtClean="0">
                <a:solidFill>
                  <a:srgbClr val="0000FF"/>
                </a:solidFill>
                <a:latin typeface="Times New Roman"/>
                <a:cs typeface="B Titr" panose="00000700000000000000" pitchFamily="2" charset="-78"/>
              </a:rPr>
              <a:t>Query</a:t>
            </a:r>
            <a:endParaRPr lang="en-US" sz="2400" b="1" dirty="0">
              <a:solidFill>
                <a:srgbClr val="0000FF"/>
              </a:solidFill>
              <a:latin typeface="Times New Roman"/>
              <a:cs typeface="B Titr" panose="00000700000000000000" pitchFamily="2" charset="-78"/>
            </a:endParaRPr>
          </a:p>
          <a:p>
            <a:pPr marL="109728" indent="0" algn="r" rtl="1">
              <a:buNone/>
            </a:pPr>
            <a:endParaRPr lang="fa-IR" dirty="0" smtClean="0">
              <a:cs typeface="B Titr" panose="00000700000000000000" pitchFamily="2" charset="-78"/>
            </a:endParaRPr>
          </a:p>
          <a:p>
            <a:pPr marL="109728" indent="0" algn="r" rtl="1">
              <a:buNone/>
            </a:pPr>
            <a:r>
              <a:rPr lang="fa-IR" sz="2400" dirty="0">
                <a:cs typeface="B Titr" panose="00000700000000000000" pitchFamily="2" charset="-78"/>
              </a:rPr>
              <a:t>دلیل اصلی برای تولید </a:t>
            </a:r>
            <a:r>
              <a:rPr lang="en-US" sz="2400" dirty="0">
                <a:cs typeface="B Titr" panose="00000700000000000000" pitchFamily="2" charset="-78"/>
              </a:rPr>
              <a:t>Query</a:t>
            </a:r>
            <a:r>
              <a:rPr lang="fa-IR" sz="2400" dirty="0">
                <a:cs typeface="B Titr" panose="00000700000000000000" pitchFamily="2" charset="-78"/>
              </a:rPr>
              <a:t> اینست که بتوانیم جزئیات نتایج آنالیز را برای سطوح لغزش رسم کنیم. </a:t>
            </a:r>
            <a:endParaRPr lang="fa-IR" sz="2400" dirty="0" smtClean="0">
              <a:cs typeface="B Titr" panose="00000700000000000000" pitchFamily="2" charset="-78"/>
            </a:endParaRPr>
          </a:p>
          <a:p>
            <a:pPr marL="109728" indent="0" algn="r" rtl="1">
              <a:buNone/>
            </a:pPr>
            <a:endParaRPr lang="en-US" sz="2400" dirty="0">
              <a:cs typeface="B Titr" panose="00000700000000000000" pitchFamily="2" charset="-78"/>
            </a:endParaRPr>
          </a:p>
        </p:txBody>
      </p:sp>
      <p:sp>
        <p:nvSpPr>
          <p:cNvPr id="3" name="Title 2"/>
          <p:cNvSpPr>
            <a:spLocks noGrp="1"/>
          </p:cNvSpPr>
          <p:nvPr>
            <p:ph type="title"/>
          </p:nvPr>
        </p:nvSpPr>
        <p:spPr/>
        <p:txBody>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209799" y="3505200"/>
            <a:ext cx="4981575" cy="2757487"/>
          </a:xfrm>
          <a:prstGeom prst="rect">
            <a:avLst/>
          </a:prstGeom>
          <a:noFill/>
          <a:ln>
            <a:noFill/>
          </a:ln>
        </p:spPr>
      </p:pic>
    </p:spTree>
    <p:extLst>
      <p:ext uri="{BB962C8B-B14F-4D97-AF65-F5344CB8AC3E}">
        <p14:creationId xmlns:p14="http://schemas.microsoft.com/office/powerpoint/2010/main" val="3087101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914400" lvl="2" indent="0" algn="ctr" rtl="1">
              <a:lnSpc>
                <a:spcPct val="120000"/>
              </a:lnSpc>
              <a:spcBef>
                <a:spcPts val="0"/>
              </a:spcBef>
              <a:buNone/>
              <a:tabLst>
                <a:tab pos="457200" algn="l"/>
              </a:tabLst>
            </a:pPr>
            <a:r>
              <a:rPr lang="fa-IR" sz="2400" b="1" dirty="0">
                <a:solidFill>
                  <a:srgbClr val="0000FF"/>
                </a:solidFill>
                <a:latin typeface="Times New Roman"/>
                <a:ea typeface="Calibri"/>
                <a:cs typeface="B Titr" panose="00000700000000000000" pitchFamily="2" charset="-78"/>
              </a:rPr>
              <a:t>رسم نمودار ضریب اطمینان در طول شیروانی</a:t>
            </a:r>
            <a:endParaRPr lang="en-US" sz="2400" b="1" dirty="0">
              <a:solidFill>
                <a:srgbClr val="0000FF"/>
              </a:solidFill>
              <a:latin typeface="Times New Roman"/>
              <a:cs typeface="B Titr" panose="00000700000000000000" pitchFamily="2" charset="-78"/>
            </a:endParaRPr>
          </a:p>
          <a:p>
            <a:pPr algn="r" rtl="1"/>
            <a:endParaRPr lang="fa-IR" sz="2400" dirty="0" smtClean="0">
              <a:solidFill>
                <a:srgbClr val="0000FF"/>
              </a:solidFill>
              <a:cs typeface="B Titr" panose="00000700000000000000" pitchFamily="2" charset="-78"/>
            </a:endParaRPr>
          </a:p>
          <a:p>
            <a:pPr marL="109728" indent="0" algn="r" rtl="1">
              <a:buNone/>
            </a:pP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43600" y="2743200"/>
            <a:ext cx="3724275" cy="2276475"/>
          </a:xfrm>
          <a:prstGeom prst="rect">
            <a:avLst/>
          </a:prstGeom>
          <a:noFill/>
          <a:ln>
            <a:noFill/>
          </a:ln>
        </p:spPr>
      </p:pic>
    </p:spTree>
    <p:extLst>
      <p:ext uri="{BB962C8B-B14F-4D97-AF65-F5344CB8AC3E}">
        <p14:creationId xmlns:p14="http://schemas.microsoft.com/office/powerpoint/2010/main" val="957505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lgn="ctr" rtl="1">
              <a:buNone/>
            </a:pPr>
            <a:r>
              <a:rPr lang="ar-SA" sz="2400" dirty="0">
                <a:solidFill>
                  <a:srgbClr val="0000FF"/>
                </a:solidFill>
                <a:cs typeface="B Titr" panose="00000700000000000000" pitchFamily="2" charset="-78"/>
              </a:rPr>
              <a:t>روش جستجوی </a:t>
            </a:r>
            <a:r>
              <a:rPr lang="ar-SA" sz="2400" dirty="0" smtClean="0">
                <a:solidFill>
                  <a:srgbClr val="0000FF"/>
                </a:solidFill>
                <a:cs typeface="B Titr" panose="00000700000000000000" pitchFamily="2" charset="-78"/>
              </a:rPr>
              <a:t>اصلاح خودکار</a:t>
            </a:r>
            <a:endParaRPr lang="fa-IR" sz="2400" dirty="0" smtClean="0">
              <a:solidFill>
                <a:srgbClr val="0000FF"/>
              </a:solidFill>
              <a:cs typeface="B Titr" panose="00000700000000000000" pitchFamily="2" charset="-78"/>
            </a:endParaRPr>
          </a:p>
          <a:p>
            <a:pPr marL="109728" indent="0" algn="ctr" rtl="1">
              <a:buNone/>
            </a:pPr>
            <a:endParaRPr lang="fa-IR" sz="2400" dirty="0" smtClean="0">
              <a:solidFill>
                <a:srgbClr val="0000FF"/>
              </a:solidFill>
              <a:cs typeface="B Titr" panose="00000700000000000000" pitchFamily="2" charset="-78"/>
            </a:endParaRPr>
          </a:p>
          <a:p>
            <a:pPr lvl="0" algn="justLow" rtl="1">
              <a:lnSpc>
                <a:spcPct val="150000"/>
              </a:lnSpc>
            </a:pPr>
            <a:r>
              <a:rPr lang="fa-IR" sz="2600" dirty="0">
                <a:cs typeface="B Titr" panose="00000700000000000000" pitchFamily="2" charset="-78"/>
              </a:rPr>
              <a:t>روش </a:t>
            </a:r>
            <a:r>
              <a:rPr lang="en-US" sz="2600" dirty="0">
                <a:cs typeface="B Titr" panose="00000700000000000000" pitchFamily="2" charset="-78"/>
              </a:rPr>
              <a:t>Slope Search</a:t>
            </a:r>
            <a:r>
              <a:rPr lang="fa-IR" sz="2600" dirty="0">
                <a:cs typeface="B Titr" panose="00000700000000000000" pitchFamily="2" charset="-78"/>
              </a:rPr>
              <a:t> که به کاربر این امکان را می دهد با تعریف حدود شیروانی محدوده ای را برای جستجوی سطح لغزش تعریف کند.</a:t>
            </a:r>
            <a:endParaRPr lang="en-US" sz="2600" dirty="0">
              <a:cs typeface="B Titr" panose="00000700000000000000" pitchFamily="2" charset="-78"/>
            </a:endParaRPr>
          </a:p>
          <a:p>
            <a:pPr lvl="0" algn="justLow" rtl="1">
              <a:lnSpc>
                <a:spcPct val="150000"/>
              </a:lnSpc>
            </a:pPr>
            <a:r>
              <a:rPr lang="fa-IR" sz="2600" dirty="0">
                <a:cs typeface="B Titr" panose="00000700000000000000" pitchFamily="2" charset="-78"/>
              </a:rPr>
              <a:t>روش </a:t>
            </a:r>
            <a:r>
              <a:rPr lang="en-US" sz="2600" dirty="0">
                <a:cs typeface="B Titr" panose="00000700000000000000" pitchFamily="2" charset="-78"/>
              </a:rPr>
              <a:t>Auto Refine</a:t>
            </a:r>
            <a:r>
              <a:rPr lang="fa-IR" sz="2600" dirty="0">
                <a:cs typeface="B Titr" panose="00000700000000000000" pitchFamily="2" charset="-78"/>
              </a:rPr>
              <a:t>. در این روش منطقه جستجو بصورت خودکار و با روند انجام جستجوی سطح اصلاح می­شود.</a:t>
            </a:r>
            <a:endParaRPr lang="en-US" sz="2600" dirty="0">
              <a:cs typeface="B Titr" panose="00000700000000000000" pitchFamily="2" charset="-78"/>
            </a:endParaRPr>
          </a:p>
          <a:p>
            <a:pPr algn="justLow" rtl="1">
              <a:lnSpc>
                <a:spcPct val="150000"/>
              </a:lnSpc>
            </a:pPr>
            <a:r>
              <a:rPr lang="fa-IR" sz="2600" dirty="0">
                <a:cs typeface="B Titr" panose="00000700000000000000" pitchFamily="2" charset="-78"/>
              </a:rPr>
              <a:t>روش اصلاح خودکار غالبا سطوحی را با ضریب اطمینان کمتر نسبت به روش شبکه مختصات پیدا می­کند. همچنین در این روش سطوح لغزش کمتری تولید و آنالیز می­شود. برای انجام این روش از منوی </a:t>
            </a:r>
            <a:r>
              <a:rPr lang="en-US" sz="2600" dirty="0">
                <a:cs typeface="B Titr" panose="00000700000000000000" pitchFamily="2" charset="-78"/>
              </a:rPr>
              <a:t>Surfaces</a:t>
            </a:r>
            <a:r>
              <a:rPr lang="fa-IR" sz="2600" dirty="0">
                <a:cs typeface="B Titr" panose="00000700000000000000" pitchFamily="2" charset="-78"/>
              </a:rPr>
              <a:t> گزینه </a:t>
            </a:r>
            <a:r>
              <a:rPr lang="en-US" sz="2600" dirty="0">
                <a:cs typeface="B Titr" panose="00000700000000000000" pitchFamily="2" charset="-78"/>
              </a:rPr>
              <a:t>Surface Options</a:t>
            </a:r>
            <a:r>
              <a:rPr lang="fa-IR" sz="2600" dirty="0">
                <a:cs typeface="B Titr" panose="00000700000000000000" pitchFamily="2" charset="-78"/>
              </a:rPr>
              <a:t> را انتخاب می­کنیم.</a:t>
            </a:r>
            <a:endParaRPr lang="en-US" sz="2600" dirty="0">
              <a:cs typeface="B Titr" panose="00000700000000000000" pitchFamily="2" charset="-78"/>
            </a:endParaRPr>
          </a:p>
          <a:p>
            <a:pPr marL="109728" indent="0" algn="ctr" rtl="1">
              <a:buNone/>
            </a:pP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dirty="0"/>
          </a:p>
        </p:txBody>
      </p:sp>
    </p:spTree>
    <p:extLst>
      <p:ext uri="{BB962C8B-B14F-4D97-AF65-F5344CB8AC3E}">
        <p14:creationId xmlns:p14="http://schemas.microsoft.com/office/powerpoint/2010/main" val="2450724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lvl="1" indent="0" algn="ctr" rtl="1">
              <a:spcBef>
                <a:spcPts val="400"/>
              </a:spcBef>
              <a:buSzPct val="68000"/>
              <a:buNone/>
            </a:pPr>
            <a:r>
              <a:rPr lang="fa-IR" sz="2400" b="1" dirty="0">
                <a:solidFill>
                  <a:srgbClr val="0000FF"/>
                </a:solidFill>
                <a:cs typeface="B Titr" panose="00000700000000000000" pitchFamily="2" charset="-78"/>
              </a:rPr>
              <a:t>شبکه فشار </a:t>
            </a:r>
            <a:r>
              <a:rPr lang="fa-IR" sz="2400" b="1" dirty="0" smtClean="0">
                <a:solidFill>
                  <a:srgbClr val="0000FF"/>
                </a:solidFill>
                <a:cs typeface="B Titr" panose="00000700000000000000" pitchFamily="2" charset="-78"/>
              </a:rPr>
              <a:t>آب</a:t>
            </a:r>
          </a:p>
          <a:p>
            <a:pPr marL="109728" lvl="1" indent="0" algn="ctr" rtl="1">
              <a:spcBef>
                <a:spcPts val="400"/>
              </a:spcBef>
              <a:buSzPct val="68000"/>
              <a:buNone/>
            </a:pPr>
            <a:endParaRPr lang="en-US" sz="2400" b="1" dirty="0">
              <a:solidFill>
                <a:srgbClr val="0000FF"/>
              </a:solidFill>
              <a:cs typeface="B Titr" panose="00000700000000000000" pitchFamily="2" charset="-78"/>
            </a:endParaRPr>
          </a:p>
          <a:p>
            <a:pPr algn="r" rtl="1"/>
            <a:r>
              <a:rPr lang="fa-IR" sz="2400" dirty="0" smtClean="0">
                <a:cs typeface="B Titr" panose="00000700000000000000" pitchFamily="2" charset="-78"/>
              </a:rPr>
              <a:t>در نرم افزار </a:t>
            </a:r>
            <a:r>
              <a:rPr lang="en-US" sz="2400" dirty="0" smtClean="0">
                <a:cs typeface="B Titr" panose="00000700000000000000" pitchFamily="2" charset="-78"/>
              </a:rPr>
              <a:t>Slide</a:t>
            </a:r>
            <a:r>
              <a:rPr lang="fa-IR" sz="2400" dirty="0" smtClean="0">
                <a:cs typeface="B Titr" panose="00000700000000000000" pitchFamily="2" charset="-78"/>
              </a:rPr>
              <a:t> روشهای مختلفی از جمله استفاده از شبکه فشار آب برای مدلسازی فشار آب حفره ای وجود دارد.</a:t>
            </a:r>
          </a:p>
          <a:p>
            <a:pPr algn="r" rtl="1"/>
            <a:endParaRPr lang="en-US" sz="2400" dirty="0">
              <a:cs typeface="B Titr" panose="00000700000000000000" pitchFamily="2" charset="-78"/>
            </a:endParaRPr>
          </a:p>
        </p:txBody>
      </p:sp>
      <p:sp>
        <p:nvSpPr>
          <p:cNvPr id="3" name="Title 2"/>
          <p:cNvSpPr>
            <a:spLocks noGrp="1"/>
          </p:cNvSpPr>
          <p:nvPr>
            <p:ph type="title"/>
          </p:nvPr>
        </p:nvSpPr>
        <p:spPr/>
        <p:txBody>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43199" y="3429000"/>
            <a:ext cx="4191001" cy="2990850"/>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2505012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lgn="ctr" rtl="1">
              <a:buClr>
                <a:srgbClr val="94C600"/>
              </a:buClr>
              <a:buNone/>
            </a:pPr>
            <a:r>
              <a:rPr lang="fa-IR" sz="2400" dirty="0" smtClean="0">
                <a:solidFill>
                  <a:srgbClr val="0000FF"/>
                </a:solidFill>
                <a:cs typeface="B Titr" panose="00000700000000000000" pitchFamily="2" charset="-78"/>
              </a:rPr>
              <a:t>مدلسازی و تحلیل مدل پس از اضافه کردن نگهدارنده و تقویت کننده</a:t>
            </a:r>
            <a:endParaRPr lang="fa-IR" sz="2400" dirty="0" smtClean="0">
              <a:solidFill>
                <a:srgbClr val="0000FF"/>
              </a:solidFill>
              <a:cs typeface="B Titr" panose="00000700000000000000" pitchFamily="2" charset="-78"/>
            </a:endParaRPr>
          </a:p>
          <a:p>
            <a:pPr marL="109728" lvl="0" indent="0" algn="justLow" rtl="1">
              <a:buClr>
                <a:srgbClr val="94C600"/>
              </a:buClr>
              <a:buNone/>
            </a:pPr>
            <a:endParaRPr lang="fa-IR" sz="2400" dirty="0" smtClean="0">
              <a:cs typeface="B Titr" panose="00000700000000000000" pitchFamily="2" charset="-78"/>
            </a:endParaRPr>
          </a:p>
          <a:p>
            <a:pPr algn="r" rtl="1"/>
            <a:r>
              <a:rPr lang="fa-IR" sz="2400" dirty="0">
                <a:cs typeface="B Titr" panose="00000700000000000000" pitchFamily="2" charset="-78"/>
              </a:rPr>
              <a:t>روش­های مختلفی برای تسلیح و نگهداری شیروانی­ها در این نرم افزار تعریف شده است. از جمله: ژئوتکستایل­ها، میخکوبی، دوخت به پشت و  استفاده از سنگدوزها. </a:t>
            </a:r>
            <a:endParaRPr lang="fa-IR" sz="2400" dirty="0" smtClean="0">
              <a:cs typeface="B Titr" panose="00000700000000000000" pitchFamily="2" charset="-78"/>
            </a:endParaRPr>
          </a:p>
          <a:p>
            <a:pPr marL="109728" lvl="0" indent="0" algn="justLow" rtl="1">
              <a:buClr>
                <a:srgbClr val="94C600"/>
              </a:buClr>
              <a:buNone/>
            </a:pPr>
            <a:endParaRPr lang="en-US" sz="2400" dirty="0">
              <a:solidFill>
                <a:srgbClr val="0000FF"/>
              </a:solidFill>
              <a:cs typeface="B Titr" panose="00000700000000000000" pitchFamily="2" charset="-78"/>
            </a:endParaRPr>
          </a:p>
          <a:p>
            <a:endParaRPr lang="en-US" dirty="0"/>
          </a:p>
        </p:txBody>
      </p:sp>
      <p:sp>
        <p:nvSpPr>
          <p:cNvPr id="3" name="Title 2"/>
          <p:cNvSpPr>
            <a:spLocks noGrp="1"/>
          </p:cNvSpPr>
          <p:nvPr>
            <p:ph type="title"/>
          </p:nvPr>
        </p:nvSpPr>
        <p:spPr/>
        <p:txBody>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dirty="0"/>
          </a:p>
        </p:txBody>
      </p:sp>
    </p:spTree>
    <p:extLst>
      <p:ext uri="{BB962C8B-B14F-4D97-AF65-F5344CB8AC3E}">
        <p14:creationId xmlns:p14="http://schemas.microsoft.com/office/powerpoint/2010/main" val="3719595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sz="3600"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8327" y="1481138"/>
            <a:ext cx="7387346" cy="4525962"/>
          </a:xfrm>
          <a:prstGeom prst="rect">
            <a:avLst/>
          </a:prstGeom>
          <a:noFill/>
          <a:ln>
            <a:noFill/>
          </a:ln>
        </p:spPr>
      </p:pic>
    </p:spTree>
    <p:extLst>
      <p:ext uri="{BB962C8B-B14F-4D97-AF65-F5344CB8AC3E}">
        <p14:creationId xmlns:p14="http://schemas.microsoft.com/office/powerpoint/2010/main" val="2028081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1" indent="0" algn="ctr">
              <a:spcBef>
                <a:spcPts val="400"/>
              </a:spcBef>
              <a:buSzPct val="68000"/>
              <a:buNone/>
            </a:pPr>
            <a:r>
              <a:rPr lang="fa-IR" sz="2400" b="1" dirty="0" smtClean="0">
                <a:solidFill>
                  <a:srgbClr val="0000FF"/>
                </a:solidFill>
                <a:cs typeface="B Titr" panose="00000700000000000000" pitchFamily="2" charset="-78"/>
              </a:rPr>
              <a:t>آنالیز </a:t>
            </a:r>
            <a:r>
              <a:rPr lang="fa-IR" sz="2400" b="1" dirty="0">
                <a:solidFill>
                  <a:srgbClr val="0000FF"/>
                </a:solidFill>
                <a:cs typeface="B Titr" panose="00000700000000000000" pitchFamily="2" charset="-78"/>
              </a:rPr>
              <a:t>احتمالاتی</a:t>
            </a:r>
            <a:endParaRPr lang="en-US" sz="2400" b="1" dirty="0">
              <a:solidFill>
                <a:srgbClr val="0000FF"/>
              </a:solidFill>
              <a:cs typeface="B Titr" panose="00000700000000000000" pitchFamily="2" charset="-78"/>
            </a:endParaRPr>
          </a:p>
          <a:p>
            <a:pPr marL="109728" indent="0" algn="r" rtl="1">
              <a:buNone/>
            </a:pPr>
            <a:endParaRPr lang="fa-IR" sz="2400" dirty="0" smtClean="0">
              <a:cs typeface="B Titr" panose="00000700000000000000" pitchFamily="2" charset="-78"/>
            </a:endParaRPr>
          </a:p>
          <a:p>
            <a:pPr marL="109728" indent="0" algn="r" rtl="1">
              <a:buNone/>
            </a:pPr>
            <a:r>
              <a:rPr lang="fa-IR" sz="2400" dirty="0" smtClean="0">
                <a:cs typeface="B Titr" panose="00000700000000000000" pitchFamily="2" charset="-78"/>
              </a:rPr>
              <a:t>برای </a:t>
            </a:r>
            <a:r>
              <a:rPr lang="fa-IR" sz="2400" dirty="0">
                <a:cs typeface="B Titr" panose="00000700000000000000" pitchFamily="2" charset="-78"/>
              </a:rPr>
              <a:t>انجام آنالیز احتمالاتی حداقل یکی از پارامترهای ورودی مدل می­بایست بصورت متغیر تصادفی باشد. </a:t>
            </a:r>
            <a:r>
              <a:rPr lang="fa-IR" sz="2400" dirty="0" smtClean="0">
                <a:cs typeface="B Titr" panose="00000700000000000000" pitchFamily="2" charset="-78"/>
              </a:rPr>
              <a:t>برای مثال:</a:t>
            </a:r>
          </a:p>
          <a:p>
            <a:pPr lvl="0" algn="r" rtl="1"/>
            <a:r>
              <a:rPr lang="fa-IR" sz="2400" dirty="0">
                <a:cs typeface="B Titr" panose="00000700000000000000" pitchFamily="2" charset="-78"/>
              </a:rPr>
              <a:t>چسبندگی</a:t>
            </a:r>
            <a:endParaRPr lang="en-US" sz="2400" dirty="0">
              <a:cs typeface="B Titr" panose="00000700000000000000" pitchFamily="2" charset="-78"/>
            </a:endParaRPr>
          </a:p>
          <a:p>
            <a:pPr lvl="0" algn="r" rtl="1"/>
            <a:r>
              <a:rPr lang="fa-IR" sz="2400" dirty="0">
                <a:cs typeface="B Titr" panose="00000700000000000000" pitchFamily="2" charset="-78"/>
              </a:rPr>
              <a:t>زاویه اصطکاک</a:t>
            </a:r>
            <a:endParaRPr lang="en-US" sz="2400" dirty="0">
              <a:cs typeface="B Titr" panose="00000700000000000000" pitchFamily="2" charset="-78"/>
            </a:endParaRPr>
          </a:p>
          <a:p>
            <a:pPr lvl="0" algn="r" rtl="1"/>
            <a:r>
              <a:rPr lang="fa-IR" sz="2400" dirty="0">
                <a:cs typeface="B Titr" panose="00000700000000000000" pitchFamily="2" charset="-78"/>
              </a:rPr>
              <a:t>وزن مخصوص</a:t>
            </a:r>
            <a:endParaRPr lang="en-US" sz="2400" dirty="0">
              <a:cs typeface="B Titr" panose="00000700000000000000" pitchFamily="2" charset="-78"/>
            </a:endParaRPr>
          </a:p>
          <a:p>
            <a:pPr algn="r" rtl="1"/>
            <a:endParaRPr lang="en-US" dirty="0"/>
          </a:p>
        </p:txBody>
      </p:sp>
      <p:sp>
        <p:nvSpPr>
          <p:cNvPr id="3" name="Title 2"/>
          <p:cNvSpPr>
            <a:spLocks noGrp="1"/>
          </p:cNvSpPr>
          <p:nvPr>
            <p:ph type="title"/>
          </p:nvPr>
        </p:nvSpPr>
        <p:spPr/>
        <p:txBody>
          <a:bodyPr>
            <a:normAutofit/>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sz="3600" dirty="0"/>
          </a:p>
        </p:txBody>
      </p:sp>
    </p:spTree>
    <p:extLst>
      <p:ext uri="{BB962C8B-B14F-4D97-AF65-F5344CB8AC3E}">
        <p14:creationId xmlns:p14="http://schemas.microsoft.com/office/powerpoint/2010/main" val="2932086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pPr algn="justLow" rtl="1"/>
            <a:r>
              <a:rPr lang="fa-IR" sz="2400" dirty="0" smtClean="0">
                <a:cs typeface="B Titr" panose="00000700000000000000" pitchFamily="2" charset="-78"/>
              </a:rPr>
              <a:t>امروزه استفاده از روشهای آماری و احتمالاتی در علوم مهندسی به ویژه مهندسی عمران که اطلاعات حل مسئله اعم از روابط و پارامترها به دلیل ناشناخته بودن عوامل مختلف، همواره با عدم قطعیت هایی همراه است، در حال گسترش است. در این بین روشهای شبیه سازی نیز بسط و گسترش یافته که از جمله می توان روشهایی مانند مونت کارلو، مونت کارلو پیشرفته، برآورد نقطه ای را نام برد.</a:t>
            </a:r>
          </a:p>
          <a:p>
            <a:pPr algn="justLow" rtl="1"/>
            <a:r>
              <a:rPr lang="fa-IR" sz="2400" dirty="0" smtClean="0">
                <a:cs typeface="B Titr" panose="00000700000000000000" pitchFamily="2" charset="-78"/>
              </a:rPr>
              <a:t>با توجه به این موارد جای خالی نرم افزاری قدرتمند در زمینه مهندسی ژئوتکنیک که قابلیت آنالیز مسایل را به روش های آماری و احتمالاتی داشته باشد، احساس می شد. </a:t>
            </a:r>
          </a:p>
          <a:p>
            <a:pPr algn="justLow" rtl="1"/>
            <a:r>
              <a:rPr lang="fa-IR" sz="2400" dirty="0" smtClean="0">
                <a:cs typeface="B Titr" panose="00000700000000000000" pitchFamily="2" charset="-78"/>
              </a:rPr>
              <a:t>شرکت </a:t>
            </a:r>
            <a:r>
              <a:rPr lang="en-US" sz="2400" dirty="0" err="1" smtClean="0">
                <a:cs typeface="B Titr" panose="00000700000000000000" pitchFamily="2" charset="-78"/>
              </a:rPr>
              <a:t>rocsicence</a:t>
            </a:r>
            <a:r>
              <a:rPr lang="fa-IR" sz="2400" dirty="0" smtClean="0">
                <a:cs typeface="B Titr" panose="00000700000000000000" pitchFamily="2" charset="-78"/>
              </a:rPr>
              <a:t> با گرداوری مجموعه ای از نرم افزار های</a:t>
            </a:r>
            <a:r>
              <a:rPr lang="en-US" sz="2400" dirty="0" smtClean="0">
                <a:cs typeface="B Titr" panose="00000700000000000000" pitchFamily="2" charset="-78"/>
              </a:rPr>
              <a:t> </a:t>
            </a:r>
            <a:r>
              <a:rPr lang="fa-IR" sz="2400" dirty="0" smtClean="0">
                <a:cs typeface="B Titr" panose="00000700000000000000" pitchFamily="2" charset="-78"/>
              </a:rPr>
              <a:t>تخصصی مهندسی خاک و معدن تا حدود زیادی این مشکل را حل کرد.</a:t>
            </a:r>
          </a:p>
          <a:p>
            <a:pPr algn="justLow" rtl="1"/>
            <a:endParaRPr lang="fa-IR" dirty="0">
              <a:cs typeface="B Nazanin" panose="00000400000000000000" pitchFamily="2" charset="-78"/>
            </a:endParaRPr>
          </a:p>
          <a:p>
            <a:pPr algn="justLow" rtl="1"/>
            <a:endParaRPr lang="fa-IR" dirty="0" smtClean="0">
              <a:cs typeface="B Nazanin" panose="00000400000000000000" pitchFamily="2" charset="-78"/>
            </a:endParaRPr>
          </a:p>
          <a:p>
            <a:pPr algn="justLow" rtl="1"/>
            <a:endParaRPr lang="fa-IR" dirty="0">
              <a:cs typeface="B Nazanin" panose="00000400000000000000" pitchFamily="2" charset="-78"/>
            </a:endParaRPr>
          </a:p>
          <a:p>
            <a:pPr algn="justLow" rtl="1"/>
            <a:endParaRPr lang="fa-IR" dirty="0" smtClean="0">
              <a:cs typeface="B Nazanin" panose="00000400000000000000" pitchFamily="2" charset="-78"/>
            </a:endParaRPr>
          </a:p>
          <a:p>
            <a:pPr algn="justLow" rtl="1"/>
            <a:endParaRPr lang="fa-IR" dirty="0">
              <a:cs typeface="B Nazanin" panose="00000400000000000000" pitchFamily="2" charset="-78"/>
            </a:endParaRPr>
          </a:p>
          <a:p>
            <a:pPr algn="justLow" rtl="1"/>
            <a:endParaRPr lang="fa-IR" dirty="0" smtClean="0">
              <a:cs typeface="B Nazanin" panose="00000400000000000000" pitchFamily="2" charset="-78"/>
            </a:endParaRPr>
          </a:p>
          <a:p>
            <a:pPr algn="justLow" rtl="1"/>
            <a:endParaRPr lang="fa-IR" dirty="0">
              <a:cs typeface="B Nazanin" panose="00000400000000000000" pitchFamily="2" charset="-78"/>
            </a:endParaRPr>
          </a:p>
          <a:p>
            <a:pPr algn="justLow" rtl="1"/>
            <a:endParaRPr lang="fa-IR" dirty="0" smtClean="0">
              <a:cs typeface="B Nazanin" panose="00000400000000000000" pitchFamily="2" charset="-78"/>
            </a:endParaRPr>
          </a:p>
          <a:p>
            <a:pPr algn="justLow" rtl="1"/>
            <a:endParaRPr lang="fa-IR" dirty="0">
              <a:cs typeface="B Nazanin" panose="00000400000000000000" pitchFamily="2" charset="-78"/>
            </a:endParaRPr>
          </a:p>
          <a:p>
            <a:pPr algn="justLow" rtl="1"/>
            <a:endParaRPr lang="fa-IR" dirty="0" smtClean="0">
              <a:cs typeface="B Nazanin" panose="00000400000000000000" pitchFamily="2" charset="-78"/>
            </a:endParaRPr>
          </a:p>
          <a:p>
            <a:pPr algn="justLow" rtl="1"/>
            <a:endParaRPr lang="fa-IR" dirty="0">
              <a:cs typeface="B Nazanin" panose="00000400000000000000" pitchFamily="2" charset="-78"/>
            </a:endParaRPr>
          </a:p>
          <a:p>
            <a:pPr algn="justLow" rtl="1"/>
            <a:endParaRPr lang="en-US" dirty="0">
              <a:cs typeface="B Nazanin" panose="00000400000000000000"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3074" y="1676400"/>
            <a:ext cx="6117851" cy="4330700"/>
          </a:xfrm>
          <a:prstGeom prst="rect">
            <a:avLst/>
          </a:prstGeom>
          <a:noFill/>
          <a:ln>
            <a:noFill/>
          </a:ln>
        </p:spPr>
      </p:pic>
    </p:spTree>
    <p:extLst>
      <p:ext uri="{BB962C8B-B14F-4D97-AF65-F5344CB8AC3E}">
        <p14:creationId xmlns:p14="http://schemas.microsoft.com/office/powerpoint/2010/main" val="2226738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ctr">
              <a:buNone/>
            </a:pPr>
            <a:r>
              <a:rPr lang="fa-IR" sz="2400" dirty="0" smtClean="0">
                <a:solidFill>
                  <a:srgbClr val="0000FF"/>
                </a:solidFill>
                <a:cs typeface="B Titr" panose="00000700000000000000" pitchFamily="2" charset="-78"/>
              </a:rPr>
              <a:t>ترسیم و تفسیر نتایج خروجی</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sz="36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85937" y="2209800"/>
            <a:ext cx="5572125" cy="3657600"/>
          </a:xfrm>
          <a:prstGeom prst="rect">
            <a:avLst/>
          </a:prstGeom>
          <a:noFill/>
          <a:ln>
            <a:noFill/>
          </a:ln>
        </p:spPr>
      </p:pic>
    </p:spTree>
    <p:extLst>
      <p:ext uri="{BB962C8B-B14F-4D97-AF65-F5344CB8AC3E}">
        <p14:creationId xmlns:p14="http://schemas.microsoft.com/office/powerpoint/2010/main" val="3752934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rtl="1">
              <a:buNone/>
            </a:pPr>
            <a:r>
              <a:rPr lang="ar-SA" sz="2400" dirty="0">
                <a:solidFill>
                  <a:srgbClr val="0000FF"/>
                </a:solidFill>
                <a:cs typeface="B Titr" panose="00000700000000000000" pitchFamily="2" charset="-78"/>
              </a:rPr>
              <a:t>نمودار </a:t>
            </a:r>
            <a:r>
              <a:rPr lang="ar-SA" sz="2400" dirty="0" smtClean="0">
                <a:solidFill>
                  <a:srgbClr val="0000FF"/>
                </a:solidFill>
                <a:cs typeface="B Titr" panose="00000700000000000000" pitchFamily="2" charset="-78"/>
              </a:rPr>
              <a:t>پراکندگی</a:t>
            </a:r>
            <a:endParaRPr lang="fa-IR" sz="2400" dirty="0" smtClean="0">
              <a:solidFill>
                <a:srgbClr val="0000FF"/>
              </a:solidFill>
              <a:cs typeface="B Titr" panose="00000700000000000000" pitchFamily="2" charset="-78"/>
            </a:endParaRPr>
          </a:p>
          <a:p>
            <a:pPr marL="109728" indent="0" algn="r" rtl="1">
              <a:buNone/>
            </a:pPr>
            <a:r>
              <a:rPr lang="fa-IR" sz="2400" dirty="0">
                <a:cs typeface="B Titr" panose="00000700000000000000" pitchFamily="2" charset="-78"/>
              </a:rPr>
              <a:t>نمودار پراکندگی این امکان را به کاربر می­دهد تا دو متغیر تصادفی را در برابر هم و در یک نمودار به­منظور تحلیل روابط بین دو متغیر رسم کند. </a:t>
            </a:r>
            <a:endParaRPr lang="en-US" sz="2400" dirty="0">
              <a:cs typeface="B Titr" panose="00000700000000000000" pitchFamily="2" charset="-78"/>
            </a:endParaRPr>
          </a:p>
        </p:txBody>
      </p:sp>
      <p:sp>
        <p:nvSpPr>
          <p:cNvPr id="3" name="Title 2"/>
          <p:cNvSpPr>
            <a:spLocks noGrp="1"/>
          </p:cNvSpPr>
          <p:nvPr>
            <p:ph type="title"/>
          </p:nvPr>
        </p:nvSpPr>
        <p:spPr/>
        <p:txBody>
          <a:bodyPr/>
          <a:lstStyle/>
          <a:p>
            <a:pPr algn="ctr"/>
            <a:r>
              <a:rPr lang="en-US" sz="4400" dirty="0">
                <a:solidFill>
                  <a:srgbClr val="FF0000"/>
                </a:solidFill>
                <a:cs typeface="B Titr" panose="00000700000000000000" pitchFamily="2" charset="-78"/>
              </a:rPr>
              <a:t>Slide</a:t>
            </a:r>
            <a:r>
              <a:rPr lang="fa-IR" sz="4400" dirty="0">
                <a:solidFill>
                  <a:srgbClr val="FF0000"/>
                </a:solidFill>
                <a:cs typeface="B Titr" panose="00000700000000000000" pitchFamily="2" charset="-78"/>
              </a:rPr>
              <a:t>قابلیت های نرم افزار</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4905375" cy="3133725"/>
          </a:xfrm>
          <a:prstGeom prst="rect">
            <a:avLst/>
          </a:prstGeom>
          <a:noFill/>
          <a:ln>
            <a:noFill/>
          </a:ln>
        </p:spPr>
      </p:pic>
    </p:spTree>
    <p:extLst>
      <p:ext uri="{BB962C8B-B14F-4D97-AF65-F5344CB8AC3E}">
        <p14:creationId xmlns:p14="http://schemas.microsoft.com/office/powerpoint/2010/main" val="3716166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lgn="ctr" rtl="1">
              <a:buNone/>
            </a:pPr>
            <a:r>
              <a:rPr lang="ar-SA" sz="2600" dirty="0">
                <a:solidFill>
                  <a:srgbClr val="0000FF"/>
                </a:solidFill>
                <a:cs typeface="B Titr" panose="00000700000000000000" pitchFamily="2" charset="-78"/>
              </a:rPr>
              <a:t>آنالیز </a:t>
            </a:r>
            <a:r>
              <a:rPr lang="ar-SA" sz="2600" dirty="0" smtClean="0">
                <a:solidFill>
                  <a:srgbClr val="0000FF"/>
                </a:solidFill>
                <a:cs typeface="B Titr" panose="00000700000000000000" pitchFamily="2" charset="-78"/>
              </a:rPr>
              <a:t>حساسیت</a:t>
            </a:r>
            <a:endParaRPr lang="fa-IR" sz="2600" dirty="0" smtClean="0">
              <a:solidFill>
                <a:srgbClr val="0000FF"/>
              </a:solidFill>
              <a:cs typeface="B Titr" panose="00000700000000000000" pitchFamily="2" charset="-78"/>
            </a:endParaRPr>
          </a:p>
          <a:p>
            <a:pPr algn="r" rtl="1"/>
            <a:r>
              <a:rPr lang="fa-IR" sz="2600" dirty="0">
                <a:cs typeface="B Titr" panose="00000700000000000000" pitchFamily="2" charset="-78"/>
              </a:rPr>
              <a:t>در رابطه با آنالیز حساسیت می­بایست نکات زیر را به یاد داشته باشیم:</a:t>
            </a:r>
            <a:endParaRPr lang="en-US" sz="2600" dirty="0">
              <a:cs typeface="B Titr" panose="00000700000000000000" pitchFamily="2" charset="-78"/>
            </a:endParaRPr>
          </a:p>
          <a:p>
            <a:pPr lvl="0" algn="r" rtl="1"/>
            <a:r>
              <a:rPr lang="fa-IR" sz="2600" dirty="0">
                <a:cs typeface="B Titr" panose="00000700000000000000" pitchFamily="2" charset="-78"/>
              </a:rPr>
              <a:t>برای متغیر یا متغیرهای ورودی می­بایست یک مقدار حداقل و حداکثر مشخص کنیم.</a:t>
            </a:r>
            <a:endParaRPr lang="en-US" sz="2600" dirty="0">
              <a:cs typeface="B Titr" panose="00000700000000000000" pitchFamily="2" charset="-78"/>
            </a:endParaRPr>
          </a:p>
          <a:p>
            <a:pPr lvl="0" algn="r" rtl="1"/>
            <a:r>
              <a:rPr lang="fa-IR" sz="2600" dirty="0">
                <a:cs typeface="B Titr" panose="00000700000000000000" pitchFamily="2" charset="-78"/>
              </a:rPr>
              <a:t>پارامترها بصورت یکنواخت از مقدار حداقل به حداکثر افزایش می­یابند و ضریب اطمینان سطح لغزش کمینه به ازای تمامی این مقادیر محاسبه می­شود. باید توجه داشت که هنگامیکه یک پارامتر تغییر می­کند مابقی پارامترهای ورودی ثابت می­مانند و تغییر نمی­کنند.</a:t>
            </a:r>
            <a:endParaRPr lang="en-US" sz="2600" dirty="0">
              <a:cs typeface="B Titr" panose="00000700000000000000" pitchFamily="2" charset="-78"/>
            </a:endParaRPr>
          </a:p>
          <a:p>
            <a:pPr lvl="0" algn="r" rtl="1"/>
            <a:r>
              <a:rPr lang="fa-IR" sz="2600" dirty="0">
                <a:cs typeface="B Titr" panose="00000700000000000000" pitchFamily="2" charset="-78"/>
              </a:rPr>
              <a:t>بنابراین می توان نمودار ضریب اطمینان در برابر پارامترهای ورودی را رسم کرد که با استفاده از آن می­توان حساسیت ضریب اطمینان را نسبت به تغییر هر یک از پارامترهای ورودی تعیین کرد.</a:t>
            </a:r>
            <a:endParaRPr lang="en-US" sz="2600" dirty="0">
              <a:cs typeface="B Titr" panose="00000700000000000000" pitchFamily="2" charset="-78"/>
            </a:endParaRPr>
          </a:p>
          <a:p>
            <a:pPr marL="109728" indent="0" algn="ctr" rtl="1">
              <a:buNone/>
            </a:pPr>
            <a:endParaRPr lang="en-US" dirty="0"/>
          </a:p>
        </p:txBody>
      </p:sp>
      <p:sp>
        <p:nvSpPr>
          <p:cNvPr id="3" name="Title 2"/>
          <p:cNvSpPr>
            <a:spLocks noGrp="1"/>
          </p:cNvSpPr>
          <p:nvPr>
            <p:ph type="title"/>
          </p:nvPr>
        </p:nvSpPr>
        <p:spPr/>
        <p:txBody>
          <a:bodyPr>
            <a:normAutofit/>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sz="3600" dirty="0"/>
          </a:p>
        </p:txBody>
      </p:sp>
    </p:spTree>
    <p:extLst>
      <p:ext uri="{BB962C8B-B14F-4D97-AF65-F5344CB8AC3E}">
        <p14:creationId xmlns:p14="http://schemas.microsoft.com/office/powerpoint/2010/main" val="3007335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FF0000"/>
                </a:solidFill>
                <a:cs typeface="B Titr" panose="00000700000000000000" pitchFamily="2" charset="-78"/>
              </a:rPr>
              <a:t>Slide</a:t>
            </a:r>
            <a:r>
              <a:rPr lang="fa-IR" sz="3600" dirty="0">
                <a:solidFill>
                  <a:srgbClr val="FF0000"/>
                </a:solidFill>
                <a:cs typeface="B Titr" panose="00000700000000000000" pitchFamily="2" charset="-78"/>
              </a:rPr>
              <a:t>قابلیت های نرم افزار</a:t>
            </a:r>
            <a:endParaRPr lang="en-US"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7467" y="1481138"/>
            <a:ext cx="6149066" cy="4525962"/>
          </a:xfrm>
          <a:prstGeom prst="rect">
            <a:avLst/>
          </a:prstGeom>
          <a:noFill/>
          <a:ln>
            <a:noFill/>
          </a:ln>
        </p:spPr>
      </p:pic>
    </p:spTree>
    <p:extLst>
      <p:ext uri="{BB962C8B-B14F-4D97-AF65-F5344CB8AC3E}">
        <p14:creationId xmlns:p14="http://schemas.microsoft.com/office/powerpoint/2010/main" val="32330164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justLow" rtl="1">
              <a:lnSpc>
                <a:spcPct val="150000"/>
              </a:lnSpc>
              <a:buNone/>
            </a:pPr>
            <a:r>
              <a:rPr lang="fa-IR" sz="2400" b="1" dirty="0" smtClean="0">
                <a:cs typeface="B Titr" panose="00000700000000000000" pitchFamily="2" charset="-78"/>
              </a:rPr>
              <a:t>1- آشنایی با مفاهیم روابط آماری و احتمالاتی پرکاربرد در مسایل مهندسی به ویژه مهندسی ژئوتکنیک</a:t>
            </a:r>
          </a:p>
          <a:p>
            <a:pPr marL="109728" indent="0" algn="justLow" rtl="1">
              <a:lnSpc>
                <a:spcPct val="150000"/>
              </a:lnSpc>
              <a:buNone/>
            </a:pPr>
            <a:r>
              <a:rPr lang="fa-IR" sz="2400" b="1" dirty="0" smtClean="0">
                <a:cs typeface="B Titr" panose="00000700000000000000" pitchFamily="2" charset="-78"/>
              </a:rPr>
              <a:t>2- آشنایی با روابط پرکاربرد احتمالاتی مانند </a:t>
            </a:r>
            <a:r>
              <a:rPr lang="en-US" sz="2400" b="1" dirty="0" err="1">
                <a:solidFill>
                  <a:srgbClr val="0000FF"/>
                </a:solidFill>
                <a:latin typeface="Times New Roman" panose="02020603050405020304" pitchFamily="18" charset="0"/>
                <a:cs typeface="B Titr" panose="00000700000000000000" pitchFamily="2" charset="-78"/>
              </a:rPr>
              <a:t>montecarlo</a:t>
            </a:r>
            <a:r>
              <a:rPr lang="fa-IR" sz="2400" b="1" dirty="0" smtClean="0">
                <a:cs typeface="B Titr" panose="00000700000000000000" pitchFamily="2" charset="-78"/>
              </a:rPr>
              <a:t> ، </a:t>
            </a:r>
            <a:r>
              <a:rPr lang="en-US" sz="2400" b="1" dirty="0">
                <a:solidFill>
                  <a:srgbClr val="0000FF"/>
                </a:solidFill>
                <a:latin typeface="Times New Roman" panose="02020603050405020304" pitchFamily="18" charset="0"/>
                <a:cs typeface="B Titr" panose="00000700000000000000" pitchFamily="2" charset="-78"/>
              </a:rPr>
              <a:t>advanced monte </a:t>
            </a:r>
            <a:r>
              <a:rPr lang="en-US" sz="2400" b="1" dirty="0" err="1">
                <a:solidFill>
                  <a:srgbClr val="0000FF"/>
                </a:solidFill>
                <a:latin typeface="Times New Roman" panose="02020603050405020304" pitchFamily="18" charset="0"/>
                <a:cs typeface="B Titr" panose="00000700000000000000" pitchFamily="2" charset="-78"/>
              </a:rPr>
              <a:t>carlo</a:t>
            </a:r>
            <a:r>
              <a:rPr lang="fa-IR" sz="2400" b="1" dirty="0" smtClean="0">
                <a:cs typeface="B Titr" panose="00000700000000000000" pitchFamily="2" charset="-78"/>
              </a:rPr>
              <a:t>، </a:t>
            </a:r>
            <a:r>
              <a:rPr lang="en-US" sz="2400" b="1" dirty="0">
                <a:solidFill>
                  <a:srgbClr val="0000FF"/>
                </a:solidFill>
                <a:latin typeface="Times New Roman" panose="02020603050405020304" pitchFamily="18" charset="0"/>
                <a:cs typeface="B Titr" panose="00000700000000000000" pitchFamily="2" charset="-78"/>
              </a:rPr>
              <a:t>point </a:t>
            </a:r>
            <a:r>
              <a:rPr lang="en-US" sz="2400" b="1" dirty="0" smtClean="0">
                <a:solidFill>
                  <a:srgbClr val="0000FF"/>
                </a:solidFill>
                <a:latin typeface="Times New Roman" panose="02020603050405020304" pitchFamily="18" charset="0"/>
                <a:cs typeface="B Titr" panose="00000700000000000000" pitchFamily="2" charset="-78"/>
              </a:rPr>
              <a:t>estimate </a:t>
            </a:r>
            <a:r>
              <a:rPr lang="en-US" sz="2400" b="1" dirty="0" err="1">
                <a:solidFill>
                  <a:srgbClr val="0000FF"/>
                </a:solidFill>
                <a:latin typeface="Times New Roman" panose="02020603050405020304" pitchFamily="18" charset="0"/>
                <a:cs typeface="B Titr" panose="00000700000000000000" pitchFamily="2" charset="-78"/>
              </a:rPr>
              <a:t>methode</a:t>
            </a:r>
            <a:r>
              <a:rPr lang="en-US" sz="2400" b="1" dirty="0" smtClean="0">
                <a:cs typeface="B Titr" panose="00000700000000000000" pitchFamily="2" charset="-78"/>
              </a:rPr>
              <a:t> </a:t>
            </a:r>
            <a:r>
              <a:rPr lang="fa-IR" sz="2400" b="1" dirty="0" smtClean="0">
                <a:cs typeface="B Titr" panose="00000700000000000000" pitchFamily="2" charset="-78"/>
              </a:rPr>
              <a:t>  در مهندسی ژئوتکنیک</a:t>
            </a:r>
          </a:p>
          <a:p>
            <a:pPr marL="109728" indent="0" algn="justLow" rtl="1">
              <a:lnSpc>
                <a:spcPct val="150000"/>
              </a:lnSpc>
              <a:buNone/>
            </a:pPr>
            <a:r>
              <a:rPr lang="fa-IR" sz="2400" b="1" dirty="0" smtClean="0">
                <a:cs typeface="B Titr" panose="00000700000000000000" pitchFamily="2" charset="-78"/>
              </a:rPr>
              <a:t>3- آموزش نحوه مدلسازی فضاهای زیر زمینی و حفاری های سطحی در نرم افزار</a:t>
            </a:r>
            <a:r>
              <a:rPr lang="en-US" sz="2400" b="1" dirty="0" err="1" smtClean="0">
                <a:solidFill>
                  <a:srgbClr val="0000FF"/>
                </a:solidFill>
                <a:latin typeface="Times New Roman" panose="02020603050405020304" pitchFamily="18" charset="0"/>
                <a:cs typeface="B Titr" panose="00000700000000000000" pitchFamily="2" charset="-78"/>
              </a:rPr>
              <a:t>Swedge</a:t>
            </a:r>
            <a:endParaRPr lang="fa-IR" sz="2400" b="1" dirty="0">
              <a:solidFill>
                <a:srgbClr val="0000FF"/>
              </a:solidFill>
              <a:latin typeface="Times New Roman" panose="02020603050405020304" pitchFamily="18" charset="0"/>
              <a:cs typeface="B Titr" panose="00000700000000000000" pitchFamily="2" charset="-78"/>
            </a:endParaRPr>
          </a:p>
          <a:p>
            <a:pPr marL="109728" indent="0" algn="justLow" rtl="1">
              <a:lnSpc>
                <a:spcPct val="150000"/>
              </a:lnSpc>
              <a:buNone/>
            </a:pPr>
            <a:r>
              <a:rPr lang="fa-IR" sz="2400" b="1" dirty="0" smtClean="0">
                <a:cs typeface="B Titr" panose="00000700000000000000" pitchFamily="2" charset="-78"/>
              </a:rPr>
              <a:t>4- آموزش تحلیل ساختاری پایداری شیروانی ها و گوه های تشکیل شده</a:t>
            </a:r>
          </a:p>
          <a:p>
            <a:pPr marL="109728" indent="0" algn="justLow" rtl="1">
              <a:lnSpc>
                <a:spcPct val="150000"/>
              </a:lnSpc>
              <a:buNone/>
            </a:pPr>
            <a:r>
              <a:rPr lang="fa-IR" sz="2400" b="1" dirty="0" smtClean="0">
                <a:cs typeface="B Titr" panose="00000700000000000000" pitchFamily="2" charset="-78"/>
              </a:rPr>
              <a:t>5- آموزش تحلیل تراوش آب های زیر زیمنی و اثرآن بر پایداری شیروانی</a:t>
            </a:r>
          </a:p>
          <a:p>
            <a:pPr marL="566928" indent="-457200" algn="r" rtl="1">
              <a:lnSpc>
                <a:spcPct val="150000"/>
              </a:lnSpc>
              <a:buFont typeface="+mj-lt"/>
              <a:buAutoNum type="arabicPeriod"/>
            </a:pPr>
            <a:endParaRPr lang="fa-IR" sz="2400" b="1" dirty="0" smtClean="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آموزش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Low" rtl="1">
              <a:lnSpc>
                <a:spcPct val="150000"/>
              </a:lnSpc>
              <a:buNone/>
            </a:pPr>
            <a:r>
              <a:rPr lang="fa-IR" sz="2400" dirty="0" smtClean="0">
                <a:cs typeface="B Titr" panose="00000700000000000000" pitchFamily="2" charset="-78"/>
              </a:rPr>
              <a:t>6- آشنایی با مفاهیم احتمالاتی، نحوه تعریف آنها  در نرم افزار و آنالیز احتمالاتی شیروانی ها</a:t>
            </a:r>
          </a:p>
          <a:p>
            <a:pPr marL="109728" indent="0" algn="justLow" rtl="1">
              <a:lnSpc>
                <a:spcPct val="150000"/>
              </a:lnSpc>
              <a:buNone/>
            </a:pPr>
            <a:r>
              <a:rPr lang="fa-IR" sz="2400" dirty="0" smtClean="0">
                <a:cs typeface="B Titr" panose="00000700000000000000" pitchFamily="2" charset="-78"/>
              </a:rPr>
              <a:t>7- آشنایی با مفاهیم آنالیز حساسیت و نحوه انجام آن در نرم افزار.</a:t>
            </a:r>
          </a:p>
          <a:p>
            <a:pPr marL="109728" indent="0" algn="justLow" rtl="1">
              <a:lnSpc>
                <a:spcPct val="150000"/>
              </a:lnSpc>
              <a:buNone/>
            </a:pPr>
            <a:r>
              <a:rPr lang="fa-IR" sz="2400" dirty="0" smtClean="0">
                <a:cs typeface="B Titr" panose="00000700000000000000" pitchFamily="2" charset="-78"/>
              </a:rPr>
              <a:t>8- نحوه طراحی بهینه شیروانی ها.</a:t>
            </a:r>
          </a:p>
          <a:p>
            <a:pPr marL="109728" indent="0" algn="justLow" rtl="1">
              <a:lnSpc>
                <a:spcPct val="150000"/>
              </a:lnSpc>
              <a:buNone/>
            </a:pPr>
            <a:r>
              <a:rPr lang="fa-IR" sz="2400" dirty="0" smtClean="0">
                <a:cs typeface="B Titr" panose="00000700000000000000" pitchFamily="2" charset="-78"/>
              </a:rPr>
              <a:t>9-نحوه طراحی حایل و نگهدارنده </a:t>
            </a:r>
          </a:p>
          <a:p>
            <a:pPr marL="109728" indent="0" algn="justLow" rtl="1">
              <a:lnSpc>
                <a:spcPct val="150000"/>
              </a:lnSpc>
              <a:buNone/>
            </a:pPr>
            <a:r>
              <a:rPr lang="fa-IR" sz="2400" dirty="0" smtClean="0">
                <a:cs typeface="B Titr" panose="00000700000000000000" pitchFamily="2" charset="-78"/>
              </a:rPr>
              <a:t>10-نحوه مدلسازی و تحلیل سیستم های خاک مسلح</a:t>
            </a:r>
          </a:p>
          <a:p>
            <a:pPr marL="109728" indent="0" algn="r" rtl="1">
              <a:buNone/>
            </a:pPr>
            <a:endParaRPr lang="en-US" sz="2400" dirty="0">
              <a:cs typeface="B Titr" panose="00000700000000000000" pitchFamily="2" charset="-78"/>
            </a:endParaRPr>
          </a:p>
        </p:txBody>
      </p:sp>
      <p:sp>
        <p:nvSpPr>
          <p:cNvPr id="3" name="Title 2"/>
          <p:cNvSpPr>
            <a:spLocks noGrp="1"/>
          </p:cNvSpPr>
          <p:nvPr>
            <p:ph type="title"/>
          </p:nvPr>
        </p:nvSpPr>
        <p:spPr/>
        <p:txBody>
          <a:bodyPr/>
          <a:lstStyle/>
          <a:p>
            <a:pPr algn="ctr"/>
            <a:r>
              <a:rPr lang="fa-IR" sz="3600" dirty="0">
                <a:solidFill>
                  <a:srgbClr val="FF0000"/>
                </a:solidFill>
                <a:cs typeface="B Titr" panose="00000700000000000000" pitchFamily="2" charset="-78"/>
              </a:rPr>
              <a:t>آنچه در این آموزش خواهید آموخت</a:t>
            </a:r>
            <a:endParaRPr lang="en-US" dirty="0"/>
          </a:p>
        </p:txBody>
      </p:sp>
    </p:spTree>
    <p:extLst>
      <p:ext uri="{BB962C8B-B14F-4D97-AF65-F5344CB8AC3E}">
        <p14:creationId xmlns:p14="http://schemas.microsoft.com/office/powerpoint/2010/main" val="3491683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400" b="1" dirty="0" smtClean="0">
                <a:latin typeface="Times New Roman" panose="02020603050405020304" pitchFamily="18" charset="0"/>
                <a:cs typeface="B Titr" panose="00000700000000000000" pitchFamily="2" charset="-78"/>
              </a:rPr>
              <a:t>1- آشنایی با مفاهیم پرکاربرد آماری</a:t>
            </a:r>
            <a:endParaRPr lang="fa-IR"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2- آشنایی با مفاهیم و روابط مهندسی خاک</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با مفاهیم و روابط مهندسی سنگ</a:t>
            </a:r>
            <a:endParaRPr lang="fa-IR"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نرم افزارهای صفحه گسترده از جمله </a:t>
            </a:r>
            <a:r>
              <a:rPr lang="en-US" sz="2400" b="1" dirty="0">
                <a:solidFill>
                  <a:srgbClr val="0000FF"/>
                </a:solidFill>
                <a:latin typeface="Times New Roman" panose="02020603050405020304" pitchFamily="18" charset="0"/>
                <a:cs typeface="B Titr" panose="00000700000000000000" pitchFamily="2" charset="-78"/>
              </a:rPr>
              <a:t>Microsoft </a:t>
            </a:r>
            <a:r>
              <a:rPr lang="en-US" sz="2400" b="1" dirty="0" smtClean="0">
                <a:solidFill>
                  <a:srgbClr val="0000FF"/>
                </a:solidFill>
                <a:latin typeface="Times New Roman" panose="02020603050405020304" pitchFamily="18" charset="0"/>
                <a:cs typeface="B Titr" panose="00000700000000000000" pitchFamily="2" charset="-78"/>
              </a:rPr>
              <a:t>excel</a:t>
            </a: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a:bodyPr>
          <a:lstStyle/>
          <a:p>
            <a:pPr algn="justLow" rtl="1">
              <a:lnSpc>
                <a:spcPct val="150000"/>
              </a:lnSpc>
            </a:pPr>
            <a:r>
              <a:rPr lang="fa-IR" sz="2400" dirty="0">
                <a:cs typeface="B Titr" panose="00000700000000000000" pitchFamily="2" charset="-78"/>
              </a:rPr>
              <a:t> </a:t>
            </a:r>
            <a:r>
              <a:rPr lang="fa-IR" sz="2400" dirty="0" smtClean="0">
                <a:cs typeface="B Titr" panose="00000700000000000000" pitchFamily="2" charset="-78"/>
              </a:rPr>
              <a:t>از جمله نرم افزارهای پرکاربرد می توان به موارد زیر اشاره کرد:</a:t>
            </a:r>
          </a:p>
          <a:p>
            <a:pPr algn="justLow" rtl="1">
              <a:lnSpc>
                <a:spcPct val="150000"/>
              </a:lnSpc>
            </a:pPr>
            <a:r>
              <a:rPr lang="fa-IR" sz="2400" dirty="0">
                <a:cs typeface="B Titr" panose="00000700000000000000" pitchFamily="2" charset="-78"/>
              </a:rPr>
              <a:t>نرم افزار </a:t>
            </a:r>
            <a:r>
              <a:rPr lang="en-US" sz="2400" dirty="0">
                <a:cs typeface="B Titr" panose="00000700000000000000" pitchFamily="2" charset="-78"/>
              </a:rPr>
              <a:t>Phase2</a:t>
            </a:r>
            <a:r>
              <a:rPr lang="fa-IR" sz="2400" dirty="0">
                <a:cs typeface="B Titr" panose="00000700000000000000" pitchFamily="2" charset="-78"/>
              </a:rPr>
              <a:t> : که یک نرم افزار </a:t>
            </a:r>
            <a:r>
              <a:rPr lang="fa-IR" sz="2400" dirty="0" smtClean="0">
                <a:cs typeface="B Titr" panose="00000700000000000000" pitchFamily="2" charset="-78"/>
              </a:rPr>
              <a:t>اجز</a:t>
            </a:r>
            <a:r>
              <a:rPr lang="fa-IR" sz="2400" dirty="0">
                <a:cs typeface="B Titr" panose="00000700000000000000" pitchFamily="2" charset="-78"/>
              </a:rPr>
              <a:t>ا</a:t>
            </a:r>
            <a:r>
              <a:rPr lang="fa-IR" sz="2400" dirty="0" smtClean="0">
                <a:cs typeface="B Titr" panose="00000700000000000000" pitchFamily="2" charset="-78"/>
              </a:rPr>
              <a:t>ی </a:t>
            </a:r>
            <a:r>
              <a:rPr lang="fa-IR" sz="2400" dirty="0">
                <a:cs typeface="B Titr" panose="00000700000000000000" pitchFamily="2" charset="-78"/>
              </a:rPr>
              <a:t>محدود دو بعدی است </a:t>
            </a:r>
            <a:r>
              <a:rPr lang="fa-IR" sz="2400" dirty="0" smtClean="0">
                <a:cs typeface="B Titr" panose="00000700000000000000" pitchFamily="2" charset="-78"/>
              </a:rPr>
              <a:t>که  علاوه بر آنالیز قطعی مسایل به روش قطعی </a:t>
            </a:r>
            <a:r>
              <a:rPr lang="fa-IR" sz="2400" dirty="0">
                <a:cs typeface="B Titr" panose="00000700000000000000" pitchFamily="2" charset="-78"/>
              </a:rPr>
              <a:t>از قابلیت بالای تحلیل احتمالاتی مسایل ژئوتکنیکی مانند مهندسی تونل، حفاری و آنالیز شیروانی ها </a:t>
            </a:r>
            <a:r>
              <a:rPr lang="fa-IR" sz="2400" dirty="0" smtClean="0">
                <a:cs typeface="B Titr" panose="00000700000000000000" pitchFamily="2" charset="-78"/>
              </a:rPr>
              <a:t> و تحلیل ترواش جریان آب نیز برخوردار </a:t>
            </a:r>
            <a:r>
              <a:rPr lang="fa-IR" sz="2400" dirty="0">
                <a:cs typeface="B Titr" panose="00000700000000000000" pitchFamily="2" charset="-78"/>
              </a:rPr>
              <a:t>است</a:t>
            </a:r>
            <a:r>
              <a:rPr lang="fa-IR" sz="2400" dirty="0" smtClean="0">
                <a:cs typeface="B Titr" panose="00000700000000000000" pitchFamily="2" charset="-78"/>
              </a:rPr>
              <a:t>.</a:t>
            </a:r>
          </a:p>
          <a:p>
            <a:pPr algn="justLow" rtl="1">
              <a:lnSpc>
                <a:spcPct val="150000"/>
              </a:lnSpc>
            </a:pPr>
            <a:r>
              <a:rPr lang="fa-IR" sz="2400" dirty="0" smtClean="0">
                <a:cs typeface="B Titr" panose="00000700000000000000" pitchFamily="2" charset="-78"/>
              </a:rPr>
              <a:t>نرم افزار </a:t>
            </a:r>
            <a:r>
              <a:rPr lang="en-US" sz="2400" dirty="0" smtClean="0">
                <a:cs typeface="B Titr" panose="00000700000000000000" pitchFamily="2" charset="-78"/>
              </a:rPr>
              <a:t>Slide</a:t>
            </a:r>
            <a:r>
              <a:rPr lang="fa-IR" sz="2400" dirty="0" smtClean="0">
                <a:cs typeface="B Titr" panose="00000700000000000000" pitchFamily="2" charset="-78"/>
              </a:rPr>
              <a:t>: که یک نرم افزار تعادل حدی دو بعدی است و قابلیت حل مسایل پایداری شیروانی ها را به روش قطعی و احتمالاتی را دارد.</a:t>
            </a:r>
          </a:p>
          <a:p>
            <a:pPr algn="justLow" rtl="1">
              <a:lnSpc>
                <a:spcPct val="150000"/>
              </a:lnSpc>
            </a:pPr>
            <a:r>
              <a:rPr lang="fa-IR" sz="2400" dirty="0" smtClean="0">
                <a:cs typeface="B Titr" panose="00000700000000000000" pitchFamily="2" charset="-78"/>
              </a:rPr>
              <a:t>نرم افزار </a:t>
            </a:r>
            <a:r>
              <a:rPr lang="en-US" sz="2400" dirty="0" err="1" smtClean="0">
                <a:cs typeface="B Titr" panose="00000700000000000000" pitchFamily="2" charset="-78"/>
              </a:rPr>
              <a:t>Swedge</a:t>
            </a:r>
            <a:r>
              <a:rPr lang="fa-IR" sz="2400" dirty="0" smtClean="0">
                <a:cs typeface="B Titr" panose="00000700000000000000" pitchFamily="2" charset="-78"/>
              </a:rPr>
              <a:t>: که برای آنالیز پایداری گوه های تشکیل شده در حفاری ها کاربرد دارد.</a:t>
            </a:r>
          </a:p>
          <a:p>
            <a:pPr algn="justLow" rtl="1">
              <a:lnSpc>
                <a:spcPct val="150000"/>
              </a:lnSpc>
            </a:pPr>
            <a:endParaRPr lang="fa-IR" sz="2400" dirty="0" smtClean="0">
              <a:cs typeface="B Titr" panose="00000700000000000000" pitchFamily="2" charset="-78"/>
            </a:endParaRPr>
          </a:p>
          <a:p>
            <a:pPr marL="109728" indent="0" algn="justLow" rtl="1">
              <a:lnSpc>
                <a:spcPct val="150000"/>
              </a:lnSpc>
              <a:buNone/>
            </a:pPr>
            <a:endParaRPr lang="fa-IR" sz="2400" dirty="0" smtClean="0">
              <a:cs typeface="B Titr" panose="00000700000000000000" pitchFamily="2" charset="-78"/>
            </a:endParaRPr>
          </a:p>
          <a:p>
            <a:pPr algn="justLow" rtl="1">
              <a:lnSpc>
                <a:spcPct val="150000"/>
              </a:lnSpc>
            </a:pPr>
            <a:endParaRPr lang="fa-IR" sz="2400" dirty="0">
              <a:cs typeface="B Titr" panose="00000700000000000000" pitchFamily="2" charset="-78"/>
            </a:endParaRPr>
          </a:p>
          <a:p>
            <a:pPr marL="109728" indent="0" algn="justLow" rtl="1">
              <a:lnSpc>
                <a:spcPct val="150000"/>
              </a:lnSpc>
              <a:buNone/>
            </a:pPr>
            <a:endParaRPr lang="en-US" sz="2400" dirty="0">
              <a:solidFill>
                <a:srgbClr val="00B050"/>
              </a:solidFill>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rtl="1"/>
            <a:r>
              <a:rPr lang="fa-IR" sz="2400" dirty="0" smtClean="0">
                <a:cs typeface="B Titr" panose="00000700000000000000" pitchFamily="2" charset="-78"/>
              </a:rPr>
              <a:t>در روش های احتمالاتی، نرم افزار با استفاده از تابع توزیع تعریف شده برای متغیر تصادفی نمونه های تصادفی تولید می کند. سپس به ازای هریک از نمونه های تولید شده مسئله را تحلیل و یک خروجی به دست می دهد.که دقت مسئله تا حدود زیادی وابسته به تعداد و توزیع نمونه ها است.</a:t>
            </a:r>
          </a:p>
          <a:p>
            <a:pPr algn="just" rtl="1"/>
            <a:r>
              <a:rPr lang="fa-IR" sz="2400" dirty="0" smtClean="0">
                <a:cs typeface="B Titr" panose="00000700000000000000" pitchFamily="2" charset="-78"/>
              </a:rPr>
              <a:t>برای استفاده از روش های احتمالاتی برای مسایل شبیه سازی نیاز به آشنایی با مفاهیم آماری به ویژه شناخت توابع توزیع متناسب با نیاز مسئله و نحوه نمونه گیری می باشد.</a:t>
            </a:r>
          </a:p>
          <a:p>
            <a:pPr algn="just" rtl="1"/>
            <a:r>
              <a:rPr lang="fa-IR" sz="2400" dirty="0" smtClean="0">
                <a:cs typeface="B Titr" panose="00000700000000000000" pitchFamily="2" charset="-78"/>
              </a:rPr>
              <a:t>از توابع توزیع پرکاربرد در مهندسی ژئوتکنیک می توان به توابع بتا، مثلثی، نرمال و نرمال لگاریتمی اشاره کرد.</a:t>
            </a: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روش های احتمالاتی</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85531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sz="2400" dirty="0" smtClean="0">
                <a:cs typeface="B Titr" panose="00000700000000000000" pitchFamily="2" charset="-78"/>
              </a:rPr>
              <a:t>روش های شبیه سازی:</a:t>
            </a:r>
          </a:p>
          <a:p>
            <a:pPr marL="109728" indent="0" algn="justLow" rtl="1">
              <a:buNone/>
            </a:pPr>
            <a:r>
              <a:rPr lang="fa-IR" sz="2400" dirty="0" smtClean="0">
                <a:cs typeface="B Titr" panose="00000700000000000000" pitchFamily="2" charset="-78"/>
              </a:rPr>
              <a:t>از روشه شبیه سازی پرکاربرد در مسایل ژئوتکنیک که از انعطاف پذیری و دقت بالایی برخوردار هستند می توان به موارد زیر اشاره کرد:</a:t>
            </a:r>
          </a:p>
          <a:p>
            <a:pPr algn="r" rtl="1"/>
            <a:r>
              <a:rPr lang="fa-IR" sz="2400" dirty="0" smtClean="0">
                <a:cs typeface="B Titr" panose="00000700000000000000" pitchFamily="2" charset="-78"/>
              </a:rPr>
              <a:t>روش برآورد نقطه ای</a:t>
            </a:r>
          </a:p>
          <a:p>
            <a:pPr algn="r" rtl="1"/>
            <a:r>
              <a:rPr lang="fa-IR" sz="2400" dirty="0" smtClean="0">
                <a:cs typeface="B Titr" panose="00000700000000000000" pitchFamily="2" charset="-78"/>
              </a:rPr>
              <a:t>روش ابر مکعب لاتین</a:t>
            </a:r>
          </a:p>
          <a:p>
            <a:pPr algn="r" rtl="1"/>
            <a:r>
              <a:rPr lang="fa-IR" sz="2400" dirty="0" smtClean="0">
                <a:cs typeface="B Titr" panose="00000700000000000000" pitchFamily="2" charset="-78"/>
              </a:rPr>
              <a:t>روش مونت کارلو</a:t>
            </a:r>
          </a:p>
          <a:p>
            <a:pPr algn="r" rtl="1"/>
            <a:r>
              <a:rPr lang="fa-IR" sz="2400" dirty="0" smtClean="0">
                <a:cs typeface="B Titr" panose="00000700000000000000" pitchFamily="2" charset="-78"/>
              </a:rPr>
              <a:t>روش مونت کارلو پیشرفته</a:t>
            </a:r>
            <a:endParaRPr lang="en-US" sz="2400" dirty="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a:solidFill>
                  <a:srgbClr val="FF0000"/>
                </a:solidFill>
                <a:cs typeface="B Titr" panose="00000700000000000000" pitchFamily="2" charset="-78"/>
              </a:rPr>
              <a:t>روش های احتمالاتی</a:t>
            </a:r>
            <a:endParaRPr lang="en-US" sz="3600" dirty="0"/>
          </a:p>
        </p:txBody>
      </p:sp>
    </p:spTree>
    <p:extLst>
      <p:ext uri="{BB962C8B-B14F-4D97-AF65-F5344CB8AC3E}">
        <p14:creationId xmlns:p14="http://schemas.microsoft.com/office/powerpoint/2010/main" val="2429059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r" rtl="1">
              <a:buNone/>
            </a:pPr>
            <a:r>
              <a:rPr lang="fa-IR" sz="2400" dirty="0" smtClean="0">
                <a:cs typeface="B Titr" panose="00000700000000000000" pitchFamily="2" charset="-78"/>
              </a:rPr>
              <a:t>مزایای روش های احتمالاتی</a:t>
            </a:r>
          </a:p>
          <a:p>
            <a:pPr algn="r" rtl="1"/>
            <a:r>
              <a:rPr lang="fa-IR" sz="2400" dirty="0" smtClean="0">
                <a:cs typeface="B Titr" panose="00000700000000000000" pitchFamily="2" charset="-78"/>
              </a:rPr>
              <a:t>از جمله مهمترین مزیت های استفاده از روش های احتمالاتی در شبیه سازی و حل مسایل می توان به موارد زیر اشاره کرد:</a:t>
            </a:r>
          </a:p>
          <a:p>
            <a:pPr algn="r" rtl="1"/>
            <a:r>
              <a:rPr lang="fa-IR" sz="2400" dirty="0" smtClean="0">
                <a:cs typeface="B Titr" panose="00000700000000000000" pitchFamily="2" charset="-78"/>
              </a:rPr>
              <a:t>در نظر گرفتن عدم قطعیت های مسئله که ناشی از عدم شناخت ورودی های مسئله و ... می باشد.</a:t>
            </a:r>
          </a:p>
          <a:p>
            <a:pPr algn="r" rtl="1"/>
            <a:r>
              <a:rPr lang="fa-IR" sz="2400" dirty="0" smtClean="0">
                <a:cs typeface="B Titr" panose="00000700000000000000" pitchFamily="2" charset="-78"/>
              </a:rPr>
              <a:t>رسیدن به جواب مسئله که به شکل احتمال وقوع رخداد یا حادثه می باشد نه یک جواب قطعی و معین.</a:t>
            </a:r>
          </a:p>
          <a:p>
            <a:pPr algn="r" rtl="1"/>
            <a:r>
              <a:rPr lang="fa-IR" sz="2400" dirty="0" smtClean="0">
                <a:cs typeface="B Titr" panose="00000700000000000000" pitchFamily="2" charset="-78"/>
              </a:rPr>
              <a:t>امکان بررسی حساسیت جواب مسئله نسبت به تغییرات ورودی ها و تعیین پارامترهای مهم و تاثیر گذار با استفاده از آنالیز حساسیت یا آنالیز رگرسیون.</a:t>
            </a:r>
            <a:endParaRPr lang="en-US" sz="2400" dirty="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a:solidFill>
                  <a:srgbClr val="FF0000"/>
                </a:solidFill>
                <a:cs typeface="B Titr" panose="00000700000000000000" pitchFamily="2" charset="-78"/>
              </a:rPr>
              <a:t>روش های احتمالاتی</a:t>
            </a:r>
            <a:endParaRPr lang="en-US" sz="3600" dirty="0"/>
          </a:p>
        </p:txBody>
      </p:sp>
    </p:spTree>
    <p:extLst>
      <p:ext uri="{BB962C8B-B14F-4D97-AF65-F5344CB8AC3E}">
        <p14:creationId xmlns:p14="http://schemas.microsoft.com/office/powerpoint/2010/main" val="3760805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600" dirty="0">
                <a:solidFill>
                  <a:srgbClr val="FF0000"/>
                </a:solidFill>
                <a:cs typeface="B Titr" panose="00000700000000000000" pitchFamily="2" charset="-78"/>
              </a:rPr>
              <a:t>روش های احتمالاتی</a:t>
            </a:r>
            <a:endParaRPr lang="en-US" sz="3600" dirty="0"/>
          </a:p>
        </p:txBody>
      </p:sp>
      <p:sp>
        <p:nvSpPr>
          <p:cNvPr id="9" name="Content Placeholder 8"/>
          <p:cNvSpPr>
            <a:spLocks noGrp="1"/>
          </p:cNvSpPr>
          <p:nvPr>
            <p:ph sz="quarter" idx="2"/>
          </p:nvPr>
        </p:nvSpPr>
        <p:spPr/>
        <p:txBody>
          <a:bodyPr/>
          <a:lstStyle/>
          <a:p>
            <a:pPr marL="109728" indent="0" algn="ctr" rtl="1">
              <a:buNone/>
            </a:pPr>
            <a:r>
              <a:rPr lang="fa-IR" dirty="0" smtClean="0">
                <a:cs typeface="B Titr" panose="00000700000000000000" pitchFamily="2" charset="-78"/>
              </a:rPr>
              <a:t>محاسبه ضریب اطمینان با استفاده از تابع توزیع نرمال</a:t>
            </a:r>
            <a:endParaRPr lang="en-US" dirty="0">
              <a:cs typeface="B Titr" panose="00000700000000000000" pitchFamily="2" charset="-78"/>
            </a:endParaRPr>
          </a:p>
        </p:txBody>
      </p:sp>
      <p:sp>
        <p:nvSpPr>
          <p:cNvPr id="11" name="Content Placeholder 10"/>
          <p:cNvSpPr>
            <a:spLocks noGrp="1"/>
          </p:cNvSpPr>
          <p:nvPr>
            <p:ph sz="quarter" idx="4"/>
          </p:nvPr>
        </p:nvSpPr>
        <p:spPr/>
        <p:txBody>
          <a:bodyPr/>
          <a:lstStyle/>
          <a:p>
            <a:pPr marL="109728" indent="0" algn="ctr" rtl="1">
              <a:buNone/>
            </a:pPr>
            <a:r>
              <a:rPr lang="fa-IR" dirty="0" smtClean="0">
                <a:cs typeface="B Titr" panose="00000700000000000000" pitchFamily="2" charset="-78"/>
              </a:rPr>
              <a:t>نمودار تابع توزیع احتمالاتی با میانگین صفر</a:t>
            </a:r>
          </a:p>
          <a:p>
            <a:pPr marL="109728" indent="0" algn="ctr" rtl="1">
              <a:buNone/>
            </a:pPr>
            <a:endParaRPr lang="en-US" dirty="0">
              <a:cs typeface="B Titr" panose="00000700000000000000" pitchFamily="2"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807167045"/>
              </p:ext>
            </p:extLst>
          </p:nvPr>
        </p:nvGraphicFramePr>
        <p:xfrm>
          <a:off x="609600" y="2795270"/>
          <a:ext cx="3614420" cy="1967230"/>
        </p:xfrm>
        <a:graphic>
          <a:graphicData uri="http://schemas.openxmlformats.org/drawingml/2006/table">
            <a:tbl>
              <a:tblPr rtl="1">
                <a:tableStyleId>{5C22544A-7EE6-4342-B048-85BDC9FD1C3A}</a:tableStyleId>
              </a:tblPr>
              <a:tblGrid>
                <a:gridCol w="3614420"/>
              </a:tblGrid>
              <a:tr h="1967230">
                <a:tc>
                  <a:txBody>
                    <a:bodyPr/>
                    <a:lstStyle/>
                    <a:p>
                      <a:pPr marL="0" marR="0" algn="ctr" rtl="1">
                        <a:lnSpc>
                          <a:spcPct val="120000"/>
                        </a:lnSpc>
                        <a:spcBef>
                          <a:spcPts val="600"/>
                        </a:spcBef>
                        <a:spcAft>
                          <a:spcPts val="0"/>
                        </a:spcAft>
                      </a:pPr>
                      <a:endParaRPr lang="fa-IR" sz="1400" dirty="0">
                        <a:effectLst/>
                        <a:latin typeface="Times New Roman"/>
                        <a:ea typeface="Times New Roman"/>
                        <a:cs typeface="B Nazanin+ Regular"/>
                      </a:endParaRPr>
                    </a:p>
                  </a:txBody>
                  <a:tcPr marL="68580" marR="68580" marT="0" marB="0"/>
                </a:tc>
              </a:tr>
            </a:tbl>
          </a:graphicData>
        </a:graphic>
      </p:graphicFrame>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0"/>
            <a:ext cx="3343275"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3461528050"/>
              </p:ext>
            </p:extLst>
          </p:nvPr>
        </p:nvGraphicFramePr>
        <p:xfrm>
          <a:off x="4438650" y="2762885"/>
          <a:ext cx="3895725" cy="2284730"/>
        </p:xfrm>
        <a:graphic>
          <a:graphicData uri="http://schemas.openxmlformats.org/drawingml/2006/table">
            <a:tbl>
              <a:tblPr rtl="1" firstRow="1" firstCol="1" bandRow="1"/>
              <a:tblGrid>
                <a:gridCol w="3895725"/>
              </a:tblGrid>
              <a:tr h="2284730">
                <a:tc>
                  <a:txBody>
                    <a:bodyPr/>
                    <a:lstStyle/>
                    <a:p>
                      <a:pPr marL="0" marR="0" algn="ctr" rtl="0">
                        <a:lnSpc>
                          <a:spcPct val="120000"/>
                        </a:lnSpc>
                        <a:spcBef>
                          <a:spcPts val="600"/>
                        </a:spcBef>
                        <a:spcAft>
                          <a:spcPts val="0"/>
                        </a:spcAft>
                      </a:pPr>
                      <a:endParaRPr lang="fa-IR" sz="1400" dirty="0">
                        <a:effectLst/>
                        <a:latin typeface="Times New Roman"/>
                        <a:ea typeface="SimSun"/>
                        <a:cs typeface="B Nazanin+ Regular"/>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62262"/>
            <a:ext cx="37623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254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rtl="1"/>
            <a:r>
              <a:rPr lang="fa-IR" sz="2400" dirty="0">
                <a:latin typeface="Times New Roman"/>
                <a:ea typeface="Calibri"/>
                <a:cs typeface="B Titr" panose="00000700000000000000" pitchFamily="2" charset="-78"/>
              </a:rPr>
              <a:t>شبیه سازی مونت کارلو یکی از بهترین روش­های عددی در بین روش­های شبیه سازی است. </a:t>
            </a:r>
            <a:endParaRPr lang="fa-IR" sz="2400" dirty="0" smtClean="0">
              <a:latin typeface="Times New Roman"/>
              <a:ea typeface="Calibri"/>
              <a:cs typeface="B Titr" panose="00000700000000000000" pitchFamily="2" charset="-78"/>
            </a:endParaRPr>
          </a:p>
          <a:p>
            <a:pPr algn="justLow" rtl="1"/>
            <a:r>
              <a:rPr lang="fa-IR" sz="2400" dirty="0">
                <a:latin typeface="Times New Roman"/>
                <a:ea typeface="Calibri"/>
                <a:cs typeface="B Titr" panose="00000700000000000000" pitchFamily="2" charset="-78"/>
              </a:rPr>
              <a:t>روشی برای تولید نمونه­های تصادفی بر اساس شناخت تابع توزیع آزمایش­های عددی </a:t>
            </a:r>
            <a:r>
              <a:rPr lang="fa-IR" sz="2400" dirty="0" smtClean="0">
                <a:latin typeface="Times New Roman"/>
                <a:ea typeface="Calibri"/>
                <a:cs typeface="B Titr" panose="00000700000000000000" pitchFamily="2" charset="-78"/>
              </a:rPr>
              <a:t>است</a:t>
            </a:r>
          </a:p>
          <a:p>
            <a:pPr algn="justLow" rtl="1"/>
            <a:r>
              <a:rPr lang="fa-IR" sz="2400" dirty="0">
                <a:latin typeface="Times New Roman"/>
                <a:ea typeface="Calibri"/>
                <a:cs typeface="B Titr" panose="00000700000000000000" pitchFamily="2" charset="-78"/>
              </a:rPr>
              <a:t>روش مونت کارلو بر اساس تولیداعداد تصادفی است. </a:t>
            </a:r>
            <a:endParaRPr lang="fa-IR" sz="2400" dirty="0" smtClean="0">
              <a:latin typeface="Times New Roman"/>
              <a:ea typeface="Calibri"/>
              <a:cs typeface="B Titr" panose="00000700000000000000" pitchFamily="2" charset="-78"/>
            </a:endParaRPr>
          </a:p>
          <a:p>
            <a:pPr algn="justLow" rtl="1"/>
            <a:r>
              <a:rPr lang="ar-SA" sz="2400" dirty="0">
                <a:latin typeface="Times New Roman"/>
                <a:ea typeface="Calibri"/>
                <a:cs typeface="B Titr" panose="00000700000000000000" pitchFamily="2" charset="-78"/>
              </a:rPr>
              <a:t>به­دلیل اتکای آن­ها بر محاسبات تکراری و اعداد تصادفی یا تصادفی کاذب، روش­های مونت کارلو اغلب به گونه‌ای تنظیم می‌شوند که توسط رایانه اجرا شوند.</a:t>
            </a:r>
            <a:endParaRPr lang="en-US" sz="2400" dirty="0">
              <a:cs typeface="B Titr" panose="00000700000000000000" pitchFamily="2" charset="-78"/>
            </a:endParaRPr>
          </a:p>
        </p:txBody>
      </p:sp>
      <p:sp>
        <p:nvSpPr>
          <p:cNvPr id="3" name="Title 2"/>
          <p:cNvSpPr>
            <a:spLocks noGrp="1"/>
          </p:cNvSpPr>
          <p:nvPr>
            <p:ph type="title"/>
          </p:nvPr>
        </p:nvSpPr>
        <p:spPr/>
        <p:txBody>
          <a:bodyPr/>
          <a:lstStyle/>
          <a:p>
            <a:pPr algn="ctr"/>
            <a:r>
              <a:rPr lang="fa-IR" sz="3600" dirty="0" smtClean="0">
                <a:solidFill>
                  <a:srgbClr val="FF0000"/>
                </a:solidFill>
                <a:cs typeface="B Titr" panose="00000700000000000000" pitchFamily="2" charset="-78"/>
              </a:rPr>
              <a:t>شبیه سازی مونت کارلو</a:t>
            </a:r>
            <a:endParaRPr lang="en-US" dirty="0"/>
          </a:p>
        </p:txBody>
      </p:sp>
    </p:spTree>
    <p:extLst>
      <p:ext uri="{BB962C8B-B14F-4D97-AF65-F5344CB8AC3E}">
        <p14:creationId xmlns:p14="http://schemas.microsoft.com/office/powerpoint/2010/main" val="1812382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algn="justLow" rtl="1">
              <a:lnSpc>
                <a:spcPct val="120000"/>
              </a:lnSpc>
              <a:spcBef>
                <a:spcPts val="600"/>
              </a:spcBef>
              <a:buFont typeface="Symbol"/>
              <a:buChar char=""/>
              <a:tabLst>
                <a:tab pos="457200" algn="l"/>
              </a:tabLst>
            </a:pPr>
            <a:r>
              <a:rPr lang="ar-SA" sz="2400" dirty="0">
                <a:latin typeface="Times New Roman"/>
                <a:ea typeface="Calibri"/>
                <a:cs typeface="B Titr" panose="00000700000000000000" pitchFamily="2" charset="-78"/>
              </a:rPr>
              <a:t>اتکای محاسبات بر تولید اعداد تصادفی مناسب</a:t>
            </a:r>
            <a:endParaRPr lang="en-US" sz="2400" dirty="0">
              <a:latin typeface="Times New Roman"/>
              <a:ea typeface="Times New Roman"/>
              <a:cs typeface="B Titr" panose="00000700000000000000" pitchFamily="2" charset="-78"/>
            </a:endParaRPr>
          </a:p>
          <a:p>
            <a:pPr marL="342900" lvl="0" indent="-342900" algn="justLow" rtl="1">
              <a:lnSpc>
                <a:spcPct val="120000"/>
              </a:lnSpc>
              <a:spcBef>
                <a:spcPts val="600"/>
              </a:spcBef>
              <a:buFont typeface="Symbol"/>
              <a:buChar char=""/>
            </a:pPr>
            <a:r>
              <a:rPr lang="ar-SA" sz="2400" dirty="0">
                <a:latin typeface="Times New Roman"/>
                <a:ea typeface="Calibri"/>
                <a:cs typeface="B Titr" panose="00000700000000000000" pitchFamily="2" charset="-78"/>
              </a:rPr>
              <a:t>همگرایی تدریجی به سمت تخمین‌های بهتر در زمانی که داده‌های بیشتری شبیه سازی می‌شوند</a:t>
            </a:r>
            <a:r>
              <a:rPr lang="ar-SA" sz="2400" dirty="0" smtClean="0">
                <a:latin typeface="Times New Roman"/>
                <a:ea typeface="Calibri"/>
                <a:cs typeface="B Titr" panose="00000700000000000000" pitchFamily="2" charset="-78"/>
              </a:rPr>
              <a:t>.</a:t>
            </a:r>
            <a:endParaRPr lang="fa-IR" sz="2400" dirty="0" smtClean="0">
              <a:latin typeface="Times New Roman"/>
              <a:ea typeface="Calibri"/>
              <a:cs typeface="B Titr" panose="00000700000000000000" pitchFamily="2" charset="-78"/>
            </a:endParaRPr>
          </a:p>
          <a:p>
            <a:pPr marL="342900" lvl="0" indent="-342900" algn="justLow" rtl="1">
              <a:lnSpc>
                <a:spcPct val="120000"/>
              </a:lnSpc>
              <a:spcBef>
                <a:spcPts val="600"/>
              </a:spcBef>
              <a:buFont typeface="Symbol"/>
              <a:buChar char=""/>
            </a:pPr>
            <a:endParaRPr lang="en-US" dirty="0">
              <a:latin typeface="Times New Roman"/>
              <a:ea typeface="Times New Roman"/>
              <a:cs typeface="B Titr" panose="00000700000000000000" pitchFamily="2" charset="-78"/>
            </a:endParaRPr>
          </a:p>
          <a:p>
            <a:pPr algn="r"/>
            <a:endParaRPr lang="en-US" dirty="0"/>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اصول روش مونت کارلو</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3012852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emplate/>
  <TotalTime>4264</TotalTime>
  <Words>1448</Words>
  <Application>Microsoft Office PowerPoint</Application>
  <PresentationFormat>On-screen Show (4:3)</PresentationFormat>
  <Paragraphs>124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            مدلسازی و تحلیل احتمالاتی پایداری شیروانیها  سید ایمان پورناصر تابستان 1395     </vt:lpstr>
      <vt:lpstr> </vt:lpstr>
      <vt:lpstr>PowerPoint Presentation</vt:lpstr>
      <vt:lpstr>روش های احتمالاتی</vt:lpstr>
      <vt:lpstr>روش های احتمالاتی</vt:lpstr>
      <vt:lpstr>روش های احتمالاتی</vt:lpstr>
      <vt:lpstr>روش های احتمالاتی</vt:lpstr>
      <vt:lpstr>شبیه سازی مونت کارلو</vt:lpstr>
      <vt:lpstr>اصول روش مونت کارلو</vt:lpstr>
      <vt:lpstr>پارامترهای اساسی در شبیه سازی مونت کارلو</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Slideقابلیت های نرم افزار</vt:lpstr>
      <vt:lpstr>آنچه در این آموزش خواهید آموخت</vt:lpstr>
      <vt:lpstr>آنچه در این آموزش خواهید آموخت</vt:lpstr>
      <vt:lpstr>نکات و الزامات</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iman pournaser</cp:lastModifiedBy>
  <cp:revision>211</cp:revision>
  <dcterms:created xsi:type="dcterms:W3CDTF">2006-08-16T00:00:00Z</dcterms:created>
  <dcterms:modified xsi:type="dcterms:W3CDTF">2016-08-08T12:33:40Z</dcterms:modified>
</cp:coreProperties>
</file>