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366" r:id="rId2"/>
    <p:sldId id="354" r:id="rId3"/>
    <p:sldId id="355" r:id="rId4"/>
    <p:sldId id="367" r:id="rId5"/>
    <p:sldId id="373" r:id="rId6"/>
    <p:sldId id="374" r:id="rId7"/>
    <p:sldId id="375" r:id="rId8"/>
    <p:sldId id="376" r:id="rId9"/>
    <p:sldId id="377" r:id="rId10"/>
    <p:sldId id="378" r:id="rId11"/>
    <p:sldId id="368" r:id="rId12"/>
    <p:sldId id="369" r:id="rId13"/>
    <p:sldId id="370" r:id="rId14"/>
    <p:sldId id="371" r:id="rId15"/>
    <p:sldId id="379" r:id="rId16"/>
    <p:sldId id="380" r:id="rId17"/>
    <p:sldId id="381" r:id="rId18"/>
    <p:sldId id="362" r:id="rId19"/>
    <p:sldId id="372" r:id="rId20"/>
    <p:sldId id="3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مدلسازی و تحلیل احتمالاتی پایداری شیروانیها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سید ایمان پورناصر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تابستان 1395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Low" rtl="1">
              <a:lnSpc>
                <a:spcPct val="120000"/>
              </a:lnSpc>
              <a:spcBef>
                <a:spcPts val="600"/>
              </a:spcBef>
            </a:pP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روش مونت کارلو براساس تکرار چهار مرحله زیر است: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تخمین تابع توزیع احتمالاتی هریک از متغیرهای ورودی.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تولید مقادیر تصادفی به­ازای هریک از پارامترها.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محاسبه مقادیر نیروی مقاوم و محرک و مشخص نمودن مقادیر نیروی مقاوم بزرگتر از نیروی محرک.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تکرار این مراحل به تعداد </a:t>
            </a:r>
            <a:r>
              <a:rPr lang="en-US" sz="2400" dirty="0">
                <a:latin typeface="Times New Roman"/>
                <a:ea typeface="Calibri"/>
                <a:cs typeface="B Titr" panose="00000700000000000000" pitchFamily="2" charset="-78"/>
              </a:rPr>
              <a:t>N</a:t>
            </a:r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 مرتبه و محاسبه احتمال گسیختگی.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پارامترهای اساسی در شبیه سازی مونت کارلو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99873"/>
            <a:ext cx="1388993" cy="112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88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r" rtl="1">
              <a:buNone/>
            </a:pPr>
            <a:r>
              <a:rPr lang="fa-IR" sz="2800" dirty="0">
                <a:solidFill>
                  <a:srgbClr val="0000FF"/>
                </a:solidFill>
                <a:cs typeface="B Titr" panose="00000700000000000000" pitchFamily="2" charset="-78"/>
              </a:rPr>
              <a:t>در نرم افزار </a:t>
            </a:r>
            <a:r>
              <a:rPr lang="en-US" sz="28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cs typeface="B Titr" panose="00000700000000000000" pitchFamily="2" charset="-78"/>
              </a:rPr>
              <a:t>Swedge</a:t>
            </a:r>
            <a:r>
              <a:rPr lang="en-US" sz="28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0000FF"/>
                </a:solidFill>
                <a:cs typeface="B Titr" panose="00000700000000000000" pitchFamily="2" charset="-78"/>
              </a:rPr>
              <a:t>امکان آنالیز مسئله به سه روش وجود دارد که عبارتند از</a:t>
            </a:r>
            <a:r>
              <a:rPr lang="fa-IR" sz="2800" dirty="0" smtClean="0">
                <a:solidFill>
                  <a:srgbClr val="0000FF"/>
                </a:solidFill>
                <a:cs typeface="B Titr" panose="00000700000000000000" pitchFamily="2" charset="-78"/>
              </a:rPr>
              <a:t>:</a:t>
            </a:r>
            <a:endParaRPr lang="en-US" sz="28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fa-IR" sz="2800" dirty="0">
                <a:latin typeface="Times New Roman"/>
                <a:ea typeface="Times New Roman"/>
                <a:cs typeface="B Titr" panose="00000700000000000000" pitchFamily="2" charset="-78"/>
              </a:rPr>
              <a:t>روش قطعی: در این روش فرض می­شود مقادیر تمامی پارامترهای ورودی قطعی و معین است. در این روش آنالیز و تحلیل تنها بر روی یک گوه انجام می­شود.</a:t>
            </a:r>
            <a:endParaRPr lang="en-US" sz="2800" b="1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fa-IR" sz="2800" dirty="0">
                <a:latin typeface="Times New Roman"/>
                <a:ea typeface="Times New Roman"/>
                <a:cs typeface="B Titr" panose="00000700000000000000" pitchFamily="2" charset="-78"/>
              </a:rPr>
              <a:t>روش احتمالاتی: در این روش پارامترهای ورودی برای در نظر گرفتن نامعینی و عدم قطعیت در اندازه گیری راستای درز و ناپیوستگی­ها و همچنین پارامترهای مقاومتی بصورت آماری تعریف و وارد می­شوند.</a:t>
            </a:r>
            <a:endParaRPr lang="en-US" sz="2800" b="1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fa-IR" sz="2800" dirty="0">
                <a:latin typeface="Times New Roman"/>
                <a:ea typeface="Times New Roman"/>
                <a:cs typeface="B Titr" panose="00000700000000000000" pitchFamily="2" charset="-78"/>
              </a:rPr>
              <a:t>روش ترکیبی: در این روش می توان به هر تعداد جهت  و راستای درز تعریف کرد. نرم افزار تمامی ترکیب­های ممکن (جهت تشکیل گوه) را برای یک جفت درز بررسی می­کند.</a:t>
            </a:r>
            <a:endParaRPr lang="en-US" sz="2800" b="1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قابلیت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های نرم افزار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1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تولید نمونه های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تصادفی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:</a:t>
            </a:r>
          </a:p>
          <a:p>
            <a:pPr marL="109728" indent="0" algn="r" rtl="1">
              <a:buNone/>
            </a:pPr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از این قابلیت برای انجام آنالیز احتمالاتی مدل استفاده می شود.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نمونه های تصادفی می توانند مشخصات مصالح، راستای درز و ناپیوستگی ها، هندسه مدل و غیره باشند.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آنالیز لرزه ای</a:t>
            </a:r>
          </a:p>
          <a:p>
            <a:pPr marL="109728" indent="0" algn="r" rtl="1">
              <a:buNone/>
            </a:pPr>
            <a:endParaRPr lang="fa-IR" dirty="0" smtClean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در نرم افزار </a:t>
            </a:r>
            <a:r>
              <a:rPr lang="en-US" sz="2400" dirty="0" err="1" smtClean="0">
                <a:cs typeface="B Titr" panose="00000700000000000000" pitchFamily="2" charset="-78"/>
              </a:rPr>
              <a:t>Swedge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امکان مدلسازی و اعمال بارهای خارجی مانند فشار آب و نیروی لرزه ای وجود دارد.</a:t>
            </a:r>
          </a:p>
          <a:p>
            <a:pPr marL="109728" indent="0" algn="r" rtl="1">
              <a:buNone/>
            </a:pPr>
            <a:endParaRPr lang="fa-IR" dirty="0" smtClean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733800"/>
            <a:ext cx="2667000" cy="1447800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710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حساسیت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نرم افزار </a:t>
            </a:r>
            <a:r>
              <a:rPr lang="en-US" sz="2400" dirty="0" err="1" smtClean="0">
                <a:cs typeface="B Titr" panose="00000700000000000000" pitchFamily="2" charset="-78"/>
              </a:rPr>
              <a:t>Swedge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 قابلیت انجام آنالیز حساسیت را دارا می باشد.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در این روش یک مقدار حداقل و حداکثر برای هر یک ازمتغیرها تعریف می شود. </a:t>
            </a:r>
            <a:endParaRPr lang="fa-IR" sz="2400" dirty="0"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با تغییر هریک از متغیرها بین بازه تعریف شده، حساسیت ضریب اطمینان نسبت به تغییر هریک از متغیرها سنجیده می شود. </a:t>
            </a:r>
          </a:p>
          <a:p>
            <a:pPr algn="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37338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5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آنالیز احتمالاتی</a:t>
            </a:r>
          </a:p>
          <a:p>
            <a:pPr marL="109728" indent="0" algn="r" rtl="1">
              <a:buNone/>
            </a:pPr>
            <a:r>
              <a:rPr lang="fa-IR" sz="2400" dirty="0">
                <a:latin typeface="Times New Roman"/>
                <a:ea typeface="Times New Roman"/>
                <a:cs typeface="B Titr" panose="00000700000000000000" pitchFamily="2" charset="-78"/>
              </a:rPr>
              <a:t>در آنالیز احتمالاتی می­بایست تابع توزیع آماری پارامترهای ورودی را  جهت در نظر گرفتن عدم قطعیت ها در روند محاسبات مشخص </a:t>
            </a:r>
            <a:r>
              <a:rPr lang="fa-IR" sz="2400" dirty="0" smtClean="0">
                <a:latin typeface="Times New Roman"/>
                <a:ea typeface="Times New Roman"/>
                <a:cs typeface="B Titr" panose="00000700000000000000" pitchFamily="2" charset="-78"/>
              </a:rPr>
              <a:t>کنیم.</a:t>
            </a:r>
          </a:p>
          <a:p>
            <a:pPr marL="109728" indent="0" algn="r" rtl="1">
              <a:buNone/>
            </a:pPr>
            <a:r>
              <a:rPr lang="fa-IR" sz="2400" dirty="0" smtClean="0">
                <a:latin typeface="Times New Roman"/>
                <a:ea typeface="Times New Roman"/>
                <a:cs typeface="B Titr" panose="00000700000000000000" pitchFamily="2" charset="-78"/>
              </a:rPr>
              <a:t> 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971800"/>
            <a:ext cx="554355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0724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مدلسازی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درزها و ناپیوستگی ها و بررسی امکان تشکیل گوه های گسیختگی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Swedge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6999"/>
            <a:ext cx="4572000" cy="2828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01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 rtl="1">
              <a:buClr>
                <a:srgbClr val="94C600"/>
              </a:buClr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نمایش و تفسیر نتایج تحلیل</a:t>
            </a:r>
          </a:p>
          <a:p>
            <a:pPr marL="109728" lvl="0" indent="0" algn="justLow" rtl="1">
              <a:buClr>
                <a:srgbClr val="94C600"/>
              </a:buClr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با استفاده از ابزار موجود در نرم افزار امکان تفسیر و مشاهده نتایج و نمودارهای آنالیز از جمله آنالیز احتمالاتی وجود دارد.</a:t>
            </a:r>
          </a:p>
          <a:p>
            <a:pPr marL="109728" lvl="0" indent="0" algn="justLow" rtl="1">
              <a:buClr>
                <a:srgbClr val="94C600"/>
              </a:buClr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قابلیت های نرم افزار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124199"/>
            <a:ext cx="5543550" cy="3124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595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آشنایی با مفاهیم روابط آماری و احتمالاتی پرکاربرد در مسایل مهندسی به ویژه مهندسی ژئوتکنیک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آشنایی با روابط پرکاربرد احتمالاتی مانند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montecarlo</a:t>
            </a:r>
            <a:r>
              <a:rPr lang="fa-IR" sz="2400" b="1" dirty="0" smtClean="0">
                <a:cs typeface="B Titr" panose="00000700000000000000" pitchFamily="2" charset="-78"/>
              </a:rPr>
              <a:t> 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advanced monte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carlo</a:t>
            </a:r>
            <a:r>
              <a:rPr lang="fa-IR" sz="2400" b="1" dirty="0" smtClean="0">
                <a:cs typeface="B Titr" panose="00000700000000000000" pitchFamily="2" charset="-78"/>
              </a:rPr>
              <a:t>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point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estimate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methode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  در مهندسی ژئوتکنیک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آموزش نحوه مدلسازی فضاهای زیر زمینی و حفاری های سطحی در نرم </a:t>
            </a:r>
            <a:r>
              <a:rPr lang="fa-IR" sz="2400" b="1" dirty="0" smtClean="0">
                <a:cs typeface="B Titr" panose="00000700000000000000" pitchFamily="2" charset="-78"/>
              </a:rPr>
              <a:t>افزار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Swedge</a:t>
            </a:r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آموزش تحلیل ساختاری پایداری شیروانی </a:t>
            </a:r>
            <a:r>
              <a:rPr lang="fa-IR" sz="2400" b="1" dirty="0" smtClean="0">
                <a:cs typeface="B Titr" panose="00000700000000000000" pitchFamily="2" charset="-78"/>
              </a:rPr>
              <a:t>ها و گوه های تشکیل شده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آموزش تحلیل تراوش آب های زیر زیمنی و اثرآن بر پایداری شیروانی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آموزش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6- آشنایی با مفاهیم احتمالاتی، نحوه تعریف آنها  در نرم افزار و آنالیز احتمالاتی شیروانی ها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7- آشنایی با مفاهیم آنالیز حساسیت و نحوه انجام آن در نرم افزار.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8- نحوه طراحی بهینه شیروانی ها.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9-نحوه طراحی حایل و نگهدارنده </a:t>
            </a:r>
          </a:p>
          <a:p>
            <a:pPr marL="109728" indent="0" algn="justLow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10-نحوه مدلسازی و تحلیل سیستم های خاک مسلح</a:t>
            </a:r>
          </a:p>
          <a:p>
            <a:pPr marL="109728" indent="0" algn="r" rtl="1">
              <a:buNone/>
            </a:pP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آنچه در این آموزش خواهید آموخت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Low" rtl="1"/>
            <a:r>
              <a:rPr lang="fa-IR" sz="2400" dirty="0" smtClean="0">
                <a:cs typeface="B Titr" panose="00000700000000000000" pitchFamily="2" charset="-78"/>
              </a:rPr>
              <a:t>امروزه استفاده از روشهای آماری و احتمالاتی در علوم مهندسی به ویژه مهندسی عمران که اطلاعات حل مسئله اعم از روابط و پارامترها به دلیل ناشناخته بودن عوامل مختلف، همواره با عدم قطعیت هایی همراه است، در حال گسترش است. در این بین </a:t>
            </a:r>
            <a:r>
              <a:rPr lang="fa-IR" sz="2400" dirty="0" smtClean="0">
                <a:cs typeface="B Titr" panose="00000700000000000000" pitchFamily="2" charset="-78"/>
              </a:rPr>
              <a:t>روشهای شبیه سازی نیز </a:t>
            </a:r>
            <a:r>
              <a:rPr lang="fa-IR" sz="2400" dirty="0" smtClean="0">
                <a:cs typeface="B Titr" panose="00000700000000000000" pitchFamily="2" charset="-78"/>
              </a:rPr>
              <a:t>بسط و گسترش یافته که از جمله می توان روشهایی مانند مونت کارلو، مونت کارلو پیشرفته، برآورد نقطه ای را نام برد.</a:t>
            </a:r>
          </a:p>
          <a:p>
            <a:pPr algn="justLow" rtl="1"/>
            <a:r>
              <a:rPr lang="fa-IR" sz="2400" dirty="0" smtClean="0">
                <a:cs typeface="B Titr" panose="00000700000000000000" pitchFamily="2" charset="-78"/>
              </a:rPr>
              <a:t>با توجه به این موارد جای خالی نرم افزاری قدرتمند در زمینه مهندسی ژئوتکنیک که قابلیت آنالیز مسایل را به روش های آماری و احتمالاتی داشته باشد، احساس می شد. </a:t>
            </a:r>
          </a:p>
          <a:p>
            <a:pPr algn="justLow" rtl="1"/>
            <a:r>
              <a:rPr lang="fa-IR" sz="2400" dirty="0" smtClean="0">
                <a:cs typeface="B Titr" panose="00000700000000000000" pitchFamily="2" charset="-78"/>
              </a:rPr>
              <a:t>شرکت </a:t>
            </a:r>
            <a:r>
              <a:rPr lang="en-US" sz="2400" dirty="0" err="1" smtClean="0">
                <a:cs typeface="B Titr" panose="00000700000000000000" pitchFamily="2" charset="-78"/>
              </a:rPr>
              <a:t>rocsicence</a:t>
            </a:r>
            <a:r>
              <a:rPr lang="fa-IR" sz="2400" dirty="0" smtClean="0">
                <a:cs typeface="B Titr" panose="00000700000000000000" pitchFamily="2" charset="-78"/>
              </a:rPr>
              <a:t> با گرداوری مجموعه ای از نرم افزار های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تخصصی مهندسی خاک و معدن تا حدود زیادی این مشکل را حل کرد.</a:t>
            </a: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fa-IR" dirty="0" smtClean="0">
              <a:cs typeface="B Nazanin" panose="00000400000000000000" pitchFamily="2" charset="-78"/>
            </a:endParaRP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fa-IR" dirty="0" smtClean="0">
              <a:cs typeface="B Nazanin" panose="00000400000000000000" pitchFamily="2" charset="-78"/>
            </a:endParaRP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fa-IR" dirty="0" smtClean="0">
              <a:cs typeface="B Nazanin" panose="00000400000000000000" pitchFamily="2" charset="-78"/>
            </a:endParaRP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fa-IR" dirty="0" smtClean="0">
              <a:cs typeface="B Nazanin" panose="00000400000000000000" pitchFamily="2" charset="-78"/>
            </a:endParaRP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fa-IR" dirty="0" smtClean="0">
              <a:cs typeface="B Nazanin" panose="00000400000000000000" pitchFamily="2" charset="-78"/>
            </a:endParaRPr>
          </a:p>
          <a:p>
            <a:pPr algn="justLow" rtl="1"/>
            <a:endParaRPr lang="fa-IR" dirty="0">
              <a:cs typeface="B Nazanin" panose="00000400000000000000" pitchFamily="2" charset="-78"/>
            </a:endParaRPr>
          </a:p>
          <a:p>
            <a:pPr algn="justLow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 آشنایی با مفاهیم پرکاربرد آماری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مفاهیم و روابط مهندسی خاک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مفاهیم و روابط مهندسی سنگ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نرم افزارهای صفحه گسترده از جمله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Microsoft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excel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از جمله نرم افزارهای پرکاربرد می توان به موارد زیر اشاره کرد:</a:t>
            </a:r>
          </a:p>
          <a:p>
            <a:pPr algn="justLow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نرم افزار </a:t>
            </a:r>
            <a:r>
              <a:rPr lang="en-US" sz="2400" dirty="0">
                <a:cs typeface="B Titr" panose="00000700000000000000" pitchFamily="2" charset="-78"/>
              </a:rPr>
              <a:t>Phase2</a:t>
            </a:r>
            <a:r>
              <a:rPr lang="fa-IR" sz="2400" dirty="0">
                <a:cs typeface="B Titr" panose="00000700000000000000" pitchFamily="2" charset="-78"/>
              </a:rPr>
              <a:t> : که یک نرم افزار </a:t>
            </a:r>
            <a:r>
              <a:rPr lang="fa-IR" sz="2400" dirty="0" smtClean="0">
                <a:cs typeface="B Titr" panose="00000700000000000000" pitchFamily="2" charset="-78"/>
              </a:rPr>
              <a:t>اجز</a:t>
            </a:r>
            <a:r>
              <a:rPr lang="fa-IR" sz="2400" dirty="0">
                <a:cs typeface="B Titr" panose="00000700000000000000" pitchFamily="2" charset="-78"/>
              </a:rPr>
              <a:t>ا</a:t>
            </a:r>
            <a:r>
              <a:rPr lang="fa-IR" sz="2400" dirty="0" smtClean="0">
                <a:cs typeface="B Titr" panose="00000700000000000000" pitchFamily="2" charset="-78"/>
              </a:rPr>
              <a:t>ی </a:t>
            </a:r>
            <a:r>
              <a:rPr lang="fa-IR" sz="2400" dirty="0">
                <a:cs typeface="B Titr" panose="00000700000000000000" pitchFamily="2" charset="-78"/>
              </a:rPr>
              <a:t>محدود دو بعدی است </a:t>
            </a:r>
            <a:r>
              <a:rPr lang="fa-IR" sz="2400" dirty="0" smtClean="0">
                <a:cs typeface="B Titr" panose="00000700000000000000" pitchFamily="2" charset="-78"/>
              </a:rPr>
              <a:t>که  علاوه بر آنالیز قطعی مسایل به روش قطعی </a:t>
            </a:r>
            <a:r>
              <a:rPr lang="fa-IR" sz="2400" dirty="0">
                <a:cs typeface="B Titr" panose="00000700000000000000" pitchFamily="2" charset="-78"/>
              </a:rPr>
              <a:t>از قابلیت بالای تحلیل احتمالاتی مسایل ژئوتکنیکی مانند مهندسی تونل، حفاری و آنالیز شیروانی ها </a:t>
            </a:r>
            <a:r>
              <a:rPr lang="fa-IR" sz="2400" dirty="0" smtClean="0">
                <a:cs typeface="B Titr" panose="00000700000000000000" pitchFamily="2" charset="-78"/>
              </a:rPr>
              <a:t> و تحلیل ترواش جریان آب نیز برخوردار </a:t>
            </a:r>
            <a:r>
              <a:rPr lang="fa-IR" sz="2400" dirty="0">
                <a:cs typeface="B Titr" panose="00000700000000000000" pitchFamily="2" charset="-78"/>
              </a:rPr>
              <a:t>است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</a:p>
          <a:p>
            <a:pPr algn="justLow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نرم افزار </a:t>
            </a:r>
            <a:r>
              <a:rPr lang="en-US" sz="2400" dirty="0" smtClean="0">
                <a:cs typeface="B Titr" panose="00000700000000000000" pitchFamily="2" charset="-78"/>
              </a:rPr>
              <a:t>Slide</a:t>
            </a:r>
            <a:r>
              <a:rPr lang="fa-IR" sz="2400" dirty="0" smtClean="0">
                <a:cs typeface="B Titr" panose="00000700000000000000" pitchFamily="2" charset="-78"/>
              </a:rPr>
              <a:t>: که یک نرم افزار تعادل حدی دو بعدی است و قابلیت حل مسایل پایداری شیروانی ها را به روش قطعی و احتمالاتی را دارد.</a:t>
            </a:r>
          </a:p>
          <a:p>
            <a:pPr algn="justLow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نرم افزار </a:t>
            </a:r>
            <a:r>
              <a:rPr lang="en-US" sz="2400" dirty="0" err="1" smtClean="0">
                <a:cs typeface="B Titr" panose="00000700000000000000" pitchFamily="2" charset="-78"/>
              </a:rPr>
              <a:t>Swedge</a:t>
            </a:r>
            <a:r>
              <a:rPr lang="fa-IR" sz="2400" dirty="0" smtClean="0">
                <a:cs typeface="B Titr" panose="00000700000000000000" pitchFamily="2" charset="-78"/>
              </a:rPr>
              <a:t>: که برای آنالیز پایداری گوه های تشکیل شده در حفاری ها کاربرد دارد.</a:t>
            </a:r>
          </a:p>
          <a:p>
            <a:pPr algn="justLow" rtl="1">
              <a:lnSpc>
                <a:spcPct val="150000"/>
              </a:lnSpc>
            </a:pPr>
            <a:endParaRPr lang="fa-IR" sz="2400" dirty="0" smtClean="0">
              <a:cs typeface="B Titr" panose="00000700000000000000" pitchFamily="2" charset="-78"/>
            </a:endParaRPr>
          </a:p>
          <a:p>
            <a:pPr marL="109728" indent="0" algn="justLow" rtl="1">
              <a:lnSpc>
                <a:spcPct val="150000"/>
              </a:lnSpc>
              <a:buNone/>
            </a:pPr>
            <a:endParaRPr lang="fa-IR" sz="2400" dirty="0" smtClean="0">
              <a:cs typeface="B Titr" panose="00000700000000000000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fa-IR" sz="2400" dirty="0">
              <a:cs typeface="B Titr" panose="00000700000000000000" pitchFamily="2" charset="-78"/>
            </a:endParaRPr>
          </a:p>
          <a:p>
            <a:pPr marL="109728" indent="0" algn="justLow" rtl="1">
              <a:lnSpc>
                <a:spcPct val="150000"/>
              </a:lnSpc>
              <a:buNone/>
            </a:pP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در روش های احتمالاتی، نرم افزار با استفاده از تابع توزیع تعریف شده برای متغیر تصادفی نمونه های تصادفی تولید می کند. </a:t>
            </a:r>
            <a:r>
              <a:rPr lang="fa-IR" sz="2400" dirty="0" smtClean="0">
                <a:cs typeface="B Titr" panose="00000700000000000000" pitchFamily="2" charset="-78"/>
              </a:rPr>
              <a:t>سپس به ازای هریک از نمونه های تولید شده مسئله را تحلیل و یک خروجی به دست می دهد.که </a:t>
            </a:r>
            <a:r>
              <a:rPr lang="fa-IR" sz="2400" dirty="0" smtClean="0">
                <a:cs typeface="B Titr" panose="00000700000000000000" pitchFamily="2" charset="-78"/>
              </a:rPr>
              <a:t>دقت مسئله تا حدود زیادی وابسته به تعداد و توزیع نمونه ها است.</a:t>
            </a:r>
          </a:p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برای استفاده از روش های احتمالاتی برای مسایل شبیه سازی نیاز به آشنایی با مفاهیم آماری به ویژه شناخت توابع توزیع متناسب با نیاز مسئله و نحوه نمونه گیری می باشد.</a:t>
            </a:r>
          </a:p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از توابع توزیع پرکاربرد در مهندسی ژئوتکنیک می توان به توابع بتا، مثلثی، نرمال و نرمال لگاریتمی اشاره کرد.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روش های احتمالاتی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53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روش های شبیه سازی:</a:t>
            </a:r>
          </a:p>
          <a:p>
            <a:pPr marL="109728" indent="0" algn="justLow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از روشه شبیه سازی پرکاربرد در مسایل ژئوتکنیک که از انعطاف پذیری و دقت بالایی برخوردار هستند می توان به موارد زیر اشاره کرد: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روش برآورد نقطه ای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روش ابر مکعب لاتین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روش مونت کارلو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روش مونت کارلو پیشرفته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روش های احتمالاتی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905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مزایای روش های احتمالاتی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از جمله مهمترین مزیت های استفاده از روش های احتمالاتی در شبیه سازی و حل مسایل می توان به موارد زیر اشاره کرد: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در نظر گرفتن عدم قطعیت های مسئله که ناشی از عدم شناخت ورودی های مسئله و ... می باشد.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رسیدن به جواب مسئله که به شکل احتمال وقوع رخداد یا حادثه می باشد نه یک جواب قطعی و معین.</a:t>
            </a:r>
          </a:p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امکان بررسی حساسیت جواب مسئله نسبت به تغییرات ورودی ها و تعیین پارامترهای مهم و تاثیر گذار با استفاده از آنالیز حساسیت یا آنالیز رگرسیون.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روش های احتمالاتی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080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روش های احتمالاتی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 algn="ctr" rtl="1">
              <a:buNone/>
            </a:pPr>
            <a:r>
              <a:rPr lang="fa-IR" dirty="0" smtClean="0">
                <a:cs typeface="B Titr" panose="00000700000000000000" pitchFamily="2" charset="-78"/>
              </a:rPr>
              <a:t>محاسبه ضریب اطمینان با استفاده از تابع توزیع نرمال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 rtl="1">
              <a:buNone/>
            </a:pPr>
            <a:r>
              <a:rPr lang="fa-IR" dirty="0" smtClean="0">
                <a:cs typeface="B Titr" panose="00000700000000000000" pitchFamily="2" charset="-78"/>
              </a:rPr>
              <a:t>نمودار تابع توزیع احتمالاتی با میانگین صفر</a:t>
            </a:r>
          </a:p>
          <a:p>
            <a:pPr marL="109728" indent="0" algn="ctr" rtl="1"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67045"/>
              </p:ext>
            </p:extLst>
          </p:nvPr>
        </p:nvGraphicFramePr>
        <p:xfrm>
          <a:off x="609600" y="2795270"/>
          <a:ext cx="3614420" cy="196723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614420"/>
              </a:tblGrid>
              <a:tr h="19672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a-IR" sz="1400" dirty="0">
                        <a:effectLst/>
                        <a:latin typeface="Times New Roman"/>
                        <a:ea typeface="Times New Roman"/>
                        <a:cs typeface="B Nazanin+ Regul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343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28050"/>
              </p:ext>
            </p:extLst>
          </p:nvPr>
        </p:nvGraphicFramePr>
        <p:xfrm>
          <a:off x="4438650" y="2762885"/>
          <a:ext cx="3895725" cy="2284730"/>
        </p:xfrm>
        <a:graphic>
          <a:graphicData uri="http://schemas.openxmlformats.org/drawingml/2006/table">
            <a:tbl>
              <a:tblPr rtl="1" firstRow="1" firstCol="1" bandRow="1"/>
              <a:tblGrid>
                <a:gridCol w="3895725"/>
              </a:tblGrid>
              <a:tr h="228473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a-IR" sz="1400" dirty="0">
                        <a:effectLst/>
                        <a:latin typeface="Times New Roman"/>
                        <a:ea typeface="SimSun"/>
                        <a:cs typeface="B Nazanin+ 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2262"/>
            <a:ext cx="37623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25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شبیه سازی مونت کارلو یکی از بهترین روش­های عددی در بین روش­های شبیه سازی است. </a:t>
            </a:r>
            <a:endParaRPr lang="fa-IR" sz="2400" dirty="0" smtClean="0">
              <a:latin typeface="Times New Roman"/>
              <a:ea typeface="Calibri"/>
              <a:cs typeface="B Titr" panose="00000700000000000000" pitchFamily="2" charset="-78"/>
            </a:endParaRPr>
          </a:p>
          <a:p>
            <a:pPr algn="justLow" rtl="1"/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روشی برای تولید نمونه­های تصادفی بر اساس شناخت تابع توزیع آزمایش­های عددی </a:t>
            </a:r>
            <a:r>
              <a:rPr lang="fa-IR" sz="2400" dirty="0" smtClean="0">
                <a:latin typeface="Times New Roman"/>
                <a:ea typeface="Calibri"/>
                <a:cs typeface="B Titr" panose="00000700000000000000" pitchFamily="2" charset="-78"/>
              </a:rPr>
              <a:t>است</a:t>
            </a:r>
          </a:p>
          <a:p>
            <a:pPr algn="justLow" rtl="1"/>
            <a:r>
              <a:rPr lang="fa-IR" sz="2400" dirty="0">
                <a:latin typeface="Times New Roman"/>
                <a:ea typeface="Calibri"/>
                <a:cs typeface="B Titr" panose="00000700000000000000" pitchFamily="2" charset="-78"/>
              </a:rPr>
              <a:t>روش مونت کارلو بر اساس تولیداعداد تصادفی است. </a:t>
            </a:r>
            <a:endParaRPr lang="fa-IR" sz="2400" dirty="0" smtClean="0">
              <a:latin typeface="Times New Roman"/>
              <a:ea typeface="Calibri"/>
              <a:cs typeface="B Titr" panose="00000700000000000000" pitchFamily="2" charset="-78"/>
            </a:endParaRPr>
          </a:p>
          <a:p>
            <a:pPr algn="justLow" rtl="1"/>
            <a:r>
              <a:rPr lang="ar-SA" sz="2400" dirty="0">
                <a:latin typeface="Times New Roman"/>
                <a:ea typeface="Calibri"/>
                <a:cs typeface="B Titr" panose="00000700000000000000" pitchFamily="2" charset="-78"/>
              </a:rPr>
              <a:t>به­دلیل اتکای آن­ها بر محاسبات تکراری و اعداد تصادفی یا تصادفی کاذب، روش­های مونت کارلو اغلب به گونه‌ای تنظیم می‌شوند که توسط رایانه اجرا شوند.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شبیه سازی مونت کارلو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Symbol"/>
              <a:buChar char=""/>
              <a:tabLst>
                <a:tab pos="457200" algn="l"/>
              </a:tabLst>
            </a:pPr>
            <a:r>
              <a:rPr lang="ar-SA" sz="2400" dirty="0">
                <a:latin typeface="Times New Roman"/>
                <a:ea typeface="Calibri"/>
                <a:cs typeface="B Titr" panose="00000700000000000000" pitchFamily="2" charset="-78"/>
              </a:rPr>
              <a:t>اتکای محاسبات بر تولید اعداد تصادفی مناسب</a:t>
            </a:r>
            <a:endParaRPr lang="en-US" sz="2400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Symbol"/>
              <a:buChar char=""/>
            </a:pPr>
            <a:r>
              <a:rPr lang="ar-SA" sz="2400" dirty="0">
                <a:latin typeface="Times New Roman"/>
                <a:ea typeface="Calibri"/>
                <a:cs typeface="B Titr" panose="00000700000000000000" pitchFamily="2" charset="-78"/>
              </a:rPr>
              <a:t>همگرایی تدریجی به سمت تخمین‌های بهتر در زمانی که داده‌های بیشتری شبیه سازی می‌شوند</a:t>
            </a:r>
            <a:r>
              <a:rPr lang="ar-SA" sz="2400" dirty="0" smtClean="0">
                <a:latin typeface="Times New Roman"/>
                <a:ea typeface="Calibri"/>
                <a:cs typeface="B Titr" panose="00000700000000000000" pitchFamily="2" charset="-78"/>
              </a:rPr>
              <a:t>.</a:t>
            </a:r>
            <a:endParaRPr lang="fa-IR" sz="2400" dirty="0" smtClean="0">
              <a:latin typeface="Times New Roman"/>
              <a:ea typeface="Calibri"/>
              <a:cs typeface="B Titr" panose="00000700000000000000" pitchFamily="2" charset="-78"/>
            </a:endParaRPr>
          </a:p>
          <a:p>
            <a:pPr marL="342900" lvl="0" indent="-342900" algn="justLow" rtl="1">
              <a:lnSpc>
                <a:spcPct val="120000"/>
              </a:lnSpc>
              <a:spcBef>
                <a:spcPts val="600"/>
              </a:spcBef>
              <a:buFont typeface="Symbol"/>
              <a:buChar char=""/>
            </a:pPr>
            <a:endParaRPr lang="en-US" dirty="0">
              <a:latin typeface="Times New Roman"/>
              <a:ea typeface="Times New Roman"/>
              <a:cs typeface="B Titr" panose="000007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اصول روش مونت کارلو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2852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1183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            مدلسازی و تحلیل احتمالاتی پایداری شیروانیها  سید ایمان پورناصر تابستان 1395     </vt:lpstr>
      <vt:lpstr> </vt:lpstr>
      <vt:lpstr>PowerPoint Presentation</vt:lpstr>
      <vt:lpstr>روش های احتمالاتی</vt:lpstr>
      <vt:lpstr>روش های احتمالاتی</vt:lpstr>
      <vt:lpstr>روش های احتمالاتی</vt:lpstr>
      <vt:lpstr>روش های احتمالاتی</vt:lpstr>
      <vt:lpstr>شبیه سازی مونت کارلو</vt:lpstr>
      <vt:lpstr>اصول روش مونت کارلو</vt:lpstr>
      <vt:lpstr>پارامترهای اساسی در شبیه سازی مونت کارلو</vt:lpstr>
      <vt:lpstr>Swedgeقابلیت های نرم افزار</vt:lpstr>
      <vt:lpstr>Swedgeقابلیت های نرم افزار</vt:lpstr>
      <vt:lpstr>Swedgeقابلیت های نرم افزار</vt:lpstr>
      <vt:lpstr>Swedgeقابلیت های نرم افزار</vt:lpstr>
      <vt:lpstr>Swedgeقابلیت های نرم افزار</vt:lpstr>
      <vt:lpstr>Swedgeقابلیت های نرم افزار</vt:lpstr>
      <vt:lpstr>قابلیت های نرم افزار</vt:lpstr>
      <vt:lpstr>آنچه در این آموزش خواهید آموخت</vt:lpstr>
      <vt:lpstr>آنچه در این آموزش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iman pournaser</cp:lastModifiedBy>
  <cp:revision>207</cp:revision>
  <dcterms:created xsi:type="dcterms:W3CDTF">2006-08-16T00:00:00Z</dcterms:created>
  <dcterms:modified xsi:type="dcterms:W3CDTF">2016-08-08T11:01:22Z</dcterms:modified>
</cp:coreProperties>
</file>