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4"/>
  </p:notesMasterIdLst>
  <p:sldIdLst>
    <p:sldId id="366" r:id="rId2"/>
    <p:sldId id="354" r:id="rId3"/>
    <p:sldId id="355" r:id="rId4"/>
    <p:sldId id="356" r:id="rId5"/>
    <p:sldId id="379" r:id="rId6"/>
    <p:sldId id="380" r:id="rId7"/>
    <p:sldId id="357" r:id="rId8"/>
    <p:sldId id="358" r:id="rId9"/>
    <p:sldId id="359" r:id="rId10"/>
    <p:sldId id="370" r:id="rId11"/>
    <p:sldId id="367" r:id="rId12"/>
    <p:sldId id="369" r:id="rId13"/>
    <p:sldId id="368" r:id="rId14"/>
    <p:sldId id="360" r:id="rId15"/>
    <p:sldId id="361" r:id="rId16"/>
    <p:sldId id="362" r:id="rId17"/>
    <p:sldId id="371" r:id="rId18"/>
    <p:sldId id="373" r:id="rId19"/>
    <p:sldId id="374" r:id="rId20"/>
    <p:sldId id="375" r:id="rId21"/>
    <p:sldId id="381" r:id="rId22"/>
    <p:sldId id="38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68" y="1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v>EXP</c:v>
          </c:tx>
          <c:invertIfNegative val="0"/>
          <c:cat>
            <c:numRef>
              <c:f>Sheet1!$L$11:$L$13</c:f>
              <c:numCache>
                <c:formatCode>General</c:formatCode>
                <c:ptCount val="3"/>
                <c:pt idx="0">
                  <c:v>39.6</c:v>
                </c:pt>
                <c:pt idx="1">
                  <c:v>65.7</c:v>
                </c:pt>
                <c:pt idx="2">
                  <c:v>200.6</c:v>
                </c:pt>
              </c:numCache>
            </c:numRef>
          </c:cat>
          <c:val>
            <c:numRef>
              <c:f>Sheet1!$C$5:$C$7</c:f>
              <c:numCache>
                <c:formatCode>General</c:formatCode>
                <c:ptCount val="3"/>
                <c:pt idx="0">
                  <c:v>950</c:v>
                </c:pt>
                <c:pt idx="1">
                  <c:v>550</c:v>
                </c:pt>
                <c:pt idx="2">
                  <c:v>307.5</c:v>
                </c:pt>
              </c:numCache>
            </c:numRef>
          </c:val>
        </c:ser>
        <c:ser>
          <c:idx val="1"/>
          <c:order val="1"/>
          <c:tx>
            <c:v>FEM</c:v>
          </c:tx>
          <c:invertIfNegative val="0"/>
          <c:cat>
            <c:numRef>
              <c:f>Sheet1!$L$11:$L$13</c:f>
              <c:numCache>
                <c:formatCode>General</c:formatCode>
                <c:ptCount val="3"/>
                <c:pt idx="0">
                  <c:v>39.6</c:v>
                </c:pt>
                <c:pt idx="1">
                  <c:v>65.7</c:v>
                </c:pt>
                <c:pt idx="2">
                  <c:v>200.6</c:v>
                </c:pt>
              </c:numCache>
            </c:numRef>
          </c:cat>
          <c:val>
            <c:numRef>
              <c:f>Sheet1!$D$5:$D$7</c:f>
              <c:numCache>
                <c:formatCode>General</c:formatCode>
                <c:ptCount val="3"/>
                <c:pt idx="0">
                  <c:v>895</c:v>
                </c:pt>
                <c:pt idx="1">
                  <c:v>503</c:v>
                </c:pt>
                <c:pt idx="2">
                  <c:v>291.5</c:v>
                </c:pt>
              </c:numCache>
            </c:numRef>
          </c:val>
        </c:ser>
        <c:dLbls>
          <c:showLegendKey val="0"/>
          <c:showVal val="0"/>
          <c:showCatName val="0"/>
          <c:showSerName val="0"/>
          <c:showPercent val="0"/>
          <c:showBubbleSize val="0"/>
        </c:dLbls>
        <c:gapWidth val="300"/>
        <c:axId val="6049024"/>
        <c:axId val="75046840"/>
      </c:barChart>
      <c:catAx>
        <c:axId val="6049024"/>
        <c:scaling>
          <c:orientation val="minMax"/>
        </c:scaling>
        <c:delete val="0"/>
        <c:axPos val="b"/>
        <c:title>
          <c:tx>
            <c:rich>
              <a:bodyPr/>
              <a:lstStyle/>
              <a:p>
                <a:pPr>
                  <a:defRPr/>
                </a:pPr>
                <a:r>
                  <a:rPr lang="fa-IR"/>
                  <a:t>مقدار خروج از مرکزیت</a:t>
                </a:r>
                <a:endParaRPr lang="en-US"/>
              </a:p>
            </c:rich>
          </c:tx>
          <c:layout/>
          <c:overlay val="0"/>
        </c:title>
        <c:numFmt formatCode="General" sourceLinked="1"/>
        <c:majorTickMark val="none"/>
        <c:minorTickMark val="none"/>
        <c:tickLblPos val="nextTo"/>
        <c:crossAx val="75046840"/>
        <c:crosses val="autoZero"/>
        <c:auto val="1"/>
        <c:lblAlgn val="ctr"/>
        <c:lblOffset val="100"/>
        <c:noMultiLvlLbl val="0"/>
      </c:catAx>
      <c:valAx>
        <c:axId val="75046840"/>
        <c:scaling>
          <c:orientation val="minMax"/>
        </c:scaling>
        <c:delete val="0"/>
        <c:axPos val="l"/>
        <c:majorGridlines/>
        <c:minorGridlines/>
        <c:title>
          <c:tx>
            <c:rich>
              <a:bodyPr/>
              <a:lstStyle/>
              <a:p>
                <a:pPr>
                  <a:defRPr/>
                </a:pPr>
                <a:r>
                  <a:rPr lang="fa-IR"/>
                  <a:t>نیروی محوری </a:t>
                </a:r>
                <a:r>
                  <a:rPr lang="en-US"/>
                  <a:t>KN</a:t>
                </a:r>
              </a:p>
            </c:rich>
          </c:tx>
          <c:layout/>
          <c:overlay val="0"/>
        </c:title>
        <c:numFmt formatCode="General" sourceLinked="1"/>
        <c:majorTickMark val="out"/>
        <c:minorTickMark val="none"/>
        <c:tickLblPos val="nextTo"/>
        <c:crossAx val="6049024"/>
        <c:crosses val="autoZero"/>
        <c:crossBetween val="between"/>
      </c:valAx>
      <c:dTable>
        <c:showHorzBorder val="1"/>
        <c:showVertBorder val="1"/>
        <c:showOutline val="1"/>
        <c:showKeys val="1"/>
      </c:dTable>
    </c:plotArea>
    <c:legend>
      <c:legendPos val="r"/>
      <c:layout/>
      <c:overlay val="0"/>
    </c:legend>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7/24/2016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7/24/2016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7/24/2016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7/24/2016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7/24/2016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7/24/2016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7/24/2016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7/24/2016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7/24/2016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7/24/2016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7/24/2016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7/24/2016</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7/24/2016</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3600" dirty="0" smtClean="0">
                <a:solidFill>
                  <a:srgbClr val="FF0000"/>
                </a:solidFill>
                <a:cs typeface="B Titr" panose="00000700000000000000" pitchFamily="2" charset="-78"/>
              </a:rPr>
              <a:t>بررسی رفتار ستونهای کامپوزیت مدفون در بتن تحت بار انفجاری</a:t>
            </a: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smtClean="0">
                <a:solidFill>
                  <a:srgbClr val="008000"/>
                </a:solidFill>
                <a:cs typeface="B Titr" panose="00000700000000000000" pitchFamily="2" charset="-78"/>
              </a:rPr>
              <a:t>یوسف یوسفی</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اردیبهشت 95</a:t>
            </a:r>
            <a:br>
              <a:rPr lang="fa-IR" sz="3100" dirty="0" smtClean="0">
                <a:solidFill>
                  <a:srgbClr val="008000"/>
                </a:solidFill>
                <a:cs typeface="B Titr" panose="00000700000000000000" pitchFamily="2" charset="-78"/>
              </a:rPr>
            </a:b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8706" y="53852"/>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293810"/>
            <a:ext cx="3676650" cy="1762125"/>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855302"/>
            <a:ext cx="8229600" cy="3777634"/>
          </a:xfrm>
        </p:spPr>
      </p:pic>
      <p:sp>
        <p:nvSpPr>
          <p:cNvPr id="3" name="Title 2"/>
          <p:cNvSpPr>
            <a:spLocks noGrp="1"/>
          </p:cNvSpPr>
          <p:nvPr>
            <p:ph type="title"/>
          </p:nvPr>
        </p:nvSpPr>
        <p:spPr>
          <a:xfrm>
            <a:off x="457200" y="17585"/>
            <a:ext cx="8229600" cy="1143000"/>
          </a:xfrm>
        </p:spPr>
        <p:txBody>
          <a:bodyPr>
            <a:normAutofit/>
          </a:bodyPr>
          <a:lstStyle/>
          <a:p>
            <a:pPr algn="ctr" rtl="1"/>
            <a:r>
              <a:rPr lang="fa-IR" sz="3600" dirty="0">
                <a:solidFill>
                  <a:srgbClr val="FF0000"/>
                </a:solidFill>
                <a:effectLst/>
                <a:cs typeface="B Titr" panose="00000700000000000000" pitchFamily="2" charset="-78"/>
              </a:rPr>
              <a:t>1- ساخت هندسه مدل در مدول </a:t>
            </a:r>
            <a:r>
              <a:rPr lang="en-US" sz="3600" dirty="0">
                <a:solidFill>
                  <a:srgbClr val="FF0000"/>
                </a:solidFill>
                <a:effectLst/>
                <a:cs typeface="B Titr" panose="00000700000000000000" pitchFamily="2" charset="-78"/>
              </a:rPr>
              <a:t>Part</a:t>
            </a:r>
          </a:p>
        </p:txBody>
      </p:sp>
    </p:spTree>
    <p:extLst>
      <p:ext uri="{BB962C8B-B14F-4D97-AF65-F5344CB8AC3E}">
        <p14:creationId xmlns:p14="http://schemas.microsoft.com/office/powerpoint/2010/main" val="4239420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6755" y="1481138"/>
            <a:ext cx="7630489" cy="4525962"/>
          </a:xfrm>
        </p:spPr>
      </p:pic>
      <p:sp>
        <p:nvSpPr>
          <p:cNvPr id="3" name="Title 2"/>
          <p:cNvSpPr>
            <a:spLocks noGrp="1"/>
          </p:cNvSpPr>
          <p:nvPr>
            <p:ph type="title"/>
          </p:nvPr>
        </p:nvSpPr>
        <p:spPr>
          <a:xfrm>
            <a:off x="457200" y="17585"/>
            <a:ext cx="8229600" cy="1143000"/>
          </a:xfrm>
        </p:spPr>
        <p:txBody>
          <a:bodyPr>
            <a:normAutofit/>
          </a:bodyPr>
          <a:lstStyle/>
          <a:p>
            <a:pPr algn="ctr" rtl="1"/>
            <a:r>
              <a:rPr lang="fa-IR" sz="3600" dirty="0" smtClean="0">
                <a:solidFill>
                  <a:srgbClr val="FF0000"/>
                </a:solidFill>
                <a:effectLst/>
                <a:cs typeface="B Titr" panose="00000700000000000000" pitchFamily="2" charset="-78"/>
              </a:rPr>
              <a:t>تعریف مشخصات مصالح در مدول </a:t>
            </a:r>
            <a:r>
              <a:rPr lang="en-US" sz="3600" dirty="0" smtClean="0">
                <a:solidFill>
                  <a:srgbClr val="FF0000"/>
                </a:solidFill>
                <a:effectLst/>
                <a:cs typeface="B Titr" panose="00000700000000000000" pitchFamily="2" charset="-78"/>
              </a:rPr>
              <a:t>Properties</a:t>
            </a:r>
            <a:endParaRPr lang="en-US" sz="4000" dirty="0"/>
          </a:p>
        </p:txBody>
      </p:sp>
    </p:spTree>
    <p:extLst>
      <p:ext uri="{BB962C8B-B14F-4D97-AF65-F5344CB8AC3E}">
        <p14:creationId xmlns:p14="http://schemas.microsoft.com/office/powerpoint/2010/main" val="1161722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7585"/>
            <a:ext cx="8229600" cy="1143000"/>
          </a:xfrm>
        </p:spPr>
        <p:txBody>
          <a:bodyPr>
            <a:normAutofit/>
          </a:bodyPr>
          <a:lstStyle/>
          <a:p>
            <a:pPr algn="ctr" rtl="1"/>
            <a:r>
              <a:rPr lang="fa-IR" sz="3600" dirty="0" smtClean="0">
                <a:solidFill>
                  <a:srgbClr val="FF0000"/>
                </a:solidFill>
                <a:effectLst/>
                <a:cs typeface="B Titr" panose="00000700000000000000" pitchFamily="2" charset="-78"/>
              </a:rPr>
              <a:t>سرهم کردن مدل در مدول </a:t>
            </a:r>
            <a:r>
              <a:rPr lang="en-US" sz="3600" dirty="0" smtClean="0">
                <a:solidFill>
                  <a:srgbClr val="FF0000"/>
                </a:solidFill>
                <a:effectLst/>
                <a:cs typeface="B Titr" panose="00000700000000000000" pitchFamily="2" charset="-78"/>
              </a:rPr>
              <a:t>Assembly</a:t>
            </a:r>
            <a:endParaRPr lang="en-US" sz="40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796264"/>
            <a:ext cx="8229600" cy="3895709"/>
          </a:xfrm>
        </p:spPr>
      </p:pic>
    </p:spTree>
    <p:extLst>
      <p:ext uri="{BB962C8B-B14F-4D97-AF65-F5344CB8AC3E}">
        <p14:creationId xmlns:p14="http://schemas.microsoft.com/office/powerpoint/2010/main" val="3507799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7585"/>
            <a:ext cx="8229600" cy="1143000"/>
          </a:xfrm>
        </p:spPr>
        <p:txBody>
          <a:bodyPr>
            <a:normAutofit/>
          </a:bodyPr>
          <a:lstStyle/>
          <a:p>
            <a:pPr algn="ctr" rtl="1"/>
            <a:r>
              <a:rPr lang="fa-IR" sz="3600" dirty="0" smtClean="0">
                <a:solidFill>
                  <a:srgbClr val="FF0000"/>
                </a:solidFill>
                <a:effectLst/>
                <a:cs typeface="B Titr" panose="00000700000000000000" pitchFamily="2" charset="-78"/>
              </a:rPr>
              <a:t>تعریف نوع تحلیل در مدول </a:t>
            </a:r>
            <a:r>
              <a:rPr lang="en-US" sz="3600" dirty="0" smtClean="0">
                <a:solidFill>
                  <a:srgbClr val="FF0000"/>
                </a:solidFill>
                <a:effectLst/>
                <a:cs typeface="B Titr" panose="00000700000000000000" pitchFamily="2" charset="-78"/>
              </a:rPr>
              <a:t>Step</a:t>
            </a:r>
            <a:endParaRPr lang="en-US" sz="40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697270"/>
            <a:ext cx="8229600" cy="4093698"/>
          </a:xfrm>
        </p:spPr>
      </p:pic>
    </p:spTree>
    <p:extLst>
      <p:ext uri="{BB962C8B-B14F-4D97-AF65-F5344CB8AC3E}">
        <p14:creationId xmlns:p14="http://schemas.microsoft.com/office/powerpoint/2010/main" val="317451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1"/>
            <a:ext cx="8229600" cy="5092892"/>
          </a:xfrm>
        </p:spPr>
        <p:txBody>
          <a:bodyPr>
            <a:normAutofit/>
          </a:bodyPr>
          <a:lstStyle/>
          <a:p>
            <a:pPr algn="ctr" rtl="1"/>
            <a:endParaRPr lang="en-US" sz="2400" b="1" dirty="0">
              <a:cs typeface="B Titr" panose="00000700000000000000" pitchFamily="2" charset="-78"/>
            </a:endParaRPr>
          </a:p>
          <a:p>
            <a:pPr algn="ctr" rtl="1"/>
            <a:endParaRPr lang="en-US" sz="2400" b="1" dirty="0" smtClean="0">
              <a:cs typeface="B Titr" panose="00000700000000000000" pitchFamily="2" charset="-78"/>
            </a:endParaRPr>
          </a:p>
          <a:p>
            <a:pPr algn="ctr" rtl="1"/>
            <a:endParaRPr lang="en-US" sz="2400" b="1" dirty="0">
              <a:cs typeface="B Titr" panose="00000700000000000000" pitchFamily="2" charset="-78"/>
            </a:endParaRPr>
          </a:p>
          <a:p>
            <a:pPr algn="ctr" rtl="1"/>
            <a:endParaRPr lang="en-US" sz="2400" b="1" dirty="0" smtClean="0">
              <a:cs typeface="B Titr" panose="00000700000000000000" pitchFamily="2" charset="-78"/>
            </a:endParaRPr>
          </a:p>
          <a:p>
            <a:pPr algn="ctr" rtl="1"/>
            <a:endParaRPr lang="en-US" sz="2400" b="1" dirty="0">
              <a:cs typeface="B Titr" panose="00000700000000000000" pitchFamily="2" charset="-78"/>
            </a:endParaRPr>
          </a:p>
          <a:p>
            <a:pPr algn="ctr" rtl="1"/>
            <a:endParaRPr lang="en-US" sz="2400" b="1" dirty="0" smtClean="0">
              <a:cs typeface="B Titr" panose="00000700000000000000" pitchFamily="2" charset="-78"/>
            </a:endParaRPr>
          </a:p>
          <a:p>
            <a:pPr algn="ctr" rtl="1"/>
            <a:endParaRPr lang="en-US" sz="2400" b="1" dirty="0">
              <a:cs typeface="B Titr" panose="00000700000000000000" pitchFamily="2" charset="-78"/>
            </a:endParaRPr>
          </a:p>
          <a:p>
            <a:pPr algn="ctr" rtl="1"/>
            <a:endParaRPr lang="en-US" sz="2400" b="1" dirty="0" smtClean="0">
              <a:cs typeface="B Titr" panose="00000700000000000000" pitchFamily="2" charset="-78"/>
            </a:endParaRPr>
          </a:p>
          <a:p>
            <a:pPr algn="ctr" rtl="1"/>
            <a:endParaRPr lang="en-US" sz="2400" b="1" dirty="0" smtClean="0">
              <a:cs typeface="B Titr" panose="00000700000000000000" pitchFamily="2" charset="-78"/>
            </a:endParaRPr>
          </a:p>
          <a:p>
            <a:pPr algn="ctr" rtl="1"/>
            <a:endParaRPr lang="en-US" sz="2400" b="1" dirty="0">
              <a:cs typeface="B Titr" panose="00000700000000000000" pitchFamily="2" charset="-78"/>
            </a:endParaRPr>
          </a:p>
          <a:p>
            <a:pPr algn="ctr" rtl="1"/>
            <a:endParaRPr lang="en-US" sz="2400" b="1" dirty="0">
              <a:cs typeface="B Titr" panose="00000700000000000000" pitchFamily="2" charset="-78"/>
            </a:endParaRPr>
          </a:p>
        </p:txBody>
      </p:sp>
      <p:sp>
        <p:nvSpPr>
          <p:cNvPr id="3" name="Title 2"/>
          <p:cNvSpPr>
            <a:spLocks noGrp="1"/>
          </p:cNvSpPr>
          <p:nvPr>
            <p:ph type="title"/>
          </p:nvPr>
        </p:nvSpPr>
        <p:spPr>
          <a:xfrm>
            <a:off x="381000" y="0"/>
            <a:ext cx="8229600" cy="1143000"/>
          </a:xfrm>
        </p:spPr>
        <p:txBody>
          <a:bodyPr>
            <a:noAutofit/>
          </a:bodyPr>
          <a:lstStyle/>
          <a:p>
            <a:pPr algn="ctr" rtl="1"/>
            <a:r>
              <a:rPr lang="fa-IR" sz="3600" dirty="0" smtClean="0">
                <a:solidFill>
                  <a:srgbClr val="FF0000"/>
                </a:solidFill>
                <a:effectLst/>
                <a:cs typeface="B Titr" panose="00000700000000000000" pitchFamily="2" charset="-78"/>
              </a:rPr>
              <a:t>تعریف سطح تماس در مدول </a:t>
            </a:r>
            <a:r>
              <a:rPr lang="en-US" sz="3600" dirty="0" smtClean="0">
                <a:solidFill>
                  <a:srgbClr val="FF0000"/>
                </a:solidFill>
                <a:effectLst/>
                <a:cs typeface="B Titr" panose="00000700000000000000" pitchFamily="2" charset="-78"/>
              </a:rPr>
              <a:t>Interaction</a:t>
            </a:r>
            <a:endParaRPr lang="en-US" sz="3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1289146"/>
            <a:ext cx="3352800" cy="4572000"/>
          </a:xfrm>
          <a:prstGeom prst="rect">
            <a:avLst/>
          </a:prstGeom>
        </p:spPr>
      </p:pic>
    </p:spTree>
    <p:extLst>
      <p:ext uri="{BB962C8B-B14F-4D97-AF65-F5344CB8AC3E}">
        <p14:creationId xmlns:p14="http://schemas.microsoft.com/office/powerpoint/2010/main" val="3280643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676400"/>
            <a:ext cx="8229600" cy="4191000"/>
          </a:xfrm>
        </p:spPr>
      </p:pic>
      <p:sp>
        <p:nvSpPr>
          <p:cNvPr id="3" name="Title 2"/>
          <p:cNvSpPr>
            <a:spLocks noGrp="1"/>
          </p:cNvSpPr>
          <p:nvPr>
            <p:ph type="title"/>
          </p:nvPr>
        </p:nvSpPr>
        <p:spPr>
          <a:xfrm>
            <a:off x="457200" y="274638"/>
            <a:ext cx="8229600" cy="1249362"/>
          </a:xfrm>
        </p:spPr>
        <p:txBody>
          <a:bodyPr>
            <a:normAutofit fontScale="90000"/>
          </a:bodyPr>
          <a:lstStyle/>
          <a:p>
            <a:pPr algn="ctr" rtl="1"/>
            <a:r>
              <a:rPr lang="fa-IR" sz="3600" dirty="0" smtClean="0">
                <a:solidFill>
                  <a:srgbClr val="FF0000"/>
                </a:solidFill>
                <a:effectLst/>
                <a:cs typeface="B Titr" panose="00000700000000000000" pitchFamily="2" charset="-78"/>
              </a:rPr>
              <a:t>مدلسازی- ایجاد تکیه گاه و اعمال بار</a:t>
            </a:r>
            <a:br>
              <a:rPr lang="fa-IR" sz="3600" dirty="0" smtClean="0">
                <a:solidFill>
                  <a:srgbClr val="FF0000"/>
                </a:solidFill>
                <a:effectLst/>
                <a:cs typeface="B Titr" panose="00000700000000000000" pitchFamily="2" charset="-78"/>
              </a:rPr>
            </a:br>
            <a:r>
              <a:rPr lang="fa-IR" sz="1800" dirty="0" smtClean="0">
                <a:solidFill>
                  <a:srgbClr val="FF0000"/>
                </a:solidFill>
                <a:effectLst/>
                <a:cs typeface="B Titr" panose="00000700000000000000" pitchFamily="2" charset="-78"/>
              </a:rPr>
              <a:t/>
            </a:r>
            <a:br>
              <a:rPr lang="fa-IR" sz="1800" dirty="0" smtClean="0">
                <a:solidFill>
                  <a:srgbClr val="FF0000"/>
                </a:solidFill>
                <a:effectLst/>
                <a:cs typeface="B Titr" panose="00000700000000000000" pitchFamily="2" charset="-78"/>
              </a:rPr>
            </a:br>
            <a:r>
              <a:rPr lang="fa-IR" sz="1800" dirty="0">
                <a:cs typeface="B Titr" panose="00000700000000000000" pitchFamily="2" charset="-78"/>
              </a:rPr>
              <a:t>6- ایجاد تکیه گاه گیردار و اعمال بار انفجاری به صورت گسترده در مدول </a:t>
            </a:r>
            <a:r>
              <a:rPr lang="en-US" sz="1800" dirty="0">
                <a:cs typeface="B Titr" panose="00000700000000000000" pitchFamily="2" charset="-78"/>
              </a:rPr>
              <a:t>Load</a:t>
            </a:r>
            <a:r>
              <a:rPr lang="fa-IR" sz="1800" dirty="0">
                <a:cs typeface="B Titr" panose="00000700000000000000" pitchFamily="2" charset="-78"/>
              </a:rPr>
              <a:t/>
            </a:r>
            <a:br>
              <a:rPr lang="fa-IR" sz="1800" dirty="0">
                <a:cs typeface="B Titr" panose="00000700000000000000" pitchFamily="2" charset="-78"/>
              </a:rPr>
            </a:br>
            <a:endParaRPr lang="en-US" sz="1800" dirty="0"/>
          </a:p>
        </p:txBody>
      </p:sp>
    </p:spTree>
    <p:extLst>
      <p:ext uri="{BB962C8B-B14F-4D97-AF65-F5344CB8AC3E}">
        <p14:creationId xmlns:p14="http://schemas.microsoft.com/office/powerpoint/2010/main" val="1382103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295400"/>
            <a:ext cx="8229600" cy="4114800"/>
          </a:xfrm>
        </p:spPr>
      </p:pic>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7-مش بندی مدل</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8- صحت سنجی </a:t>
            </a:r>
            <a:endParaRPr lang="en-US" sz="3600" dirty="0">
              <a:solidFill>
                <a:srgbClr val="FF0000"/>
              </a:solidFill>
              <a:cs typeface="B Titr" panose="00000700000000000000" pitchFamily="2" charset="-78"/>
            </a:endParaRPr>
          </a:p>
        </p:txBody>
      </p:sp>
      <p:sp>
        <p:nvSpPr>
          <p:cNvPr id="2" name="Content Placeholder 1"/>
          <p:cNvSpPr>
            <a:spLocks noGrp="1"/>
          </p:cNvSpPr>
          <p:nvPr>
            <p:ph idx="1"/>
          </p:nvPr>
        </p:nvSpPr>
        <p:spPr/>
        <p:txBody>
          <a:bodyPr/>
          <a:lstStyle/>
          <a:p>
            <a:pPr algn="just" rtl="1"/>
            <a:r>
              <a:rPr lang="fa-IR" dirty="0" smtClean="0"/>
              <a:t>به دلیل در دسترس نبودن داده های مطالعات آزمایشگاهی بر روی ستونهای کامپوزیت مدفون در بتن تحت بار انفجاری صحت سنجی را به دو قسمت تقسیم کردیم. ابتدا به بررسی صحت مدلسازی ستون کامپوزیت تحت بار محوری پرداخته و نتایج آن را ارائه نمودیم. سپس در قسمت دوم یک ستون بتنی را تحت بار انفجاری مدلسازی نمویم و نتایج بدست آمده را با نتایج آزمایشگاهی مقایسه نمودیم که نتایج آن به شرح زیر است.</a:t>
            </a:r>
          </a:p>
          <a:p>
            <a:pPr algn="r"/>
            <a:endParaRPr lang="en-US" dirty="0"/>
          </a:p>
        </p:txBody>
      </p:sp>
    </p:spTree>
    <p:extLst>
      <p:ext uri="{BB962C8B-B14F-4D97-AF65-F5344CB8AC3E}">
        <p14:creationId xmlns:p14="http://schemas.microsoft.com/office/powerpoint/2010/main" val="3427850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8- صحت سنجی مدلسازی ستون کامپوزیت </a:t>
            </a:r>
            <a:endParaRPr lang="en-US" sz="3600" dirty="0">
              <a:solidFill>
                <a:srgbClr val="FF0000"/>
              </a:solidFill>
              <a:cs typeface="B Titr" panose="00000700000000000000" pitchFamily="2" charset="-78"/>
            </a:endParaRPr>
          </a:p>
        </p:txBody>
      </p:sp>
      <p:pic>
        <p:nvPicPr>
          <p:cNvPr id="5" name="Content Placeholder 4"/>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457200" y="1295400"/>
            <a:ext cx="3543300" cy="3105150"/>
          </a:xfrm>
          <a:prstGeom prst="rect">
            <a:avLst/>
          </a:prstGeom>
        </p:spPr>
      </p:pic>
      <p:graphicFrame>
        <p:nvGraphicFramePr>
          <p:cNvPr id="6" name="Chart 5"/>
          <p:cNvGraphicFramePr/>
          <p:nvPr>
            <p:extLst>
              <p:ext uri="{D42A27DB-BD31-4B8C-83A1-F6EECF244321}">
                <p14:modId xmlns:p14="http://schemas.microsoft.com/office/powerpoint/2010/main" val="2630876215"/>
              </p:ext>
            </p:extLst>
          </p:nvPr>
        </p:nvGraphicFramePr>
        <p:xfrm>
          <a:off x="3886200" y="3733800"/>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439321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8- صحت سنجی </a:t>
            </a:r>
            <a:endParaRPr lang="en-US" sz="3600" dirty="0">
              <a:solidFill>
                <a:srgbClr val="FF0000"/>
              </a:solidFill>
              <a:cs typeface="B Titr" panose="00000700000000000000" pitchFamily="2" charset="-78"/>
            </a:endParaRPr>
          </a:p>
        </p:txBody>
      </p:sp>
      <mc:AlternateContent xmlns:mc="http://schemas.openxmlformats.org/markup-compatibility/2006" xmlns:a14="http://schemas.microsoft.com/office/drawing/2010/main">
        <mc:Choice Requires="a14">
          <p:graphicFrame>
            <p:nvGraphicFramePr>
              <p:cNvPr id="4" name="Content Placeholder 3"/>
              <p:cNvGraphicFramePr>
                <a:graphicFrameLocks noGrp="1"/>
              </p:cNvGraphicFramePr>
              <p:nvPr>
                <p:ph idx="1"/>
                <p:extLst>
                  <p:ext uri="{D42A27DB-BD31-4B8C-83A1-F6EECF244321}">
                    <p14:modId xmlns:p14="http://schemas.microsoft.com/office/powerpoint/2010/main" val="888055485"/>
                  </p:ext>
                </p:extLst>
              </p:nvPr>
            </p:nvGraphicFramePr>
            <p:xfrm>
              <a:off x="102131" y="1295400"/>
              <a:ext cx="6711023" cy="1999933"/>
            </p:xfrm>
            <a:graphic>
              <a:graphicData uri="http://schemas.openxmlformats.org/drawingml/2006/table">
                <a:tbl>
                  <a:tblPr rtl="1" firstRow="1" firstCol="1" bandRow="1">
                    <a:tableStyleId>{5C22544A-7EE6-4342-B048-85BDC9FD1C3A}</a:tableStyleId>
                  </a:tblPr>
                  <a:tblGrid>
                    <a:gridCol w="649923"/>
                    <a:gridCol w="523454"/>
                    <a:gridCol w="523454"/>
                    <a:gridCol w="523454"/>
                    <a:gridCol w="523454"/>
                    <a:gridCol w="597535"/>
                    <a:gridCol w="702310"/>
                    <a:gridCol w="503873"/>
                    <a:gridCol w="545147"/>
                    <a:gridCol w="716989"/>
                    <a:gridCol w="901430"/>
                  </a:tblGrid>
                  <a:tr h="368935">
                    <a:tc>
                      <a:txBody>
                        <a:bodyPr/>
                        <a:lstStyle/>
                        <a:p>
                          <a:pPr marL="0" marR="0" algn="ctr" rtl="1">
                            <a:lnSpc>
                              <a:spcPct val="120000"/>
                            </a:lnSpc>
                            <a:spcBef>
                              <a:spcPts val="600"/>
                            </a:spcBef>
                            <a:spcAft>
                              <a:spcPts val="0"/>
                            </a:spcAft>
                          </a:pPr>
                          <a14:m>
                            <m:oMathPara xmlns:m="http://schemas.openxmlformats.org/officeDocument/2006/math">
                              <m:oMathParaPr>
                                <m:jc m:val="centerGroup"/>
                              </m:oMathParaPr>
                              <m:oMath xmlns:m="http://schemas.openxmlformats.org/officeDocument/2006/math">
                                <m:sSub>
                                  <m:sSubPr>
                                    <m:ctrlPr>
                                      <a:rPr lang="en-US" sz="1300" i="1">
                                        <a:effectLst/>
                                        <a:latin typeface="Cambria Math" panose="02040503050406030204" pitchFamily="18" charset="0"/>
                                      </a:rPr>
                                    </m:ctrlPr>
                                  </m:sSubPr>
                                  <m:e>
                                    <m:r>
                                      <a:rPr lang="en-US" sz="1300">
                                        <a:effectLst/>
                                        <a:latin typeface="Cambria Math" panose="02040503050406030204" pitchFamily="18" charset="0"/>
                                      </a:rPr>
                                      <m:t>𝐞</m:t>
                                    </m:r>
                                  </m:e>
                                  <m:sub>
                                    <m:r>
                                      <a:rPr lang="en-US" sz="1300">
                                        <a:effectLst/>
                                        <a:latin typeface="Cambria Math" panose="02040503050406030204" pitchFamily="18" charset="0"/>
                                      </a:rPr>
                                      <m:t>𝐲</m:t>
                                    </m:r>
                                  </m:sub>
                                </m:sSub>
                              </m:oMath>
                            </m:oMathPara>
                          </a14:m>
                          <a:endParaRPr lang="en-US" sz="1200">
                            <a:effectLst/>
                          </a:endParaRPr>
                        </a:p>
                        <a:p>
                          <a:pPr marL="0" marR="0" algn="ctr" rtl="1">
                            <a:lnSpc>
                              <a:spcPct val="120000"/>
                            </a:lnSpc>
                            <a:spcBef>
                              <a:spcPts val="600"/>
                            </a:spcBef>
                            <a:spcAft>
                              <a:spcPts val="0"/>
                            </a:spcAft>
                          </a:pPr>
                          <a:r>
                            <a:rPr lang="en-US" sz="1300">
                              <a:effectLst/>
                            </a:rPr>
                            <a:t>mm</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KL</a:t>
                          </a:r>
                          <a:endParaRPr lang="en-US" sz="1200">
                            <a:effectLst/>
                          </a:endParaRPr>
                        </a:p>
                        <a:p>
                          <a:pPr marL="0" marR="0" algn="ctr" rtl="1">
                            <a:lnSpc>
                              <a:spcPct val="120000"/>
                            </a:lnSpc>
                            <a:spcBef>
                              <a:spcPts val="600"/>
                            </a:spcBef>
                            <a:spcAft>
                              <a:spcPts val="0"/>
                            </a:spcAft>
                          </a:pPr>
                          <a:r>
                            <a:rPr lang="en-US" sz="1300">
                              <a:effectLst/>
                            </a:rPr>
                            <a:t>mm</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14:m>
                            <m:oMathPara xmlns:m="http://schemas.openxmlformats.org/officeDocument/2006/math">
                              <m:oMathParaPr>
                                <m:jc m:val="centerGroup"/>
                              </m:oMathParaPr>
                              <m:oMath xmlns:m="http://schemas.openxmlformats.org/officeDocument/2006/math">
                                <m:sSub>
                                  <m:sSubPr>
                                    <m:ctrlPr>
                                      <a:rPr lang="en-US" sz="1300" i="1">
                                        <a:effectLst/>
                                        <a:latin typeface="Cambria Math" panose="02040503050406030204" pitchFamily="18" charset="0"/>
                                      </a:rPr>
                                    </m:ctrlPr>
                                  </m:sSubPr>
                                  <m:e>
                                    <m:r>
                                      <a:rPr lang="en-US" sz="1300">
                                        <a:effectLst/>
                                        <a:latin typeface="Cambria Math" panose="02040503050406030204" pitchFamily="18" charset="0"/>
                                      </a:rPr>
                                      <m:t>𝐡</m:t>
                                    </m:r>
                                  </m:e>
                                  <m:sub>
                                    <m:r>
                                      <a:rPr lang="en-US" sz="1300">
                                        <a:effectLst/>
                                        <a:latin typeface="Cambria Math" panose="02040503050406030204" pitchFamily="18" charset="0"/>
                                      </a:rPr>
                                      <m:t>𝟐</m:t>
                                    </m:r>
                                  </m:sub>
                                </m:sSub>
                              </m:oMath>
                            </m:oMathPara>
                          </a14:m>
                          <a:endParaRPr lang="en-US" sz="1200">
                            <a:effectLst/>
                          </a:endParaRPr>
                        </a:p>
                        <a:p>
                          <a:pPr marL="0" marR="0" algn="ctr" rtl="1">
                            <a:lnSpc>
                              <a:spcPct val="120000"/>
                            </a:lnSpc>
                            <a:spcBef>
                              <a:spcPts val="600"/>
                            </a:spcBef>
                            <a:spcAft>
                              <a:spcPts val="0"/>
                            </a:spcAft>
                          </a:pPr>
                          <a:r>
                            <a:rPr lang="en-US" sz="1300">
                              <a:effectLst/>
                            </a:rPr>
                            <a:t>mm</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14:m>
                            <m:oMathPara xmlns:m="http://schemas.openxmlformats.org/officeDocument/2006/math">
                              <m:oMathParaPr>
                                <m:jc m:val="centerGroup"/>
                              </m:oMathParaPr>
                              <m:oMath xmlns:m="http://schemas.openxmlformats.org/officeDocument/2006/math">
                                <m:sSub>
                                  <m:sSubPr>
                                    <m:ctrlPr>
                                      <a:rPr lang="en-US" sz="1300" i="1">
                                        <a:effectLst/>
                                        <a:latin typeface="Cambria Math" panose="02040503050406030204" pitchFamily="18" charset="0"/>
                                      </a:rPr>
                                    </m:ctrlPr>
                                  </m:sSubPr>
                                  <m:e>
                                    <m:r>
                                      <a:rPr lang="en-US" sz="1300">
                                        <a:effectLst/>
                                        <a:latin typeface="Cambria Math" panose="02040503050406030204" pitchFamily="18" charset="0"/>
                                      </a:rPr>
                                      <m:t>𝐡</m:t>
                                    </m:r>
                                  </m:e>
                                  <m:sub>
                                    <m:r>
                                      <a:rPr lang="en-US" sz="1300">
                                        <a:effectLst/>
                                        <a:latin typeface="Cambria Math" panose="02040503050406030204" pitchFamily="18" charset="0"/>
                                      </a:rPr>
                                      <m:t>𝟏</m:t>
                                    </m:r>
                                  </m:sub>
                                </m:sSub>
                              </m:oMath>
                            </m:oMathPara>
                          </a14:m>
                          <a:endParaRPr lang="en-US" sz="1200">
                            <a:effectLst/>
                          </a:endParaRPr>
                        </a:p>
                        <a:p>
                          <a:pPr marL="0" marR="0" algn="ctr" rtl="1">
                            <a:lnSpc>
                              <a:spcPct val="120000"/>
                            </a:lnSpc>
                            <a:spcBef>
                              <a:spcPts val="600"/>
                            </a:spcBef>
                            <a:spcAft>
                              <a:spcPts val="0"/>
                            </a:spcAft>
                          </a:pPr>
                          <a:r>
                            <a:rPr lang="en-US" sz="1300">
                              <a:effectLst/>
                            </a:rPr>
                            <a:t>mm</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14:m>
                            <m:oMathPara xmlns:m="http://schemas.openxmlformats.org/officeDocument/2006/math">
                              <m:oMathParaPr>
                                <m:jc m:val="centerGroup"/>
                              </m:oMathParaPr>
                              <m:oMath xmlns:m="http://schemas.openxmlformats.org/officeDocument/2006/math">
                                <m:sSub>
                                  <m:sSubPr>
                                    <m:ctrlPr>
                                      <a:rPr lang="en-US" sz="1300" i="1">
                                        <a:effectLst/>
                                        <a:latin typeface="Cambria Math" panose="02040503050406030204" pitchFamily="18" charset="0"/>
                                      </a:rPr>
                                    </m:ctrlPr>
                                  </m:sSubPr>
                                  <m:e>
                                    <m:r>
                                      <a:rPr lang="en-US" sz="1300">
                                        <a:effectLst/>
                                        <a:latin typeface="Cambria Math" panose="02040503050406030204" pitchFamily="18" charset="0"/>
                                      </a:rPr>
                                      <m:t>𝐀</m:t>
                                    </m:r>
                                  </m:e>
                                  <m:sub>
                                    <m:r>
                                      <a:rPr lang="en-US" sz="1300">
                                        <a:effectLst/>
                                        <a:latin typeface="Cambria Math" panose="02040503050406030204" pitchFamily="18" charset="0"/>
                                      </a:rPr>
                                      <m:t>𝐫</m:t>
                                    </m:r>
                                  </m:sub>
                                </m:sSub>
                              </m:oMath>
                            </m:oMathPara>
                          </a14:m>
                          <a:endParaRPr lang="en-US" sz="1200">
                            <a:effectLst/>
                          </a:endParaRPr>
                        </a:p>
                        <a:p>
                          <a:pPr marL="0" marR="0" algn="ctr" rtl="1">
                            <a:lnSpc>
                              <a:spcPct val="120000"/>
                            </a:lnSpc>
                            <a:spcBef>
                              <a:spcPts val="600"/>
                            </a:spcBef>
                            <a:spcAft>
                              <a:spcPts val="0"/>
                            </a:spcAft>
                          </a:pPr>
                          <a14:m>
                            <m:oMathPara xmlns:m="http://schemas.openxmlformats.org/officeDocument/2006/math">
                              <m:oMathParaPr>
                                <m:jc m:val="centerGroup"/>
                              </m:oMathParaPr>
                              <m:oMath xmlns:m="http://schemas.openxmlformats.org/officeDocument/2006/math">
                                <m:sSup>
                                  <m:sSupPr>
                                    <m:ctrlPr>
                                      <a:rPr lang="en-US" sz="1300" i="1">
                                        <a:effectLst/>
                                        <a:latin typeface="Cambria Math" panose="02040503050406030204" pitchFamily="18" charset="0"/>
                                      </a:rPr>
                                    </m:ctrlPr>
                                  </m:sSupPr>
                                  <m:e>
                                    <m:r>
                                      <a:rPr lang="en-US" sz="1300">
                                        <a:effectLst/>
                                        <a:latin typeface="Cambria Math" panose="02040503050406030204" pitchFamily="18" charset="0"/>
                                      </a:rPr>
                                      <m:t>𝒎𝒎</m:t>
                                    </m:r>
                                  </m:e>
                                  <m:sup>
                                    <m:r>
                                      <a:rPr lang="en-US" sz="1300">
                                        <a:effectLst/>
                                        <a:latin typeface="Cambria Math" panose="02040503050406030204" pitchFamily="18" charset="0"/>
                                      </a:rPr>
                                      <m:t>𝟐</m:t>
                                    </m:r>
                                  </m:sup>
                                </m:sSup>
                              </m:oMath>
                            </m:oMathPara>
                          </a14:m>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14:m>
                            <m:oMathPara xmlns:m="http://schemas.openxmlformats.org/officeDocument/2006/math">
                              <m:oMathParaPr>
                                <m:jc m:val="centerGroup"/>
                              </m:oMathParaPr>
                              <m:oMath xmlns:m="http://schemas.openxmlformats.org/officeDocument/2006/math">
                                <m:sSub>
                                  <m:sSubPr>
                                    <m:ctrlPr>
                                      <a:rPr lang="en-US" sz="1300" i="1">
                                        <a:effectLst/>
                                        <a:latin typeface="Cambria Math" panose="02040503050406030204" pitchFamily="18" charset="0"/>
                                      </a:rPr>
                                    </m:ctrlPr>
                                  </m:sSubPr>
                                  <m:e>
                                    <m:r>
                                      <a:rPr lang="en-US" sz="1300">
                                        <a:effectLst/>
                                        <a:latin typeface="Cambria Math" panose="02040503050406030204" pitchFamily="18" charset="0"/>
                                      </a:rPr>
                                      <m:t>𝐀</m:t>
                                    </m:r>
                                  </m:e>
                                  <m:sub>
                                    <m:r>
                                      <a:rPr lang="en-US" sz="1300">
                                        <a:effectLst/>
                                        <a:latin typeface="Cambria Math" panose="02040503050406030204" pitchFamily="18" charset="0"/>
                                      </a:rPr>
                                      <m:t>𝐬</m:t>
                                    </m:r>
                                  </m:sub>
                                </m:sSub>
                              </m:oMath>
                            </m:oMathPara>
                          </a14:m>
                          <a:endParaRPr lang="en-US" sz="1200">
                            <a:effectLst/>
                          </a:endParaRPr>
                        </a:p>
                        <a:p>
                          <a:pPr marL="0" marR="0" algn="ctr" rtl="1">
                            <a:lnSpc>
                              <a:spcPct val="120000"/>
                            </a:lnSpc>
                            <a:spcBef>
                              <a:spcPts val="600"/>
                            </a:spcBef>
                            <a:spcAft>
                              <a:spcPts val="0"/>
                            </a:spcAft>
                          </a:pPr>
                          <a14:m>
                            <m:oMathPara xmlns:m="http://schemas.openxmlformats.org/officeDocument/2006/math">
                              <m:oMathParaPr>
                                <m:jc m:val="centerGroup"/>
                              </m:oMathParaPr>
                              <m:oMath xmlns:m="http://schemas.openxmlformats.org/officeDocument/2006/math">
                                <m:sSup>
                                  <m:sSupPr>
                                    <m:ctrlPr>
                                      <a:rPr lang="en-US" sz="1300" i="1">
                                        <a:effectLst/>
                                        <a:latin typeface="Cambria Math" panose="02040503050406030204" pitchFamily="18" charset="0"/>
                                      </a:rPr>
                                    </m:ctrlPr>
                                  </m:sSupPr>
                                  <m:e>
                                    <m:r>
                                      <a:rPr lang="en-US" sz="1300">
                                        <a:effectLst/>
                                        <a:latin typeface="Cambria Math" panose="02040503050406030204" pitchFamily="18" charset="0"/>
                                      </a:rPr>
                                      <m:t>𝒎𝒎</m:t>
                                    </m:r>
                                  </m:e>
                                  <m:sup>
                                    <m:r>
                                      <a:rPr lang="en-US" sz="1300">
                                        <a:effectLst/>
                                        <a:latin typeface="Cambria Math" panose="02040503050406030204" pitchFamily="18" charset="0"/>
                                      </a:rPr>
                                      <m:t>𝟐</m:t>
                                    </m:r>
                                  </m:sup>
                                </m:sSup>
                              </m:oMath>
                            </m:oMathPara>
                          </a14:m>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14:m>
                            <m:oMathPara xmlns:m="http://schemas.openxmlformats.org/officeDocument/2006/math">
                              <m:oMathParaPr>
                                <m:jc m:val="centerGroup"/>
                              </m:oMathParaPr>
                              <m:oMath xmlns:m="http://schemas.openxmlformats.org/officeDocument/2006/math">
                                <m:sSub>
                                  <m:sSubPr>
                                    <m:ctrlPr>
                                      <a:rPr lang="en-US" sz="1300" i="1">
                                        <a:effectLst/>
                                        <a:latin typeface="Cambria Math" panose="02040503050406030204" pitchFamily="18" charset="0"/>
                                      </a:rPr>
                                    </m:ctrlPr>
                                  </m:sSubPr>
                                  <m:e>
                                    <m:r>
                                      <a:rPr lang="en-US" sz="1300">
                                        <a:effectLst/>
                                        <a:latin typeface="Cambria Math" panose="02040503050406030204" pitchFamily="18" charset="0"/>
                                      </a:rPr>
                                      <m:t>𝐀</m:t>
                                    </m:r>
                                  </m:e>
                                  <m:sub>
                                    <m:r>
                                      <a:rPr lang="en-US" sz="1300">
                                        <a:effectLst/>
                                        <a:latin typeface="Cambria Math" panose="02040503050406030204" pitchFamily="18" charset="0"/>
                                      </a:rPr>
                                      <m:t>𝐜</m:t>
                                    </m:r>
                                  </m:sub>
                                </m:sSub>
                              </m:oMath>
                            </m:oMathPara>
                          </a14:m>
                          <a:endParaRPr lang="en-US" sz="1200">
                            <a:effectLst/>
                          </a:endParaRPr>
                        </a:p>
                        <a:p>
                          <a:pPr marL="0" marR="0" algn="ctr" rtl="1">
                            <a:lnSpc>
                              <a:spcPct val="120000"/>
                            </a:lnSpc>
                            <a:spcBef>
                              <a:spcPts val="600"/>
                            </a:spcBef>
                            <a:spcAft>
                              <a:spcPts val="0"/>
                            </a:spcAft>
                          </a:pPr>
                          <a14:m>
                            <m:oMathPara xmlns:m="http://schemas.openxmlformats.org/officeDocument/2006/math">
                              <m:oMathParaPr>
                                <m:jc m:val="centerGroup"/>
                              </m:oMathParaPr>
                              <m:oMath xmlns:m="http://schemas.openxmlformats.org/officeDocument/2006/math">
                                <m:sSup>
                                  <m:sSupPr>
                                    <m:ctrlPr>
                                      <a:rPr lang="en-US" sz="1300" i="1">
                                        <a:effectLst/>
                                        <a:latin typeface="Cambria Math" panose="02040503050406030204" pitchFamily="18" charset="0"/>
                                      </a:rPr>
                                    </m:ctrlPr>
                                  </m:sSupPr>
                                  <m:e>
                                    <m:r>
                                      <a:rPr lang="en-US" sz="1300">
                                        <a:effectLst/>
                                        <a:latin typeface="Cambria Math" panose="02040503050406030204" pitchFamily="18" charset="0"/>
                                      </a:rPr>
                                      <m:t>𝒎𝒎</m:t>
                                    </m:r>
                                  </m:e>
                                  <m:sup>
                                    <m:r>
                                      <a:rPr lang="en-US" sz="1300">
                                        <a:effectLst/>
                                        <a:latin typeface="Cambria Math" panose="02040503050406030204" pitchFamily="18" charset="0"/>
                                      </a:rPr>
                                      <m:t>𝟐</m:t>
                                    </m:r>
                                  </m:sup>
                                </m:sSup>
                              </m:oMath>
                            </m:oMathPara>
                          </a14:m>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14:m>
                            <m:oMathPara xmlns:m="http://schemas.openxmlformats.org/officeDocument/2006/math">
                              <m:oMathParaPr>
                                <m:jc m:val="centerGroup"/>
                              </m:oMathParaPr>
                              <m:oMath xmlns:m="http://schemas.openxmlformats.org/officeDocument/2006/math">
                                <m:sSub>
                                  <m:sSubPr>
                                    <m:ctrlPr>
                                      <a:rPr lang="en-US" sz="1300" i="1">
                                        <a:effectLst/>
                                        <a:latin typeface="Cambria Math" panose="02040503050406030204" pitchFamily="18" charset="0"/>
                                      </a:rPr>
                                    </m:ctrlPr>
                                  </m:sSubPr>
                                  <m:e>
                                    <m:r>
                                      <a:rPr lang="en-US" sz="1300">
                                        <a:effectLst/>
                                        <a:latin typeface="Cambria Math" panose="02040503050406030204" pitchFamily="18" charset="0"/>
                                      </a:rPr>
                                      <m:t>𝐅</m:t>
                                    </m:r>
                                  </m:e>
                                  <m:sub>
                                    <m:r>
                                      <a:rPr lang="en-US" sz="1300">
                                        <a:effectLst/>
                                        <a:latin typeface="Cambria Math" panose="02040503050406030204" pitchFamily="18" charset="0"/>
                                      </a:rPr>
                                      <m:t>𝐲𝐫</m:t>
                                    </m:r>
                                  </m:sub>
                                </m:sSub>
                              </m:oMath>
                            </m:oMathPara>
                          </a14:m>
                          <a:endParaRPr lang="en-US" sz="1200">
                            <a:effectLst/>
                          </a:endParaRPr>
                        </a:p>
                        <a:p>
                          <a:pPr marL="0" marR="0" algn="ctr" rtl="1">
                            <a:lnSpc>
                              <a:spcPct val="120000"/>
                            </a:lnSpc>
                            <a:spcBef>
                              <a:spcPts val="600"/>
                            </a:spcBef>
                            <a:spcAft>
                              <a:spcPts val="0"/>
                            </a:spcAft>
                          </a:pPr>
                          <a:r>
                            <a:rPr lang="en-US" sz="1300">
                              <a:effectLst/>
                            </a:rPr>
                            <a:t>MPa</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14:m>
                            <m:oMathPara xmlns:m="http://schemas.openxmlformats.org/officeDocument/2006/math">
                              <m:oMathParaPr>
                                <m:jc m:val="centerGroup"/>
                              </m:oMathParaPr>
                              <m:oMath xmlns:m="http://schemas.openxmlformats.org/officeDocument/2006/math">
                                <m:sSub>
                                  <m:sSubPr>
                                    <m:ctrlPr>
                                      <a:rPr lang="en-US" sz="1300" i="1">
                                        <a:effectLst/>
                                        <a:latin typeface="Cambria Math" panose="02040503050406030204" pitchFamily="18" charset="0"/>
                                      </a:rPr>
                                    </m:ctrlPr>
                                  </m:sSubPr>
                                  <m:e>
                                    <m:r>
                                      <a:rPr lang="en-US" sz="1300">
                                        <a:effectLst/>
                                        <a:latin typeface="Cambria Math" panose="02040503050406030204" pitchFamily="18" charset="0"/>
                                      </a:rPr>
                                      <m:t>𝐅</m:t>
                                    </m:r>
                                  </m:e>
                                  <m:sub>
                                    <m:r>
                                      <a:rPr lang="en-US" sz="1300">
                                        <a:effectLst/>
                                        <a:latin typeface="Cambria Math" panose="02040503050406030204" pitchFamily="18" charset="0"/>
                                      </a:rPr>
                                      <m:t>𝐜</m:t>
                                    </m:r>
                                  </m:sub>
                                </m:sSub>
                              </m:oMath>
                            </m:oMathPara>
                          </a14:m>
                          <a:endParaRPr lang="en-US" sz="1200">
                            <a:effectLst/>
                          </a:endParaRPr>
                        </a:p>
                        <a:p>
                          <a:pPr marL="0" marR="0" algn="ctr" rtl="1">
                            <a:lnSpc>
                              <a:spcPct val="120000"/>
                            </a:lnSpc>
                            <a:spcBef>
                              <a:spcPts val="600"/>
                            </a:spcBef>
                            <a:spcAft>
                              <a:spcPts val="0"/>
                            </a:spcAft>
                          </a:pPr>
                          <a:r>
                            <a:rPr lang="en-US" sz="1300">
                              <a:effectLst/>
                            </a:rPr>
                            <a:t>MPa</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14:m>
                            <m:oMathPara xmlns:m="http://schemas.openxmlformats.org/officeDocument/2006/math">
                              <m:oMathParaPr>
                                <m:jc m:val="centerGroup"/>
                              </m:oMathParaPr>
                              <m:oMath xmlns:m="http://schemas.openxmlformats.org/officeDocument/2006/math">
                                <m:sSub>
                                  <m:sSubPr>
                                    <m:ctrlPr>
                                      <a:rPr lang="en-US" sz="1300" i="1">
                                        <a:effectLst/>
                                        <a:latin typeface="Cambria Math" panose="02040503050406030204" pitchFamily="18" charset="0"/>
                                      </a:rPr>
                                    </m:ctrlPr>
                                  </m:sSubPr>
                                  <m:e>
                                    <m:r>
                                      <a:rPr lang="en-US" sz="1300">
                                        <a:effectLst/>
                                        <a:latin typeface="Cambria Math" panose="02040503050406030204" pitchFamily="18" charset="0"/>
                                      </a:rPr>
                                      <m:t>𝐅</m:t>
                                    </m:r>
                                  </m:e>
                                  <m:sub>
                                    <m:r>
                                      <a:rPr lang="en-US" sz="1300">
                                        <a:effectLst/>
                                        <a:latin typeface="Cambria Math" panose="02040503050406030204" pitchFamily="18" charset="0"/>
                                      </a:rPr>
                                      <m:t>𝐲</m:t>
                                    </m:r>
                                  </m:sub>
                                </m:sSub>
                              </m:oMath>
                            </m:oMathPara>
                          </a14:m>
                          <a:endParaRPr lang="en-US" sz="1200">
                            <a:effectLst/>
                          </a:endParaRPr>
                        </a:p>
                        <a:p>
                          <a:pPr marL="0" marR="0" algn="ctr" rtl="1">
                            <a:lnSpc>
                              <a:spcPct val="120000"/>
                            </a:lnSpc>
                            <a:spcBef>
                              <a:spcPts val="600"/>
                            </a:spcBef>
                            <a:spcAft>
                              <a:spcPts val="0"/>
                            </a:spcAft>
                          </a:pPr>
                          <a:r>
                            <a:rPr lang="en-US" sz="1300">
                              <a:effectLst/>
                            </a:rPr>
                            <a:t>MPa</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Steel section</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r>
                  <a:tr h="321310">
                    <a:tc>
                      <a:txBody>
                        <a:bodyPr/>
                        <a:lstStyle/>
                        <a:p>
                          <a:pPr marL="0" marR="0" algn="ctr" rtl="1">
                            <a:lnSpc>
                              <a:spcPct val="120000"/>
                            </a:lnSpc>
                            <a:spcBef>
                              <a:spcPts val="600"/>
                            </a:spcBef>
                            <a:spcAft>
                              <a:spcPts val="0"/>
                            </a:spcAft>
                          </a:pPr>
                          <a:r>
                            <a:rPr lang="en-US" sz="1300">
                              <a:effectLst/>
                            </a:rPr>
                            <a:t>39.6</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0">
                            <a:lnSpc>
                              <a:spcPct val="120000"/>
                            </a:lnSpc>
                            <a:spcBef>
                              <a:spcPts val="600"/>
                            </a:spcBef>
                            <a:spcAft>
                              <a:spcPts val="0"/>
                            </a:spcAft>
                          </a:pPr>
                          <a:r>
                            <a:rPr lang="en-US" sz="1300">
                              <a:effectLst/>
                            </a:rPr>
                            <a:t>4000</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0">
                            <a:lnSpc>
                              <a:spcPct val="120000"/>
                            </a:lnSpc>
                            <a:spcBef>
                              <a:spcPts val="600"/>
                            </a:spcBef>
                            <a:spcAft>
                              <a:spcPts val="0"/>
                            </a:spcAft>
                          </a:pPr>
                          <a:r>
                            <a:rPr lang="en-US" sz="1300">
                              <a:effectLst/>
                            </a:rPr>
                            <a:t>240</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0">
                            <a:lnSpc>
                              <a:spcPct val="120000"/>
                            </a:lnSpc>
                            <a:spcBef>
                              <a:spcPts val="600"/>
                            </a:spcBef>
                            <a:spcAft>
                              <a:spcPts val="0"/>
                            </a:spcAft>
                          </a:pPr>
                          <a:r>
                            <a:rPr lang="en-US" sz="1300">
                              <a:effectLst/>
                            </a:rPr>
                            <a:t>240</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0">
                            <a:lnSpc>
                              <a:spcPct val="120000"/>
                            </a:lnSpc>
                            <a:spcBef>
                              <a:spcPts val="600"/>
                            </a:spcBef>
                            <a:spcAft>
                              <a:spcPts val="0"/>
                            </a:spcAft>
                          </a:pPr>
                          <a:r>
                            <a:rPr lang="en-US" sz="1300">
                              <a:effectLst/>
                            </a:rPr>
                            <a:t>314</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0">
                            <a:lnSpc>
                              <a:spcPct val="120000"/>
                            </a:lnSpc>
                            <a:spcBef>
                              <a:spcPts val="600"/>
                            </a:spcBef>
                            <a:spcAft>
                              <a:spcPts val="0"/>
                            </a:spcAft>
                          </a:pPr>
                          <a:r>
                            <a:rPr lang="en-US" sz="1300">
                              <a:effectLst/>
                            </a:rPr>
                            <a:t>2120</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0">
                            <a:lnSpc>
                              <a:spcPct val="120000"/>
                            </a:lnSpc>
                            <a:spcBef>
                              <a:spcPts val="600"/>
                            </a:spcBef>
                            <a:spcAft>
                              <a:spcPts val="0"/>
                            </a:spcAft>
                          </a:pPr>
                          <a:r>
                            <a:rPr lang="en-US" sz="1300">
                              <a:effectLst/>
                            </a:rPr>
                            <a:t>55166</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0">
                            <a:lnSpc>
                              <a:spcPct val="120000"/>
                            </a:lnSpc>
                            <a:spcBef>
                              <a:spcPts val="600"/>
                            </a:spcBef>
                            <a:spcAft>
                              <a:spcPts val="0"/>
                            </a:spcAft>
                          </a:pPr>
                          <a:r>
                            <a:rPr lang="en-US" sz="1300" dirty="0">
                              <a:effectLst/>
                            </a:rPr>
                            <a:t>565</a:t>
                          </a:r>
                          <a:endParaRPr lang="en-US" sz="1200" dirty="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0">
                            <a:lnSpc>
                              <a:spcPct val="120000"/>
                            </a:lnSpc>
                            <a:spcBef>
                              <a:spcPts val="600"/>
                            </a:spcBef>
                            <a:spcAft>
                              <a:spcPts val="0"/>
                            </a:spcAft>
                          </a:pPr>
                          <a:r>
                            <a:rPr lang="en-US" sz="1300">
                              <a:effectLst/>
                            </a:rPr>
                            <a:t>33.6</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0">
                            <a:lnSpc>
                              <a:spcPct val="120000"/>
                            </a:lnSpc>
                            <a:spcBef>
                              <a:spcPts val="600"/>
                            </a:spcBef>
                            <a:spcAft>
                              <a:spcPts val="0"/>
                            </a:spcAft>
                          </a:pPr>
                          <a:r>
                            <a:rPr lang="en-US" sz="1300">
                              <a:effectLst/>
                            </a:rPr>
                            <a:t>293.4</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HEA100</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r>
                  <a:tr h="326390">
                    <a:tc>
                      <a:txBody>
                        <a:bodyPr/>
                        <a:lstStyle/>
                        <a:p>
                          <a:pPr marL="0" marR="0" algn="ctr" rtl="1">
                            <a:lnSpc>
                              <a:spcPct val="120000"/>
                            </a:lnSpc>
                            <a:spcBef>
                              <a:spcPts val="600"/>
                            </a:spcBef>
                            <a:spcAft>
                              <a:spcPts val="0"/>
                            </a:spcAft>
                          </a:pPr>
                          <a:r>
                            <a:rPr lang="en-US" sz="1300">
                              <a:effectLst/>
                            </a:rPr>
                            <a:t>65.7</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4000</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240</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240</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314</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2120</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55166</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565</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33.6</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293.4</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HEA100</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r>
                  <a:tr h="241300">
                    <a:tc>
                      <a:txBody>
                        <a:bodyPr/>
                        <a:lstStyle/>
                        <a:p>
                          <a:pPr marL="0" marR="0" algn="ctr" rtl="1">
                            <a:lnSpc>
                              <a:spcPct val="120000"/>
                            </a:lnSpc>
                            <a:spcBef>
                              <a:spcPts val="600"/>
                            </a:spcBef>
                            <a:spcAft>
                              <a:spcPts val="0"/>
                            </a:spcAft>
                          </a:pPr>
                          <a:r>
                            <a:rPr lang="en-US" sz="1300">
                              <a:effectLst/>
                            </a:rPr>
                            <a:t>200.6</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4000</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240</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240</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314</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2120</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55166</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534</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31.9</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311.2</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dirty="0">
                              <a:effectLst/>
                            </a:rPr>
                            <a:t>HEA100</a:t>
                          </a:r>
                          <a:endParaRPr lang="en-US" sz="1200" dirty="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r>
                </a:tbl>
              </a:graphicData>
            </a:graphic>
          </p:graphicFrame>
        </mc:Choice>
        <mc:Fallback xmlns="">
          <p:graphicFrame>
            <p:nvGraphicFramePr>
              <p:cNvPr id="4" name="Content Placeholder 3"/>
              <p:cNvGraphicFramePr>
                <a:graphicFrameLocks noGrp="1"/>
              </p:cNvGraphicFramePr>
              <p:nvPr>
                <p:ph idx="1"/>
                <p:extLst>
                  <p:ext uri="{D42A27DB-BD31-4B8C-83A1-F6EECF244321}">
                    <p14:modId xmlns:p14="http://schemas.microsoft.com/office/powerpoint/2010/main" val="888055485"/>
                  </p:ext>
                </p:extLst>
              </p:nvPr>
            </p:nvGraphicFramePr>
            <p:xfrm>
              <a:off x="102131" y="1295400"/>
              <a:ext cx="6711023" cy="1999933"/>
            </p:xfrm>
            <a:graphic>
              <a:graphicData uri="http://schemas.openxmlformats.org/drawingml/2006/table">
                <a:tbl>
                  <a:tblPr rtl="1" firstRow="1" firstCol="1" bandRow="1">
                    <a:tableStyleId>{5C22544A-7EE6-4342-B048-85BDC9FD1C3A}</a:tableStyleId>
                  </a:tblPr>
                  <a:tblGrid>
                    <a:gridCol w="649923"/>
                    <a:gridCol w="523454"/>
                    <a:gridCol w="523454"/>
                    <a:gridCol w="523454"/>
                    <a:gridCol w="523454"/>
                    <a:gridCol w="597535"/>
                    <a:gridCol w="702310"/>
                    <a:gridCol w="503873"/>
                    <a:gridCol w="545147"/>
                    <a:gridCol w="716989"/>
                    <a:gridCol w="901430"/>
                  </a:tblGrid>
                  <a:tr h="573469">
                    <a:tc>
                      <a:txBody>
                        <a:bodyPr/>
                        <a:lstStyle/>
                        <a:p>
                          <a:endParaRPr lang="en-US"/>
                        </a:p>
                      </a:txBody>
                      <a:tcPr marL="68580" marR="68580" marT="0" marB="0">
                        <a:blipFill rotWithShape="0">
                          <a:blip r:embed="rId2"/>
                          <a:stretch>
                            <a:fillRect l="-935" t="-3191" r="-933645" b="-265957"/>
                          </a:stretch>
                        </a:blipFill>
                      </a:tcPr>
                    </a:tc>
                    <a:tc>
                      <a:txBody>
                        <a:bodyPr/>
                        <a:lstStyle/>
                        <a:p>
                          <a:pPr marL="0" marR="0" algn="ctr" rtl="1">
                            <a:lnSpc>
                              <a:spcPct val="120000"/>
                            </a:lnSpc>
                            <a:spcBef>
                              <a:spcPts val="600"/>
                            </a:spcBef>
                            <a:spcAft>
                              <a:spcPts val="0"/>
                            </a:spcAft>
                          </a:pPr>
                          <a:r>
                            <a:rPr lang="en-US" sz="1300">
                              <a:effectLst/>
                            </a:rPr>
                            <a:t>KL</a:t>
                          </a:r>
                          <a:endParaRPr lang="en-US" sz="1200">
                            <a:effectLst/>
                          </a:endParaRPr>
                        </a:p>
                        <a:p>
                          <a:pPr marL="0" marR="0" algn="ctr" rtl="1">
                            <a:lnSpc>
                              <a:spcPct val="120000"/>
                            </a:lnSpc>
                            <a:spcBef>
                              <a:spcPts val="600"/>
                            </a:spcBef>
                            <a:spcAft>
                              <a:spcPts val="0"/>
                            </a:spcAft>
                          </a:pPr>
                          <a:r>
                            <a:rPr lang="en-US" sz="1300">
                              <a:effectLst/>
                            </a:rPr>
                            <a:t>mm</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endParaRPr lang="en-US"/>
                        </a:p>
                      </a:txBody>
                      <a:tcPr marL="68580" marR="68580" marT="0" marB="0">
                        <a:blipFill rotWithShape="0">
                          <a:blip r:embed="rId2"/>
                          <a:stretch>
                            <a:fillRect l="-225581" t="-3191" r="-961628" b="-265957"/>
                          </a:stretch>
                        </a:blipFill>
                      </a:tcPr>
                    </a:tc>
                    <a:tc>
                      <a:txBody>
                        <a:bodyPr/>
                        <a:lstStyle/>
                        <a:p>
                          <a:endParaRPr lang="en-US"/>
                        </a:p>
                      </a:txBody>
                      <a:tcPr marL="68580" marR="68580" marT="0" marB="0">
                        <a:blipFill rotWithShape="0">
                          <a:blip r:embed="rId2"/>
                          <a:stretch>
                            <a:fillRect l="-325581" t="-3191" r="-861628" b="-265957"/>
                          </a:stretch>
                        </a:blipFill>
                      </a:tcPr>
                    </a:tc>
                    <a:tc>
                      <a:txBody>
                        <a:bodyPr/>
                        <a:lstStyle/>
                        <a:p>
                          <a:endParaRPr lang="en-US"/>
                        </a:p>
                      </a:txBody>
                      <a:tcPr marL="68580" marR="68580" marT="0" marB="0">
                        <a:blipFill rotWithShape="0">
                          <a:blip r:embed="rId2"/>
                          <a:stretch>
                            <a:fillRect l="-425581" t="-3191" r="-761628" b="-265957"/>
                          </a:stretch>
                        </a:blipFill>
                      </a:tcPr>
                    </a:tc>
                    <a:tc>
                      <a:txBody>
                        <a:bodyPr/>
                        <a:lstStyle/>
                        <a:p>
                          <a:endParaRPr lang="en-US"/>
                        </a:p>
                      </a:txBody>
                      <a:tcPr marL="68580" marR="68580" marT="0" marB="0">
                        <a:blipFill rotWithShape="0">
                          <a:blip r:embed="rId2"/>
                          <a:stretch>
                            <a:fillRect l="-461224" t="-3191" r="-568367" b="-265957"/>
                          </a:stretch>
                        </a:blipFill>
                      </a:tcPr>
                    </a:tc>
                    <a:tc>
                      <a:txBody>
                        <a:bodyPr/>
                        <a:lstStyle/>
                        <a:p>
                          <a:endParaRPr lang="en-US"/>
                        </a:p>
                      </a:txBody>
                      <a:tcPr marL="68580" marR="68580" marT="0" marB="0">
                        <a:blipFill rotWithShape="0">
                          <a:blip r:embed="rId2"/>
                          <a:stretch>
                            <a:fillRect l="-478261" t="-3191" r="-384348" b="-265957"/>
                          </a:stretch>
                        </a:blipFill>
                      </a:tcPr>
                    </a:tc>
                    <a:tc>
                      <a:txBody>
                        <a:bodyPr/>
                        <a:lstStyle/>
                        <a:p>
                          <a:endParaRPr lang="en-US"/>
                        </a:p>
                      </a:txBody>
                      <a:tcPr marL="68580" marR="68580" marT="0" marB="0">
                        <a:blipFill rotWithShape="0">
                          <a:blip r:embed="rId2"/>
                          <a:stretch>
                            <a:fillRect l="-801205" t="-3191" r="-432530" b="-265957"/>
                          </a:stretch>
                        </a:blipFill>
                      </a:tcPr>
                    </a:tc>
                    <a:tc>
                      <a:txBody>
                        <a:bodyPr/>
                        <a:lstStyle/>
                        <a:p>
                          <a:endParaRPr lang="en-US"/>
                        </a:p>
                      </a:txBody>
                      <a:tcPr marL="68580" marR="68580" marT="0" marB="0">
                        <a:blipFill rotWithShape="0">
                          <a:blip r:embed="rId2"/>
                          <a:stretch>
                            <a:fillRect l="-840449" t="-3191" r="-303371" b="-265957"/>
                          </a:stretch>
                        </a:blipFill>
                      </a:tcPr>
                    </a:tc>
                    <a:tc>
                      <a:txBody>
                        <a:bodyPr/>
                        <a:lstStyle/>
                        <a:p>
                          <a:endParaRPr lang="en-US"/>
                        </a:p>
                      </a:txBody>
                      <a:tcPr marL="68580" marR="68580" marT="0" marB="0">
                        <a:blipFill rotWithShape="0">
                          <a:blip r:embed="rId2"/>
                          <a:stretch>
                            <a:fillRect l="-709322" t="-3191" r="-128814" b="-265957"/>
                          </a:stretch>
                        </a:blipFill>
                      </a:tcPr>
                    </a:tc>
                    <a:tc>
                      <a:txBody>
                        <a:bodyPr/>
                        <a:lstStyle/>
                        <a:p>
                          <a:pPr marL="0" marR="0" algn="ctr" rtl="1">
                            <a:lnSpc>
                              <a:spcPct val="120000"/>
                            </a:lnSpc>
                            <a:spcBef>
                              <a:spcPts val="600"/>
                            </a:spcBef>
                            <a:spcAft>
                              <a:spcPts val="0"/>
                            </a:spcAft>
                          </a:pPr>
                          <a:r>
                            <a:rPr lang="en-US" sz="1300">
                              <a:effectLst/>
                            </a:rPr>
                            <a:t>Steel section</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r>
                  <a:tr h="475488">
                    <a:tc>
                      <a:txBody>
                        <a:bodyPr/>
                        <a:lstStyle/>
                        <a:p>
                          <a:pPr marL="0" marR="0" algn="ctr" rtl="1">
                            <a:lnSpc>
                              <a:spcPct val="120000"/>
                            </a:lnSpc>
                            <a:spcBef>
                              <a:spcPts val="600"/>
                            </a:spcBef>
                            <a:spcAft>
                              <a:spcPts val="0"/>
                            </a:spcAft>
                          </a:pPr>
                          <a:r>
                            <a:rPr lang="en-US" sz="1300">
                              <a:effectLst/>
                            </a:rPr>
                            <a:t>39.6</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0">
                            <a:lnSpc>
                              <a:spcPct val="120000"/>
                            </a:lnSpc>
                            <a:spcBef>
                              <a:spcPts val="600"/>
                            </a:spcBef>
                            <a:spcAft>
                              <a:spcPts val="0"/>
                            </a:spcAft>
                          </a:pPr>
                          <a:r>
                            <a:rPr lang="en-US" sz="1300">
                              <a:effectLst/>
                            </a:rPr>
                            <a:t>4000</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0">
                            <a:lnSpc>
                              <a:spcPct val="120000"/>
                            </a:lnSpc>
                            <a:spcBef>
                              <a:spcPts val="600"/>
                            </a:spcBef>
                            <a:spcAft>
                              <a:spcPts val="0"/>
                            </a:spcAft>
                          </a:pPr>
                          <a:r>
                            <a:rPr lang="en-US" sz="1300">
                              <a:effectLst/>
                            </a:rPr>
                            <a:t>240</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0">
                            <a:lnSpc>
                              <a:spcPct val="120000"/>
                            </a:lnSpc>
                            <a:spcBef>
                              <a:spcPts val="600"/>
                            </a:spcBef>
                            <a:spcAft>
                              <a:spcPts val="0"/>
                            </a:spcAft>
                          </a:pPr>
                          <a:r>
                            <a:rPr lang="en-US" sz="1300">
                              <a:effectLst/>
                            </a:rPr>
                            <a:t>240</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0">
                            <a:lnSpc>
                              <a:spcPct val="120000"/>
                            </a:lnSpc>
                            <a:spcBef>
                              <a:spcPts val="600"/>
                            </a:spcBef>
                            <a:spcAft>
                              <a:spcPts val="0"/>
                            </a:spcAft>
                          </a:pPr>
                          <a:r>
                            <a:rPr lang="en-US" sz="1300">
                              <a:effectLst/>
                            </a:rPr>
                            <a:t>314</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0">
                            <a:lnSpc>
                              <a:spcPct val="120000"/>
                            </a:lnSpc>
                            <a:spcBef>
                              <a:spcPts val="600"/>
                            </a:spcBef>
                            <a:spcAft>
                              <a:spcPts val="0"/>
                            </a:spcAft>
                          </a:pPr>
                          <a:r>
                            <a:rPr lang="en-US" sz="1300">
                              <a:effectLst/>
                            </a:rPr>
                            <a:t>2120</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0">
                            <a:lnSpc>
                              <a:spcPct val="120000"/>
                            </a:lnSpc>
                            <a:spcBef>
                              <a:spcPts val="600"/>
                            </a:spcBef>
                            <a:spcAft>
                              <a:spcPts val="0"/>
                            </a:spcAft>
                          </a:pPr>
                          <a:r>
                            <a:rPr lang="en-US" sz="1300">
                              <a:effectLst/>
                            </a:rPr>
                            <a:t>55166</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0">
                            <a:lnSpc>
                              <a:spcPct val="120000"/>
                            </a:lnSpc>
                            <a:spcBef>
                              <a:spcPts val="600"/>
                            </a:spcBef>
                            <a:spcAft>
                              <a:spcPts val="0"/>
                            </a:spcAft>
                          </a:pPr>
                          <a:r>
                            <a:rPr lang="en-US" sz="1300" dirty="0">
                              <a:effectLst/>
                            </a:rPr>
                            <a:t>565</a:t>
                          </a:r>
                          <a:endParaRPr lang="en-US" sz="1200" dirty="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0">
                            <a:lnSpc>
                              <a:spcPct val="120000"/>
                            </a:lnSpc>
                            <a:spcBef>
                              <a:spcPts val="600"/>
                            </a:spcBef>
                            <a:spcAft>
                              <a:spcPts val="0"/>
                            </a:spcAft>
                          </a:pPr>
                          <a:r>
                            <a:rPr lang="en-US" sz="1300">
                              <a:effectLst/>
                            </a:rPr>
                            <a:t>33.6</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0">
                            <a:lnSpc>
                              <a:spcPct val="120000"/>
                            </a:lnSpc>
                            <a:spcBef>
                              <a:spcPts val="600"/>
                            </a:spcBef>
                            <a:spcAft>
                              <a:spcPts val="0"/>
                            </a:spcAft>
                          </a:pPr>
                          <a:r>
                            <a:rPr lang="en-US" sz="1300">
                              <a:effectLst/>
                            </a:rPr>
                            <a:t>293.4</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HEA100</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r>
                  <a:tr h="475488">
                    <a:tc>
                      <a:txBody>
                        <a:bodyPr/>
                        <a:lstStyle/>
                        <a:p>
                          <a:pPr marL="0" marR="0" algn="ctr" rtl="1">
                            <a:lnSpc>
                              <a:spcPct val="120000"/>
                            </a:lnSpc>
                            <a:spcBef>
                              <a:spcPts val="600"/>
                            </a:spcBef>
                            <a:spcAft>
                              <a:spcPts val="0"/>
                            </a:spcAft>
                          </a:pPr>
                          <a:r>
                            <a:rPr lang="en-US" sz="1300">
                              <a:effectLst/>
                            </a:rPr>
                            <a:t>65.7</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4000</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240</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240</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314</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2120</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55166</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565</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33.6</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293.4</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HEA100</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r>
                  <a:tr h="475488">
                    <a:tc>
                      <a:txBody>
                        <a:bodyPr/>
                        <a:lstStyle/>
                        <a:p>
                          <a:pPr marL="0" marR="0" algn="ctr" rtl="1">
                            <a:lnSpc>
                              <a:spcPct val="120000"/>
                            </a:lnSpc>
                            <a:spcBef>
                              <a:spcPts val="600"/>
                            </a:spcBef>
                            <a:spcAft>
                              <a:spcPts val="0"/>
                            </a:spcAft>
                          </a:pPr>
                          <a:r>
                            <a:rPr lang="en-US" sz="1300">
                              <a:effectLst/>
                            </a:rPr>
                            <a:t>200.6</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4000</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240</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240</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314</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2120</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55166</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534</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31.9</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a:effectLst/>
                            </a:rPr>
                            <a:t>311.2</a:t>
                          </a:r>
                          <a:endParaRPr lang="en-US" sz="120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20000"/>
                            </a:lnSpc>
                            <a:spcBef>
                              <a:spcPts val="600"/>
                            </a:spcBef>
                            <a:spcAft>
                              <a:spcPts val="0"/>
                            </a:spcAft>
                          </a:pPr>
                          <a:r>
                            <a:rPr lang="en-US" sz="1300" dirty="0">
                              <a:effectLst/>
                            </a:rPr>
                            <a:t>HEA100</a:t>
                          </a:r>
                          <a:endParaRPr lang="en-US" sz="1200" dirty="0">
                            <a:effectLst/>
                            <a:latin typeface="Times New Roman" panose="02020603050405020304" pitchFamily="18" charset="0"/>
                            <a:ea typeface="Calibri" panose="020F0502020204030204" pitchFamily="34" charset="0"/>
                            <a:cs typeface="B Nazanin" panose="00000400000000000000" pitchFamily="2" charset="-78"/>
                          </a:endParaRPr>
                        </a:p>
                      </a:txBody>
                      <a:tcPr marL="68580" marR="68580" marT="0" marB="0"/>
                    </a:tc>
                  </a:tr>
                </a:tbl>
              </a:graphicData>
            </a:graphic>
          </p:graphicFrame>
        </mc:Fallback>
      </mc:AlternateContent>
      <p:pic>
        <p:nvPicPr>
          <p:cNvPr id="7" name="Picture 6"/>
          <p:cNvPicPr>
            <a:picLocks noChangeAspect="1"/>
          </p:cNvPicPr>
          <p:nvPr/>
        </p:nvPicPr>
        <p:blipFill>
          <a:blip r:embed="rId3"/>
          <a:stretch>
            <a:fillRect/>
          </a:stretch>
        </p:blipFill>
        <p:spPr>
          <a:xfrm>
            <a:off x="2667000" y="4038600"/>
            <a:ext cx="5736781" cy="2229147"/>
          </a:xfrm>
          <a:prstGeom prst="rect">
            <a:avLst/>
          </a:prstGeom>
        </p:spPr>
      </p:pic>
    </p:spTree>
    <p:extLst>
      <p:ext uri="{BB962C8B-B14F-4D97-AF65-F5344CB8AC3E}">
        <p14:creationId xmlns:p14="http://schemas.microsoft.com/office/powerpoint/2010/main" val="4160074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fontScale="85000" lnSpcReduction="10000"/>
          </a:bodyPr>
          <a:lstStyle/>
          <a:p>
            <a:endParaRPr lang="en-US" dirty="0" smtClean="0"/>
          </a:p>
          <a:p>
            <a:pPr algn="just" rtl="1">
              <a:lnSpc>
                <a:spcPct val="150000"/>
              </a:lnSpc>
              <a:spcAft>
                <a:spcPts val="800"/>
              </a:spcAft>
            </a:pPr>
            <a:r>
              <a:rPr lang="fa-IR" sz="2800" b="1" dirty="0">
                <a:latin typeface="Times New Roman" panose="02020603050405020304" pitchFamily="18" charset="0"/>
                <a:ea typeface="Calibri" panose="020F0502020204030204" pitchFamily="34" charset="0"/>
                <a:cs typeface="B Nazanin" panose="00000400000000000000" pitchFamily="2" charset="-78"/>
              </a:rPr>
              <a:t>با توجه به این که ستون یک بخش اساسی سازه، در مقابل بار انفجار است و از طـرف دیگـر سـتون هـاي بتنـی یـا فـولادي بـه تنهـایی داراي معایب خاص خود هستند، ارائه یک نوع ستون که بتواند، معایب این دو نوع را بر طرف نماید و احیاناً برتري هاي مضاعفی ایجـاد نمایـد، </a:t>
            </a:r>
            <a:r>
              <a:rPr lang="fa-IR" sz="2800" b="1" dirty="0" smtClean="0">
                <a:latin typeface="Times New Roman" panose="02020603050405020304" pitchFamily="18" charset="0"/>
                <a:ea typeface="Calibri" panose="020F0502020204030204" pitchFamily="34" charset="0"/>
                <a:cs typeface="B Nazanin" panose="00000400000000000000" pitchFamily="2" charset="-78"/>
              </a:rPr>
              <a:t>موضـوع مهمی </a:t>
            </a:r>
            <a:r>
              <a:rPr lang="fa-IR" sz="2800" b="1" dirty="0">
                <a:latin typeface="Times New Roman" panose="02020603050405020304" pitchFamily="18" charset="0"/>
                <a:ea typeface="Calibri" panose="020F0502020204030204" pitchFamily="34" charset="0"/>
                <a:cs typeface="B Nazanin" panose="00000400000000000000" pitchFamily="2" charset="-78"/>
              </a:rPr>
              <a:t>براي داشتن سازه هاي امن در برابر انفجار </a:t>
            </a:r>
            <a:r>
              <a:rPr lang="fa-IR" sz="2800" b="1" dirty="0" smtClean="0">
                <a:latin typeface="Times New Roman" panose="02020603050405020304" pitchFamily="18" charset="0"/>
                <a:ea typeface="Calibri" panose="020F0502020204030204" pitchFamily="34" charset="0"/>
                <a:cs typeface="B Nazanin" panose="00000400000000000000" pitchFamily="2" charset="-78"/>
              </a:rPr>
              <a:t>می‌باشد</a:t>
            </a:r>
            <a:r>
              <a:rPr lang="fa-IR" sz="2800" b="1" dirty="0">
                <a:latin typeface="Times New Roman" panose="02020603050405020304" pitchFamily="18" charset="0"/>
                <a:ea typeface="Calibri" panose="020F0502020204030204" pitchFamily="34" charset="0"/>
                <a:cs typeface="B Nazanin" panose="00000400000000000000" pitchFamily="2" charset="-78"/>
              </a:rPr>
              <a:t>، از اینرو در این تحقیق به بررسی رفتار ستونهای کامپوزیت مدفون در بتن تحت بار انفجار پرداخته شد و اثر فاصله بین آرماتورهای عرضی و مقاومت بتن در رفتار این ستونها بررسی شد و همچنین مقایسه‌ای بین رفتار این ستونها با ستونهای بتنی تنها، و ستونهای فولادی تنها بعمل آمد.</a:t>
            </a:r>
            <a:endParaRPr lang="en-US" sz="2400" dirty="0">
              <a:latin typeface="Times New Roman" panose="02020603050405020304" pitchFamily="18" charset="0"/>
              <a:ea typeface="Calibri" panose="020F0502020204030204" pitchFamily="34" charset="0"/>
              <a:cs typeface="B Nazanin" panose="00000400000000000000" pitchFamily="2" charset="-78"/>
            </a:endParaRPr>
          </a:p>
          <a:p>
            <a:endParaRPr lang="en-US" dirty="0"/>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8- صحت سنجی بار انفجاری </a:t>
            </a:r>
            <a:endParaRPr lang="en-US" sz="3600" dirty="0">
              <a:solidFill>
                <a:srgbClr val="FF0000"/>
              </a:solidFill>
              <a:cs typeface="B Titr" panose="00000700000000000000" pitchFamily="2" charset="-78"/>
            </a:endParaRPr>
          </a:p>
        </p:txBody>
      </p:sp>
      <p:pic>
        <p:nvPicPr>
          <p:cNvPr id="5" name="Content Placeholder 4"/>
          <p:cNvPicPr>
            <a:picLocks noGrp="1" noChangeAspect="1"/>
          </p:cNvPicPr>
          <p:nvPr>
            <p:ph idx="1"/>
          </p:nvPr>
        </p:nvPicPr>
        <p:blipFill>
          <a:blip r:embed="rId2"/>
          <a:stretch>
            <a:fillRect/>
          </a:stretch>
        </p:blipFill>
        <p:spPr>
          <a:xfrm>
            <a:off x="143300" y="1600200"/>
            <a:ext cx="3023878" cy="2658086"/>
          </a:xfrm>
          <a:prstGeom prst="rect">
            <a:avLst/>
          </a:prstGeom>
        </p:spPr>
      </p:pic>
      <p:sp>
        <p:nvSpPr>
          <p:cNvPr id="6" name="Rectangle 5"/>
          <p:cNvSpPr/>
          <p:nvPr/>
        </p:nvSpPr>
        <p:spPr>
          <a:xfrm>
            <a:off x="3176277" y="1600200"/>
            <a:ext cx="5841361" cy="2155975"/>
          </a:xfrm>
          <a:prstGeom prst="rect">
            <a:avLst/>
          </a:prstGeom>
        </p:spPr>
        <p:txBody>
          <a:bodyPr wrap="square">
            <a:spAutoFit/>
          </a:bodyPr>
          <a:lstStyle/>
          <a:p>
            <a:pPr algn="just" rtl="1">
              <a:lnSpc>
                <a:spcPct val="115000"/>
              </a:lnSpc>
              <a:spcBef>
                <a:spcPts val="600"/>
              </a:spcBef>
            </a:pPr>
            <a:r>
              <a:rPr lang="fa-IR" b="1" dirty="0">
                <a:latin typeface="Times New Roman" panose="02020603050405020304" pitchFamily="18" charset="0"/>
                <a:ea typeface="Times New Roman" panose="02020603050405020304" pitchFamily="18" charset="0"/>
                <a:cs typeface="B Nazanin" panose="00000400000000000000" pitchFamily="2" charset="-78"/>
              </a:rPr>
              <a:t>در تحقیقی که توسط آزرول و هونگ هاو </a:t>
            </a:r>
            <a:r>
              <a:rPr lang="en-US" b="1" dirty="0">
                <a:latin typeface="Times New Roman" panose="02020603050405020304" pitchFamily="18" charset="0"/>
                <a:ea typeface="Times New Roman" panose="02020603050405020304" pitchFamily="18" charset="0"/>
                <a:cs typeface="B Nazanin" panose="00000400000000000000" pitchFamily="2" charset="-78"/>
              </a:rPr>
              <a:t>[32]</a:t>
            </a:r>
            <a:r>
              <a:rPr lang="fa-IR" b="1" dirty="0">
                <a:latin typeface="Times New Roman" panose="02020603050405020304" pitchFamily="18" charset="0"/>
                <a:ea typeface="Times New Roman" panose="02020603050405020304" pitchFamily="18" charset="0"/>
                <a:cs typeface="B Nazanin" panose="00000400000000000000" pitchFamily="2" charset="-78"/>
              </a:rPr>
              <a:t> انجام گرفت یک ستون بتنی با مشخصات زیر تحت بار انفجاری 682 کیلوگرم </a:t>
            </a:r>
            <a:r>
              <a:rPr lang="en-US" b="1" dirty="0">
                <a:latin typeface="Times New Roman" panose="02020603050405020304" pitchFamily="18" charset="0"/>
                <a:ea typeface="Times New Roman" panose="02020603050405020304" pitchFamily="18" charset="0"/>
                <a:cs typeface="B Nazanin" panose="00000400000000000000" pitchFamily="2" charset="-78"/>
              </a:rPr>
              <a:t>TNT</a:t>
            </a:r>
            <a:r>
              <a:rPr lang="fa-IR" b="1" dirty="0">
                <a:latin typeface="Times New Roman" panose="02020603050405020304" pitchFamily="18" charset="0"/>
                <a:ea typeface="Times New Roman" panose="02020603050405020304" pitchFamily="18" charset="0"/>
                <a:cs typeface="B Nazanin" panose="00000400000000000000" pitchFamily="2" charset="-78"/>
              </a:rPr>
              <a:t> در فاصله 6.1 متری قرار گرفت و مقدار جابه جایی وسط ستون اندازه‌گیری شد.</a:t>
            </a:r>
            <a:endParaRPr lang="en-US" sz="1600" dirty="0">
              <a:latin typeface="Times New Roman" panose="02020603050405020304" pitchFamily="18" charset="0"/>
              <a:ea typeface="Calibri" panose="020F0502020204030204" pitchFamily="34" charset="0"/>
              <a:cs typeface="B Nazanin" panose="00000400000000000000" pitchFamily="2" charset="-78"/>
            </a:endParaRPr>
          </a:p>
          <a:p>
            <a:pPr algn="just" rtl="1"/>
            <a:r>
              <a:rPr lang="fa-IR" b="1" dirty="0">
                <a:latin typeface="Times New Roman" panose="02020603050405020304" pitchFamily="18" charset="0"/>
                <a:ea typeface="Times New Roman" panose="02020603050405020304" pitchFamily="18" charset="0"/>
                <a:cs typeface="B Nazanin" panose="00000400000000000000" pitchFamily="2" charset="-78"/>
              </a:rPr>
              <a:t> در این آزمایش از 8 میلگرد طولی بصورت یکنواخت با قطر 32 میلیمتر و 9 میلگرد عرضی با قطر 10 میلیمتر با فاصله 450 میلیمتری استفاده شده است. فاصله‌ی ماده‌ی منفجره از نمونه برابر 6.1 متر و به مقدار 682 کیلوگرم </a:t>
            </a:r>
            <a:r>
              <a:rPr lang="en-US" b="1" dirty="0">
                <a:latin typeface="Times New Roman" panose="02020603050405020304" pitchFamily="18" charset="0"/>
                <a:ea typeface="Times New Roman" panose="02020603050405020304" pitchFamily="18" charset="0"/>
                <a:cs typeface="B Nazanin" panose="00000400000000000000" pitchFamily="2" charset="-78"/>
              </a:rPr>
              <a:t>TNT</a:t>
            </a:r>
            <a:r>
              <a:rPr lang="fa-IR" b="1" dirty="0">
                <a:latin typeface="Times New Roman" panose="02020603050405020304" pitchFamily="18" charset="0"/>
                <a:ea typeface="Times New Roman" panose="02020603050405020304" pitchFamily="18" charset="0"/>
                <a:cs typeface="B Nazanin" panose="00000400000000000000" pitchFamily="2" charset="-78"/>
              </a:rPr>
              <a:t> می‌باشد</a:t>
            </a:r>
            <a:endParaRPr lang="en-US" dirty="0"/>
          </a:p>
        </p:txBody>
      </p:sp>
    </p:spTree>
    <p:extLst>
      <p:ext uri="{BB962C8B-B14F-4D97-AF65-F5344CB8AC3E}">
        <p14:creationId xmlns:p14="http://schemas.microsoft.com/office/powerpoint/2010/main" val="1806116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مدلسازی خواهید آموخت</a:t>
            </a:r>
            <a:endParaRPr lang="en-US" sz="3600" dirty="0">
              <a:solidFill>
                <a:srgbClr val="FF0000"/>
              </a:solidFill>
              <a:cs typeface="B Titr" panose="00000700000000000000" pitchFamily="2" charset="-78"/>
            </a:endParaRPr>
          </a:p>
        </p:txBody>
      </p:sp>
      <p:sp>
        <p:nvSpPr>
          <p:cNvPr id="2" name="Content Placeholder 1"/>
          <p:cNvSpPr>
            <a:spLocks noGrp="1"/>
          </p:cNvSpPr>
          <p:nvPr>
            <p:ph idx="1"/>
          </p:nvPr>
        </p:nvSpPr>
        <p:spPr/>
        <p:txBody>
          <a:bodyPr/>
          <a:lstStyle/>
          <a:p>
            <a:pPr algn="r" rtl="1"/>
            <a:endParaRPr lang="fa-IR" sz="3200" dirty="0" smtClean="0">
              <a:cs typeface="B Nazanin" panose="00000400000000000000" pitchFamily="2" charset="-78"/>
            </a:endParaRPr>
          </a:p>
          <a:p>
            <a:pPr algn="r" rtl="1"/>
            <a:r>
              <a:rPr lang="fa-IR" sz="3200" dirty="0" smtClean="0">
                <a:cs typeface="B Nazanin" panose="00000400000000000000" pitchFamily="2" charset="-78"/>
              </a:rPr>
              <a:t>1- مدلسازی ستون کامپوزیت در نرم افزار آباکوس</a:t>
            </a:r>
          </a:p>
          <a:p>
            <a:pPr algn="r" rtl="1"/>
            <a:endParaRPr lang="fa-IR" sz="3200" dirty="0" smtClean="0">
              <a:cs typeface="B Nazanin" panose="00000400000000000000" pitchFamily="2" charset="-78"/>
            </a:endParaRPr>
          </a:p>
          <a:p>
            <a:pPr algn="r" rtl="1"/>
            <a:r>
              <a:rPr lang="fa-IR" sz="3200" dirty="0" smtClean="0">
                <a:cs typeface="B Nazanin" panose="00000400000000000000" pitchFamily="2" charset="-78"/>
              </a:rPr>
              <a:t>2- مدلسازی اندرکنش بین فولاد و بتن در ستون کامپوزیت</a:t>
            </a:r>
          </a:p>
          <a:p>
            <a:pPr algn="r" rtl="1"/>
            <a:endParaRPr lang="fa-IR" sz="3200" dirty="0" smtClean="0">
              <a:cs typeface="B Nazanin" panose="00000400000000000000" pitchFamily="2" charset="-78"/>
            </a:endParaRPr>
          </a:p>
          <a:p>
            <a:pPr algn="r" rtl="1"/>
            <a:r>
              <a:rPr lang="fa-IR" sz="3200" dirty="0" smtClean="0">
                <a:cs typeface="B Nazanin" panose="00000400000000000000" pitchFamily="2" charset="-78"/>
              </a:rPr>
              <a:t>3- مدلسازی بار انفجاری در نرم افزار آباکوس</a:t>
            </a:r>
          </a:p>
          <a:p>
            <a:pPr algn="r" rtl="1"/>
            <a:endParaRPr lang="en-US" dirty="0"/>
          </a:p>
        </p:txBody>
      </p:sp>
    </p:spTree>
    <p:extLst>
      <p:ext uri="{BB962C8B-B14F-4D97-AF65-F5344CB8AC3E}">
        <p14:creationId xmlns:p14="http://schemas.microsoft.com/office/powerpoint/2010/main" val="8640839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62"/>
          </a:xfrm>
        </p:spPr>
        <p:txBody>
          <a:bodyPr>
            <a:noAutofit/>
          </a:bodyPr>
          <a:lstStyle/>
          <a:p>
            <a:pPr algn="ctr" rtl="1"/>
            <a:r>
              <a:rPr lang="fa-IR" sz="3600" dirty="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
        <p:nvSpPr>
          <p:cNvPr id="2" name="Content Placeholder 1"/>
          <p:cNvSpPr>
            <a:spLocks noGrp="1"/>
          </p:cNvSpPr>
          <p:nvPr>
            <p:ph idx="1"/>
          </p:nvPr>
        </p:nvSpPr>
        <p:spPr/>
        <p:txBody>
          <a:bodyPr/>
          <a:lstStyle/>
          <a:p>
            <a:pPr algn="r" rtl="1"/>
            <a:r>
              <a:rPr lang="fa-IR" dirty="0" smtClean="0">
                <a:cs typeface="B Nazanin" panose="00000400000000000000" pitchFamily="2" charset="-78"/>
              </a:rPr>
              <a:t>1- این مدلسازی با نرم افزار آباکوس ورژن 12-6 و بالاتر قابل اجرا است.</a:t>
            </a:r>
          </a:p>
          <a:p>
            <a:pPr algn="r" rtl="1"/>
            <a:endParaRPr lang="fa-IR" dirty="0" smtClean="0">
              <a:cs typeface="B Nazanin" panose="00000400000000000000" pitchFamily="2" charset="-78"/>
            </a:endParaRPr>
          </a:p>
          <a:p>
            <a:pPr algn="r" rtl="1"/>
            <a:r>
              <a:rPr lang="fa-IR" dirty="0" smtClean="0">
                <a:cs typeface="B Nazanin" panose="00000400000000000000" pitchFamily="2" charset="-78"/>
              </a:rPr>
              <a:t>2-آشنایی با آیین نامه</a:t>
            </a:r>
            <a:r>
              <a:rPr lang="fa-IR" i="1" dirty="0">
                <a:cs typeface="B Nazanin" panose="00000400000000000000" pitchFamily="2" charset="-78"/>
              </a:rPr>
              <a:t> </a:t>
            </a:r>
            <a:r>
              <a:rPr lang="fa-IR" i="1" dirty="0" smtClean="0">
                <a:cs typeface="B Nazanin" panose="00000400000000000000" pitchFamily="2" charset="-78"/>
              </a:rPr>
              <a:t>های بارانفجاری</a:t>
            </a:r>
          </a:p>
          <a:p>
            <a:pPr algn="r" rtl="1"/>
            <a:endParaRPr lang="fa-IR" i="1" dirty="0" smtClean="0">
              <a:cs typeface="B Nazanin" panose="00000400000000000000" pitchFamily="2" charset="-78"/>
            </a:endParaRPr>
          </a:p>
          <a:p>
            <a:pPr algn="r" rtl="1"/>
            <a:r>
              <a:rPr lang="fa-IR" i="1" dirty="0" smtClean="0">
                <a:cs typeface="B Nazanin" panose="00000400000000000000" pitchFamily="2" charset="-78"/>
              </a:rPr>
              <a:t>3-آشنایی با نرم افزار </a:t>
            </a:r>
            <a:r>
              <a:rPr lang="en-US" i="1" dirty="0" smtClean="0">
                <a:cs typeface="B Nazanin" panose="00000400000000000000" pitchFamily="2" charset="-78"/>
              </a:rPr>
              <a:t>At Blast</a:t>
            </a:r>
            <a:r>
              <a:rPr lang="fa-IR" i="1" dirty="0" smtClean="0">
                <a:cs typeface="B Nazanin" panose="00000400000000000000" pitchFamily="2" charset="-78"/>
              </a:rPr>
              <a:t> جهت محاسبه بارگذاری بار انفجاری یا استفاده از ضوابط آیین نامه  </a:t>
            </a:r>
            <a:endParaRPr lang="fa-IR" dirty="0" smtClean="0">
              <a:cs typeface="B Nazanin" panose="00000400000000000000" pitchFamily="2" charset="-78"/>
            </a:endParaRPr>
          </a:p>
          <a:p>
            <a:pPr algn="r" rtl="1"/>
            <a:endParaRPr lang="en-US" dirty="0"/>
          </a:p>
        </p:txBody>
      </p:sp>
    </p:spTree>
    <p:extLst>
      <p:ext uri="{BB962C8B-B14F-4D97-AF65-F5344CB8AC3E}">
        <p14:creationId xmlns:p14="http://schemas.microsoft.com/office/powerpoint/2010/main" val="120368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321492"/>
          </a:xfrm>
        </p:spPr>
        <p:txBody>
          <a:bodyPr>
            <a:normAutofit/>
          </a:bodyPr>
          <a:lstStyle/>
          <a:p>
            <a:pPr algn="ctr" rtl="1">
              <a:lnSpc>
                <a:spcPct val="150000"/>
              </a:lnSpc>
            </a:pPr>
            <a:r>
              <a:rPr lang="fa-IR" sz="2400" dirty="0">
                <a:solidFill>
                  <a:srgbClr val="FF0000"/>
                </a:solidFill>
                <a:cs typeface="B Titr" panose="00000700000000000000" pitchFamily="2" charset="-78"/>
              </a:rPr>
              <a:t> </a:t>
            </a:r>
            <a:r>
              <a:rPr lang="fa-IR" sz="2400" dirty="0" smtClean="0">
                <a:solidFill>
                  <a:srgbClr val="FF0000"/>
                </a:solidFill>
                <a:cs typeface="B Titr" panose="00000700000000000000" pitchFamily="2" charset="-78"/>
              </a:rPr>
              <a:t>ستونهای کامپوزیت</a:t>
            </a:r>
          </a:p>
          <a:p>
            <a:pPr algn="ctr" rtl="1">
              <a:lnSpc>
                <a:spcPct val="150000"/>
              </a:lnSpc>
            </a:pPr>
            <a:r>
              <a:rPr lang="fa-IR" sz="1800" dirty="0" smtClean="0">
                <a:cs typeface="B Titr" panose="00000700000000000000" pitchFamily="2" charset="-78"/>
              </a:rPr>
              <a:t>ستونهای کامپوزیت به دسته ای از ستونها گفته می شود که از بتن و پروفیل فولادی تشکیل می‌شود. بر اساس نحوه قرارگیری فولاد و بتن این ستونها به دو دسته ستونهای کامپوزیت پر شده با بتن (</a:t>
            </a:r>
            <a:r>
              <a:rPr lang="en-US" sz="1800" dirty="0" smtClean="0">
                <a:cs typeface="B Titr" panose="00000700000000000000" pitchFamily="2" charset="-78"/>
              </a:rPr>
              <a:t>CFT</a:t>
            </a:r>
            <a:r>
              <a:rPr lang="fa-IR" sz="1800" dirty="0" smtClean="0">
                <a:cs typeface="B Titr" panose="00000700000000000000" pitchFamily="2" charset="-78"/>
              </a:rPr>
              <a:t>) و ستونهای کامپوزیت مدفون در بتن (</a:t>
            </a:r>
            <a:r>
              <a:rPr lang="en-US" sz="1800" dirty="0" smtClean="0">
                <a:cs typeface="B Titr" panose="00000700000000000000" pitchFamily="2" charset="-78"/>
              </a:rPr>
              <a:t>SRC</a:t>
            </a:r>
            <a:r>
              <a:rPr lang="fa-IR" sz="1800" dirty="0" smtClean="0">
                <a:cs typeface="B Titr" panose="00000700000000000000" pitchFamily="2" charset="-78"/>
              </a:rPr>
              <a:t>) تقسیم بندی می‌شوند.</a:t>
            </a:r>
          </a:p>
          <a:p>
            <a:pPr algn="ctr" rtl="1">
              <a:lnSpc>
                <a:spcPct val="150000"/>
              </a:lnSpc>
            </a:pPr>
            <a:r>
              <a:rPr lang="fa-IR" sz="1800" dirty="0" smtClean="0">
                <a:solidFill>
                  <a:srgbClr val="FF0000"/>
                </a:solidFill>
                <a:cs typeface="B Titr" panose="00000700000000000000" pitchFamily="2" charset="-78"/>
              </a:rPr>
              <a:t>مزایای ستونهای کامپوزیت</a:t>
            </a:r>
          </a:p>
          <a:p>
            <a:pPr algn="r" rtl="1">
              <a:lnSpc>
                <a:spcPct val="150000"/>
              </a:lnSpc>
              <a:buFont typeface="Wingdings" panose="05000000000000000000" pitchFamily="2" charset="2"/>
              <a:buChar char="§"/>
            </a:pPr>
            <a:r>
              <a:rPr lang="fa-IR" sz="1800" dirty="0" smtClean="0">
                <a:cs typeface="B Titr" panose="00000700000000000000" pitchFamily="2" charset="-78"/>
              </a:rPr>
              <a:t>افزایش ظرفیت باربری</a:t>
            </a:r>
          </a:p>
          <a:p>
            <a:pPr algn="r" rtl="1">
              <a:lnSpc>
                <a:spcPct val="150000"/>
              </a:lnSpc>
              <a:buFont typeface="Wingdings" panose="05000000000000000000" pitchFamily="2" charset="2"/>
              <a:buChar char="§"/>
            </a:pPr>
            <a:r>
              <a:rPr lang="fa-IR" sz="1800" dirty="0" smtClean="0">
                <a:cs typeface="B Titr" panose="00000700000000000000" pitchFamily="2" charset="-78"/>
              </a:rPr>
              <a:t>افزایش سختی</a:t>
            </a:r>
          </a:p>
          <a:p>
            <a:pPr algn="r" rtl="1">
              <a:lnSpc>
                <a:spcPct val="150000"/>
              </a:lnSpc>
              <a:buFont typeface="Wingdings" panose="05000000000000000000" pitchFamily="2" charset="2"/>
              <a:buChar char="§"/>
            </a:pPr>
            <a:r>
              <a:rPr lang="fa-IR" sz="1800" dirty="0" smtClean="0">
                <a:cs typeface="B Titr" panose="00000700000000000000" pitchFamily="2" charset="-78"/>
              </a:rPr>
              <a:t>عدم نیاز به قالی بندی در حالت </a:t>
            </a:r>
            <a:r>
              <a:rPr lang="en-US" sz="1800" dirty="0" smtClean="0">
                <a:cs typeface="B Titr" panose="00000700000000000000" pitchFamily="2" charset="-78"/>
              </a:rPr>
              <a:t>CFT</a:t>
            </a:r>
            <a:endParaRPr lang="fa-IR" sz="1800" dirty="0" smtClean="0">
              <a:cs typeface="B Titr" panose="00000700000000000000" pitchFamily="2" charset="-78"/>
            </a:endParaRPr>
          </a:p>
          <a:p>
            <a:pPr algn="r" rtl="1">
              <a:lnSpc>
                <a:spcPct val="150000"/>
              </a:lnSpc>
              <a:buFont typeface="Wingdings" panose="05000000000000000000" pitchFamily="2" charset="2"/>
              <a:buChar char="§"/>
            </a:pPr>
            <a:r>
              <a:rPr lang="fa-IR" sz="1800" dirty="0" smtClean="0">
                <a:cs typeface="B Titr" panose="00000700000000000000" pitchFamily="2" charset="-78"/>
              </a:rPr>
              <a:t>افزایش مقاومت در برابر حریق</a:t>
            </a:r>
            <a:endParaRPr lang="en-US" sz="1800" dirty="0">
              <a:cs typeface="B Titr" panose="00000700000000000000" pitchFamily="2" charset="-78"/>
            </a:endParaRPr>
          </a:p>
        </p:txBody>
      </p:sp>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rtl="1"/>
            <a:r>
              <a:rPr lang="fa-IR" sz="2400" b="1" dirty="0">
                <a:latin typeface="Times New Roman" panose="02020603050405020304" pitchFamily="18" charset="0"/>
                <a:ea typeface="Calibri" panose="020F0502020204030204" pitchFamily="34" charset="0"/>
                <a:cs typeface="B Nazanin" panose="00000400000000000000" pitchFamily="2" charset="-78"/>
              </a:rPr>
              <a:t>انفجار آزاد شدن بسیار سریع انرژی به صورت نور، گرما، صدا و موج ضربه ای می‌باشد، که این فرایند حاصل تبدیل سریع ماده منفجره به گاز می‌باشد. در هر انفجار مراحل مختلفی وجود دارد که هر یک به نحوی بر مقدار بار حاصل از انفجار موثر است. در اولین گام نوع و جرم ماده منفجره عامل تعیین‌کننده انرژی آزاد شده در مرکز انفجار است. در مرحله انتشار موج، فاصله سازه از هدف و موقعیت خرج انفجاری نسبت به زمین حائز اهمیت است. در مرحله برخورد موج به هدف، ابعاد و شکل کلی سازه در میزان جذب انرژی؛ و در مرحله تحمل و انتقال بارهای وارده، مشخصات مصالح و پاسخ آنها بر پاسخ کلی سازه تاثیر گذار </a:t>
            </a:r>
            <a:r>
              <a:rPr lang="fa-IR" sz="2400" b="1" dirty="0" smtClean="0">
                <a:latin typeface="Times New Roman" panose="02020603050405020304" pitchFamily="18" charset="0"/>
                <a:ea typeface="Calibri" panose="020F0502020204030204" pitchFamily="34" charset="0"/>
                <a:cs typeface="B Nazanin" panose="00000400000000000000" pitchFamily="2" charset="-78"/>
              </a:rPr>
              <a:t>است.</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انفجار</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rtl="1"/>
            <a:r>
              <a:rPr lang="fa-IR" sz="2400" dirty="0" smtClean="0">
                <a:cs typeface="B Titr" panose="00000700000000000000" pitchFamily="2" charset="-78"/>
              </a:rPr>
              <a:t>1)  بررسی اثر فاصله آرماتورهای عرضی در رفتار ستون کامپوزیت</a:t>
            </a:r>
          </a:p>
          <a:p>
            <a:pPr algn="just" rtl="1"/>
            <a:endParaRPr lang="fa-IR" sz="2400" dirty="0" smtClean="0">
              <a:cs typeface="B Titr" panose="00000700000000000000" pitchFamily="2" charset="-78"/>
            </a:endParaRPr>
          </a:p>
          <a:p>
            <a:pPr algn="just" rtl="1"/>
            <a:r>
              <a:rPr lang="fa-IR" sz="2400" dirty="0" smtClean="0">
                <a:cs typeface="B Titr" panose="00000700000000000000" pitchFamily="2" charset="-78"/>
              </a:rPr>
              <a:t>2) بررسی مقاومت بتن در رفتار ستون کامپوزیت</a:t>
            </a:r>
          </a:p>
          <a:p>
            <a:pPr algn="just" rtl="1"/>
            <a:endParaRPr lang="fa-IR" sz="2400" dirty="0" smtClean="0">
              <a:cs typeface="B Titr" panose="00000700000000000000" pitchFamily="2" charset="-78"/>
            </a:endParaRPr>
          </a:p>
          <a:p>
            <a:pPr algn="just" rtl="1"/>
            <a:r>
              <a:rPr lang="fa-IR" sz="2400" dirty="0" smtClean="0">
                <a:cs typeface="B Titr" panose="00000700000000000000" pitchFamily="2" charset="-78"/>
              </a:rPr>
              <a:t>3)مقایسه رفتار ستونهای کامپوزیت با ستون بتنی تنها و ستون فولادی تنها</a:t>
            </a:r>
            <a:endParaRPr lang="en-US" sz="2400" dirty="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پارامترهای مورد بررسی در این طرح</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962429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40781047"/>
              </p:ext>
            </p:extLst>
          </p:nvPr>
        </p:nvGraphicFramePr>
        <p:xfrm>
          <a:off x="914399" y="990601"/>
          <a:ext cx="7543802" cy="5016503"/>
        </p:xfrm>
        <a:graphic>
          <a:graphicData uri="http://schemas.openxmlformats.org/drawingml/2006/table">
            <a:tbl>
              <a:tblPr firstRow="1" firstCol="1" bandRow="1">
                <a:tableStyleId>{5C22544A-7EE6-4342-B048-85BDC9FD1C3A}</a:tableStyleId>
              </a:tblPr>
              <a:tblGrid>
                <a:gridCol w="1549097"/>
                <a:gridCol w="812893"/>
                <a:gridCol w="628843"/>
                <a:gridCol w="628843"/>
                <a:gridCol w="812893"/>
                <a:gridCol w="1138818"/>
                <a:gridCol w="884979"/>
                <a:gridCol w="1087436"/>
              </a:tblGrid>
              <a:tr h="283863">
                <a:tc rowSpan="2">
                  <a:txBody>
                    <a:bodyPr/>
                    <a:lstStyle/>
                    <a:p>
                      <a:pPr marL="0" marR="0" algn="ctr" rtl="1">
                        <a:lnSpc>
                          <a:spcPct val="107000"/>
                        </a:lnSpc>
                        <a:spcBef>
                          <a:spcPts val="0"/>
                        </a:spcBef>
                        <a:spcAft>
                          <a:spcPts val="0"/>
                        </a:spcAft>
                      </a:pPr>
                      <a:r>
                        <a:rPr lang="ar-SA" sz="900" dirty="0">
                          <a:effectLst/>
                        </a:rPr>
                        <a:t>نوع مقطع</a:t>
                      </a:r>
                      <a:endParaRPr lang="en-US" sz="900" dirty="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rowSpan="2">
                  <a:txBody>
                    <a:bodyPr/>
                    <a:lstStyle/>
                    <a:p>
                      <a:pPr marL="0" marR="0" algn="ctr" rtl="1">
                        <a:lnSpc>
                          <a:spcPct val="107000"/>
                        </a:lnSpc>
                        <a:spcBef>
                          <a:spcPts val="0"/>
                        </a:spcBef>
                        <a:spcAft>
                          <a:spcPts val="0"/>
                        </a:spcAft>
                      </a:pPr>
                      <a:r>
                        <a:rPr lang="ar-SA" sz="900">
                          <a:effectLst/>
                        </a:rPr>
                        <a:t>محور اعمال بار انفجاری</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gridSpan="2">
                  <a:txBody>
                    <a:bodyPr/>
                    <a:lstStyle/>
                    <a:p>
                      <a:pPr marL="0" marR="0" algn="ctr" rtl="1">
                        <a:lnSpc>
                          <a:spcPct val="107000"/>
                        </a:lnSpc>
                        <a:spcBef>
                          <a:spcPts val="0"/>
                        </a:spcBef>
                        <a:spcAft>
                          <a:spcPts val="0"/>
                        </a:spcAft>
                      </a:pPr>
                      <a:r>
                        <a:rPr lang="ar-SA" sz="900">
                          <a:effectLst/>
                        </a:rPr>
                        <a:t>ابعاد مقطع</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hMerge="1">
                  <a:txBody>
                    <a:bodyPr/>
                    <a:lstStyle/>
                    <a:p>
                      <a:endParaRPr lang="en-US"/>
                    </a:p>
                  </a:txBody>
                  <a:tcPr/>
                </a:tc>
                <a:tc rowSpan="2">
                  <a:txBody>
                    <a:bodyPr/>
                    <a:lstStyle/>
                    <a:p>
                      <a:pPr marL="0" marR="0" algn="ctr" rtl="1">
                        <a:lnSpc>
                          <a:spcPct val="107000"/>
                        </a:lnSpc>
                        <a:spcBef>
                          <a:spcPts val="0"/>
                        </a:spcBef>
                        <a:spcAft>
                          <a:spcPts val="0"/>
                        </a:spcAft>
                      </a:pPr>
                      <a:r>
                        <a:rPr lang="ar-SA" sz="900" dirty="0">
                          <a:effectLst/>
                        </a:rPr>
                        <a:t>طول ستون  سانتیمتر</a:t>
                      </a:r>
                      <a:endParaRPr lang="en-US" sz="900" dirty="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rowSpan="2">
                  <a:txBody>
                    <a:bodyPr/>
                    <a:lstStyle/>
                    <a:p>
                      <a:pPr marL="0" marR="0" algn="ctr" rtl="1">
                        <a:lnSpc>
                          <a:spcPct val="107000"/>
                        </a:lnSpc>
                        <a:spcBef>
                          <a:spcPts val="0"/>
                        </a:spcBef>
                        <a:spcAft>
                          <a:spcPts val="0"/>
                        </a:spcAft>
                      </a:pPr>
                      <a:r>
                        <a:rPr lang="ar-SA" sz="900">
                          <a:effectLst/>
                        </a:rPr>
                        <a:t>فاصله بین آرماتورها عرضی سانتیمتر</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rowSpan="2">
                  <a:txBody>
                    <a:bodyPr/>
                    <a:lstStyle/>
                    <a:p>
                      <a:pPr marL="0" marR="0" algn="ctr" rtl="1">
                        <a:lnSpc>
                          <a:spcPct val="107000"/>
                        </a:lnSpc>
                        <a:spcBef>
                          <a:spcPts val="0"/>
                        </a:spcBef>
                        <a:spcAft>
                          <a:spcPts val="0"/>
                        </a:spcAft>
                      </a:pPr>
                      <a:r>
                        <a:rPr lang="ar-SA" sz="900">
                          <a:effectLst/>
                        </a:rPr>
                        <a:t>مقاومت بتن مگاپاسکال</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rowSpan="2">
                  <a:txBody>
                    <a:bodyPr/>
                    <a:lstStyle/>
                    <a:p>
                      <a:endParaRPr lang="en-US" sz="700">
                        <a:effectLst/>
                        <a:latin typeface="Calibri" panose="020F0502020204030204" pitchFamily="34" charset="0"/>
                      </a:endParaRPr>
                    </a:p>
                  </a:txBody>
                  <a:tcPr marL="51221" marR="51221" marT="0" marB="0" anchor="ctr"/>
                </a:tc>
              </a:tr>
              <a:tr h="441565">
                <a:tc vMerge="1">
                  <a:txBody>
                    <a:bodyPr/>
                    <a:lstStyle/>
                    <a:p>
                      <a:endParaRPr lang="en-US"/>
                    </a:p>
                  </a:txBody>
                  <a:tcPr/>
                </a:tc>
                <a:tc vMerge="1">
                  <a:txBody>
                    <a:bodyPr/>
                    <a:lstStyle/>
                    <a:p>
                      <a:endParaRPr lang="en-US"/>
                    </a:p>
                  </a:txBody>
                  <a:tcPr/>
                </a:tc>
                <a:tc>
                  <a:txBody>
                    <a:bodyPr/>
                    <a:lstStyle/>
                    <a:p>
                      <a:pPr marL="0" marR="0" algn="ctr" rtl="1">
                        <a:lnSpc>
                          <a:spcPct val="107000"/>
                        </a:lnSpc>
                        <a:spcBef>
                          <a:spcPts val="0"/>
                        </a:spcBef>
                        <a:spcAft>
                          <a:spcPts val="0"/>
                        </a:spcAft>
                      </a:pPr>
                      <a:r>
                        <a:rPr lang="ar-SA" sz="900">
                          <a:effectLst/>
                        </a:rPr>
                        <a:t>ارتفاع میلیمتر</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عرض میلیمتر</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20783">
                <a:tc>
                  <a:txBody>
                    <a:bodyPr/>
                    <a:lstStyle/>
                    <a:p>
                      <a:pPr marL="0" marR="0" algn="ctr" rtl="1">
                        <a:lnSpc>
                          <a:spcPct val="107000"/>
                        </a:lnSpc>
                        <a:spcBef>
                          <a:spcPts val="0"/>
                        </a:spcBef>
                        <a:spcAft>
                          <a:spcPts val="0"/>
                        </a:spcAft>
                      </a:pPr>
                      <a:r>
                        <a:rPr lang="ar-SA" sz="800">
                          <a:effectLst/>
                        </a:rPr>
                        <a:t>کامپوزیت</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فرعی</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2000</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10</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مدل اول</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r>
              <a:tr h="220783">
                <a:tc>
                  <a:txBody>
                    <a:bodyPr/>
                    <a:lstStyle/>
                    <a:p>
                      <a:pPr marL="0" marR="0" algn="ctr" rtl="1">
                        <a:lnSpc>
                          <a:spcPct val="107000"/>
                        </a:lnSpc>
                        <a:spcBef>
                          <a:spcPts val="0"/>
                        </a:spcBef>
                        <a:spcAft>
                          <a:spcPts val="0"/>
                        </a:spcAft>
                      </a:pPr>
                      <a:r>
                        <a:rPr lang="ar-SA" sz="800">
                          <a:effectLst/>
                        </a:rPr>
                        <a:t>کامپوزیت</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فرعی</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2000</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12</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مدل دوم</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r>
              <a:tr h="220783">
                <a:tc>
                  <a:txBody>
                    <a:bodyPr/>
                    <a:lstStyle/>
                    <a:p>
                      <a:pPr marL="0" marR="0" algn="ctr" rtl="1">
                        <a:lnSpc>
                          <a:spcPct val="107000"/>
                        </a:lnSpc>
                        <a:spcBef>
                          <a:spcPts val="0"/>
                        </a:spcBef>
                        <a:spcAft>
                          <a:spcPts val="0"/>
                        </a:spcAft>
                      </a:pPr>
                      <a:r>
                        <a:rPr lang="ar-SA" sz="800">
                          <a:effectLst/>
                        </a:rPr>
                        <a:t>کامپوزیت</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فرعی</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2000</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14</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مدل سوم</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r>
              <a:tr h="316981">
                <a:tc>
                  <a:txBody>
                    <a:bodyPr/>
                    <a:lstStyle/>
                    <a:p>
                      <a:pPr marL="0" marR="0" algn="ctr" rtl="1">
                        <a:lnSpc>
                          <a:spcPct val="107000"/>
                        </a:lnSpc>
                        <a:spcBef>
                          <a:spcPts val="0"/>
                        </a:spcBef>
                        <a:spcAft>
                          <a:spcPts val="0"/>
                        </a:spcAft>
                      </a:pPr>
                      <a:r>
                        <a:rPr lang="ar-SA" sz="800">
                          <a:effectLst/>
                        </a:rPr>
                        <a:t>کامپوزیت</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فرعی</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2000</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16</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مدل چهارم</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r>
              <a:tr h="220783">
                <a:tc>
                  <a:txBody>
                    <a:bodyPr/>
                    <a:lstStyle/>
                    <a:p>
                      <a:pPr marL="0" marR="0" algn="ctr" rtl="1">
                        <a:lnSpc>
                          <a:spcPct val="107000"/>
                        </a:lnSpc>
                        <a:spcBef>
                          <a:spcPts val="0"/>
                        </a:spcBef>
                        <a:spcAft>
                          <a:spcPts val="0"/>
                        </a:spcAft>
                      </a:pPr>
                      <a:r>
                        <a:rPr lang="ar-SA" sz="800">
                          <a:effectLst/>
                        </a:rPr>
                        <a:t>کامپوزیت</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فرعی</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2000</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18</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مدل پنجم</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r>
              <a:tr h="220783">
                <a:tc>
                  <a:txBody>
                    <a:bodyPr/>
                    <a:lstStyle/>
                    <a:p>
                      <a:pPr marL="0" marR="0" algn="ctr" rtl="1">
                        <a:lnSpc>
                          <a:spcPct val="107000"/>
                        </a:lnSpc>
                        <a:spcBef>
                          <a:spcPts val="0"/>
                        </a:spcBef>
                        <a:spcAft>
                          <a:spcPts val="0"/>
                        </a:spcAft>
                      </a:pPr>
                      <a:r>
                        <a:rPr lang="ar-SA" sz="800">
                          <a:effectLst/>
                        </a:rPr>
                        <a:t>کامپوزیت</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فرعی</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2000</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20</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مدل ششم</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r>
              <a:tr h="220783">
                <a:tc>
                  <a:txBody>
                    <a:bodyPr/>
                    <a:lstStyle/>
                    <a:p>
                      <a:pPr marL="0" marR="0" algn="ctr" rtl="1">
                        <a:lnSpc>
                          <a:spcPct val="107000"/>
                        </a:lnSpc>
                        <a:spcBef>
                          <a:spcPts val="0"/>
                        </a:spcBef>
                        <a:spcAft>
                          <a:spcPts val="0"/>
                        </a:spcAft>
                      </a:pPr>
                      <a:r>
                        <a:rPr lang="ar-SA" sz="800">
                          <a:effectLst/>
                        </a:rPr>
                        <a:t>کامپوزیت</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اصلی</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2000</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10</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مدل هفتم</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r>
              <a:tr h="220783">
                <a:tc>
                  <a:txBody>
                    <a:bodyPr/>
                    <a:lstStyle/>
                    <a:p>
                      <a:pPr marL="0" marR="0" algn="ctr" rtl="1">
                        <a:lnSpc>
                          <a:spcPct val="107000"/>
                        </a:lnSpc>
                        <a:spcBef>
                          <a:spcPts val="0"/>
                        </a:spcBef>
                        <a:spcAft>
                          <a:spcPts val="0"/>
                        </a:spcAft>
                      </a:pPr>
                      <a:r>
                        <a:rPr lang="ar-SA" sz="800">
                          <a:effectLst/>
                        </a:rPr>
                        <a:t>کامپوزیت</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اصلی</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2000</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12</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مدل هشتم</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r>
              <a:tr h="220783">
                <a:tc>
                  <a:txBody>
                    <a:bodyPr/>
                    <a:lstStyle/>
                    <a:p>
                      <a:pPr marL="0" marR="0" algn="ctr" rtl="1">
                        <a:lnSpc>
                          <a:spcPct val="107000"/>
                        </a:lnSpc>
                        <a:spcBef>
                          <a:spcPts val="0"/>
                        </a:spcBef>
                        <a:spcAft>
                          <a:spcPts val="0"/>
                        </a:spcAft>
                      </a:pPr>
                      <a:r>
                        <a:rPr lang="ar-SA" sz="800">
                          <a:effectLst/>
                        </a:rPr>
                        <a:t>کامپوزیت</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اصلی</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2000</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14</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مدل نهم</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r>
              <a:tr h="220783">
                <a:tc>
                  <a:txBody>
                    <a:bodyPr/>
                    <a:lstStyle/>
                    <a:p>
                      <a:pPr marL="0" marR="0" algn="ctr" rtl="1">
                        <a:lnSpc>
                          <a:spcPct val="107000"/>
                        </a:lnSpc>
                        <a:spcBef>
                          <a:spcPts val="0"/>
                        </a:spcBef>
                        <a:spcAft>
                          <a:spcPts val="0"/>
                        </a:spcAft>
                      </a:pPr>
                      <a:r>
                        <a:rPr lang="ar-SA" sz="800">
                          <a:effectLst/>
                        </a:rPr>
                        <a:t>کامپوزیت</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اصلی</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2000</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16</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مدل دهم</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r>
              <a:tr h="220783">
                <a:tc>
                  <a:txBody>
                    <a:bodyPr/>
                    <a:lstStyle/>
                    <a:p>
                      <a:pPr marL="0" marR="0" algn="ctr" rtl="1">
                        <a:lnSpc>
                          <a:spcPct val="107000"/>
                        </a:lnSpc>
                        <a:spcBef>
                          <a:spcPts val="0"/>
                        </a:spcBef>
                        <a:spcAft>
                          <a:spcPts val="0"/>
                        </a:spcAft>
                      </a:pPr>
                      <a:r>
                        <a:rPr lang="ar-SA" sz="800">
                          <a:effectLst/>
                        </a:rPr>
                        <a:t>کامپوزیت</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اصلی</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2000</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18</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مدل یازدهم</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r>
              <a:tr h="220783">
                <a:tc>
                  <a:txBody>
                    <a:bodyPr/>
                    <a:lstStyle/>
                    <a:p>
                      <a:pPr marL="0" marR="0" algn="ctr" rtl="1">
                        <a:lnSpc>
                          <a:spcPct val="107000"/>
                        </a:lnSpc>
                        <a:spcBef>
                          <a:spcPts val="0"/>
                        </a:spcBef>
                        <a:spcAft>
                          <a:spcPts val="0"/>
                        </a:spcAft>
                      </a:pPr>
                      <a:r>
                        <a:rPr lang="ar-SA" sz="800">
                          <a:effectLst/>
                        </a:rPr>
                        <a:t>کامپوزیت</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اصلی</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2000</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20</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مدل دوازدهم</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r>
              <a:tr h="220783">
                <a:tc>
                  <a:txBody>
                    <a:bodyPr/>
                    <a:lstStyle/>
                    <a:p>
                      <a:pPr marL="0" marR="0" algn="ctr" rtl="1">
                        <a:lnSpc>
                          <a:spcPct val="107000"/>
                        </a:lnSpc>
                        <a:spcBef>
                          <a:spcPts val="0"/>
                        </a:spcBef>
                        <a:spcAft>
                          <a:spcPts val="0"/>
                        </a:spcAft>
                      </a:pPr>
                      <a:r>
                        <a:rPr lang="ar-SA" sz="800">
                          <a:effectLst/>
                        </a:rPr>
                        <a:t>کامپوزیت</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فرعی</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2000</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10</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20</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مدل سیزدهم</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r>
              <a:tr h="220783">
                <a:tc>
                  <a:txBody>
                    <a:bodyPr/>
                    <a:lstStyle/>
                    <a:p>
                      <a:pPr marL="0" marR="0" algn="ctr" rtl="1">
                        <a:lnSpc>
                          <a:spcPct val="107000"/>
                        </a:lnSpc>
                        <a:spcBef>
                          <a:spcPts val="0"/>
                        </a:spcBef>
                        <a:spcAft>
                          <a:spcPts val="0"/>
                        </a:spcAft>
                      </a:pPr>
                      <a:r>
                        <a:rPr lang="ar-SA" sz="800">
                          <a:effectLst/>
                        </a:rPr>
                        <a:t>کامپوزیت</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فرعی</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2000</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10</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30</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مدل چهاردهم</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r>
              <a:tr h="220783">
                <a:tc>
                  <a:txBody>
                    <a:bodyPr/>
                    <a:lstStyle/>
                    <a:p>
                      <a:pPr marL="0" marR="0" algn="ctr" rtl="1">
                        <a:lnSpc>
                          <a:spcPct val="107000"/>
                        </a:lnSpc>
                        <a:spcBef>
                          <a:spcPts val="0"/>
                        </a:spcBef>
                        <a:spcAft>
                          <a:spcPts val="0"/>
                        </a:spcAft>
                      </a:pPr>
                      <a:r>
                        <a:rPr lang="ar-SA" sz="800">
                          <a:effectLst/>
                        </a:rPr>
                        <a:t>کامپوزیت</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اصلی</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2000</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10</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20</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مدل پانزدهم</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r>
              <a:tr h="220783">
                <a:tc>
                  <a:txBody>
                    <a:bodyPr/>
                    <a:lstStyle/>
                    <a:p>
                      <a:pPr marL="0" marR="0" algn="ctr" rtl="1">
                        <a:lnSpc>
                          <a:spcPct val="107000"/>
                        </a:lnSpc>
                        <a:spcBef>
                          <a:spcPts val="0"/>
                        </a:spcBef>
                        <a:spcAft>
                          <a:spcPts val="0"/>
                        </a:spcAft>
                      </a:pPr>
                      <a:r>
                        <a:rPr lang="ar-SA" sz="800">
                          <a:effectLst/>
                        </a:rPr>
                        <a:t>کامپوزیت</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اصلی</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2000</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10</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30</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مدل شانزدهم</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r>
              <a:tr h="220783">
                <a:tc>
                  <a:txBody>
                    <a:bodyPr/>
                    <a:lstStyle/>
                    <a:p>
                      <a:pPr marL="0" marR="0" algn="ctr" rtl="1">
                        <a:lnSpc>
                          <a:spcPct val="107000"/>
                        </a:lnSpc>
                        <a:spcBef>
                          <a:spcPts val="0"/>
                        </a:spcBef>
                        <a:spcAft>
                          <a:spcPts val="0"/>
                        </a:spcAft>
                      </a:pPr>
                      <a:r>
                        <a:rPr lang="ar-SA" sz="800">
                          <a:effectLst/>
                        </a:rPr>
                        <a:t>مقطع بتنی تنها</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800">
                          <a:effectLst/>
                        </a:rPr>
                        <a:t>*****</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2000</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10</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20</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مدل هفدهم</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r>
              <a:tr h="220783">
                <a:tc>
                  <a:txBody>
                    <a:bodyPr/>
                    <a:lstStyle/>
                    <a:p>
                      <a:pPr marL="0" marR="0" algn="ctr" rtl="1">
                        <a:lnSpc>
                          <a:spcPct val="107000"/>
                        </a:lnSpc>
                        <a:spcBef>
                          <a:spcPts val="0"/>
                        </a:spcBef>
                        <a:spcAft>
                          <a:spcPts val="0"/>
                        </a:spcAft>
                      </a:pPr>
                      <a:r>
                        <a:rPr lang="ar-SA" sz="800">
                          <a:effectLst/>
                        </a:rPr>
                        <a:t>پروفیل فولادی تنها</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800">
                          <a:effectLst/>
                        </a:rPr>
                        <a:t>اصلی</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2000</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a:effectLst/>
                        </a:rPr>
                        <a:t>مدل هیجدهم</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r>
              <a:tr h="220783">
                <a:tc>
                  <a:txBody>
                    <a:bodyPr/>
                    <a:lstStyle/>
                    <a:p>
                      <a:pPr marL="0" marR="0" algn="ctr" rtl="1">
                        <a:lnSpc>
                          <a:spcPct val="107000"/>
                        </a:lnSpc>
                        <a:spcBef>
                          <a:spcPts val="0"/>
                        </a:spcBef>
                        <a:spcAft>
                          <a:spcPts val="0"/>
                        </a:spcAft>
                      </a:pPr>
                      <a:r>
                        <a:rPr lang="ar-SA" sz="800">
                          <a:effectLst/>
                        </a:rPr>
                        <a:t>پروفیل فولادی تنها</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800">
                          <a:effectLst/>
                        </a:rPr>
                        <a:t>فرعی</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35</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dirty="0">
                          <a:effectLst/>
                        </a:rPr>
                        <a:t>2000</a:t>
                      </a:r>
                      <a:endParaRPr lang="en-US" sz="900" dirty="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0">
                        <a:lnSpc>
                          <a:spcPct val="107000"/>
                        </a:lnSpc>
                        <a:spcBef>
                          <a:spcPts val="0"/>
                        </a:spcBef>
                        <a:spcAft>
                          <a:spcPts val="0"/>
                        </a:spcAft>
                      </a:pPr>
                      <a:r>
                        <a:rPr lang="en-US" sz="900">
                          <a:effectLst/>
                        </a:rPr>
                        <a:t>****</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c>
                  <a:txBody>
                    <a:bodyPr/>
                    <a:lstStyle/>
                    <a:p>
                      <a:pPr marL="0" marR="0" algn="ctr" rtl="1">
                        <a:lnSpc>
                          <a:spcPct val="107000"/>
                        </a:lnSpc>
                        <a:spcBef>
                          <a:spcPts val="0"/>
                        </a:spcBef>
                        <a:spcAft>
                          <a:spcPts val="0"/>
                        </a:spcAft>
                      </a:pPr>
                      <a:r>
                        <a:rPr lang="ar-SA" sz="900" dirty="0">
                          <a:effectLst/>
                        </a:rPr>
                        <a:t>مدل نوزدهم</a:t>
                      </a:r>
                      <a:endParaRPr lang="en-US" sz="900" dirty="0">
                        <a:effectLst/>
                        <a:latin typeface="Times New Roman" panose="02020603050405020304" pitchFamily="18" charset="0"/>
                        <a:ea typeface="Calibri" panose="020F0502020204030204" pitchFamily="34" charset="0"/>
                        <a:cs typeface="B Nazanin" panose="00000400000000000000" pitchFamily="2" charset="-78"/>
                      </a:endParaRPr>
                    </a:p>
                  </a:txBody>
                  <a:tcPr marL="51221" marR="51221" marT="0" marB="0" anchor="ctr"/>
                </a:tc>
              </a:tr>
            </a:tbl>
          </a:graphicData>
        </a:graphic>
      </p:graphicFrame>
      <p:sp>
        <p:nvSpPr>
          <p:cNvPr id="3" name="Title 2"/>
          <p:cNvSpPr>
            <a:spLocks noGrp="1"/>
          </p:cNvSpPr>
          <p:nvPr>
            <p:ph type="title"/>
          </p:nvPr>
        </p:nvSpPr>
        <p:spPr>
          <a:xfrm>
            <a:off x="457200" y="274638"/>
            <a:ext cx="8229600" cy="563562"/>
          </a:xfrm>
        </p:spPr>
        <p:txBody>
          <a:bodyPr>
            <a:normAutofit fontScale="90000"/>
          </a:bodyPr>
          <a:lstStyle/>
          <a:p>
            <a:pPr algn="ctr"/>
            <a:r>
              <a:rPr lang="fa-IR" sz="3600" dirty="0" smtClean="0">
                <a:solidFill>
                  <a:srgbClr val="FF0000"/>
                </a:solidFill>
                <a:effectLst/>
                <a:cs typeface="B Titr" panose="00000700000000000000" pitchFamily="2" charset="-78"/>
              </a:rPr>
              <a:t>مدلهای مورد بررسی</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69141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4788092"/>
          </a:xfrm>
        </p:spPr>
        <p:txBody>
          <a:bodyPr>
            <a:normAutofit/>
          </a:bodyPr>
          <a:lstStyle/>
          <a:p>
            <a:pPr algn="just" rtl="1">
              <a:lnSpc>
                <a:spcPct val="150000"/>
              </a:lnSpc>
            </a:pPr>
            <a:r>
              <a:rPr lang="fa-IR" sz="2400" dirty="0" smtClean="0">
                <a:cs typeface="B Titr" panose="00000700000000000000" pitchFamily="2" charset="-78"/>
              </a:rPr>
              <a:t>نرم افزار </a:t>
            </a:r>
            <a:r>
              <a:rPr lang="en-US" sz="2400" dirty="0" smtClean="0">
                <a:cs typeface="B Titr" panose="00000700000000000000" pitchFamily="2" charset="-78"/>
              </a:rPr>
              <a:t>AT BLAST</a:t>
            </a:r>
            <a:r>
              <a:rPr lang="fa-IR" sz="2400" dirty="0" smtClean="0">
                <a:cs typeface="B Titr" panose="00000700000000000000" pitchFamily="2" charset="-78"/>
              </a:rPr>
              <a:t> نرم افزاری است که جهت استخراج اطلاعات موج انفجار قابل استفاده است. بدین ترتیب که با وارد کردن مقدار ماده منفجره و و فاصله آن از سازه شدت موج انفجاری و زمان اعمال آن را مشخص می‌کند.</a:t>
            </a:r>
          </a:p>
          <a:p>
            <a:pPr algn="just" rtl="1">
              <a:lnSpc>
                <a:spcPct val="150000"/>
              </a:lnSpc>
            </a:pPr>
            <a:endParaRPr lang="en-US" sz="2400" dirty="0">
              <a:solidFill>
                <a:srgbClr val="0000FF"/>
              </a:solidFill>
            </a:endParaRPr>
          </a:p>
        </p:txBody>
      </p:sp>
      <p:sp>
        <p:nvSpPr>
          <p:cNvPr id="3" name="Title 2"/>
          <p:cNvSpPr>
            <a:spLocks noGrp="1"/>
          </p:cNvSpPr>
          <p:nvPr>
            <p:ph type="title"/>
          </p:nvPr>
        </p:nvSpPr>
        <p:spPr>
          <a:xfrm>
            <a:off x="457200" y="23446"/>
            <a:ext cx="8229600" cy="1143000"/>
          </a:xfrm>
        </p:spPr>
        <p:txBody>
          <a:bodyPr>
            <a:normAutofit/>
          </a:bodyPr>
          <a:lstStyle/>
          <a:p>
            <a:pPr algn="ctr" rtl="1"/>
            <a:r>
              <a:rPr lang="fa-IR" sz="2800" dirty="0" smtClean="0">
                <a:solidFill>
                  <a:srgbClr val="FF0000"/>
                </a:solidFill>
                <a:cs typeface="B Titr" panose="00000700000000000000" pitchFamily="2" charset="-78"/>
              </a:rPr>
              <a:t>نرم افزار </a:t>
            </a:r>
            <a:r>
              <a:rPr lang="en-US" sz="2800" dirty="0" smtClean="0">
                <a:solidFill>
                  <a:srgbClr val="FF0000"/>
                </a:solidFill>
                <a:cs typeface="B Titr" panose="00000700000000000000" pitchFamily="2" charset="-78"/>
              </a:rPr>
              <a:t>AT BLAST</a:t>
            </a:r>
            <a:endParaRPr lang="en-US" sz="2800" dirty="0">
              <a:solidFill>
                <a:srgbClr val="FF0000"/>
              </a:solidFill>
              <a:cs typeface="B Titr" panose="00000700000000000000" pitchFamily="2" charset="-78"/>
            </a:endParaRPr>
          </a:p>
        </p:txBody>
      </p:sp>
    </p:spTree>
    <p:extLst>
      <p:ext uri="{BB962C8B-B14F-4D97-AF65-F5344CB8AC3E}">
        <p14:creationId xmlns:p14="http://schemas.microsoft.com/office/powerpoint/2010/main" val="3235697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295400"/>
            <a:ext cx="7315200" cy="4495800"/>
          </a:xfrm>
        </p:spPr>
      </p:pic>
      <p:sp>
        <p:nvSpPr>
          <p:cNvPr id="3" name="Title 2"/>
          <p:cNvSpPr>
            <a:spLocks noGrp="1"/>
          </p:cNvSpPr>
          <p:nvPr>
            <p:ph type="title"/>
          </p:nvPr>
        </p:nvSpPr>
        <p:spPr>
          <a:xfrm>
            <a:off x="457200" y="152400"/>
            <a:ext cx="8229600" cy="1143000"/>
          </a:xfrm>
        </p:spPr>
        <p:txBody>
          <a:bodyPr>
            <a:normAutofit/>
          </a:bodyPr>
          <a:lstStyle/>
          <a:p>
            <a:pPr algn="ctr" rtl="1"/>
            <a:r>
              <a:rPr lang="fa-IR" sz="3600" dirty="0" smtClean="0">
                <a:solidFill>
                  <a:srgbClr val="FF0000"/>
                </a:solidFill>
                <a:effectLst/>
                <a:cs typeface="B Titr" panose="00000700000000000000" pitchFamily="2" charset="-78"/>
              </a:rPr>
              <a:t>شمای کلی نرم افزار </a:t>
            </a:r>
            <a:r>
              <a:rPr lang="en-US" sz="3600" dirty="0" smtClean="0">
                <a:solidFill>
                  <a:srgbClr val="FF0000"/>
                </a:solidFill>
                <a:effectLst/>
                <a:cs typeface="B Titr" panose="00000700000000000000" pitchFamily="2" charset="-78"/>
              </a:rPr>
              <a:t>AT BLAST</a:t>
            </a:r>
            <a:endParaRPr lang="en-US" sz="3600" dirty="0"/>
          </a:p>
        </p:txBody>
      </p:sp>
    </p:spTree>
    <p:extLst>
      <p:ext uri="{BB962C8B-B14F-4D97-AF65-F5344CB8AC3E}">
        <p14:creationId xmlns:p14="http://schemas.microsoft.com/office/powerpoint/2010/main" val="947997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lnSpc>
                <a:spcPct val="150000"/>
              </a:lnSpc>
            </a:pPr>
            <a:r>
              <a:rPr lang="fa-IR" sz="2400" b="1" dirty="0" smtClean="0">
                <a:cs typeface="B Titr" panose="00000700000000000000" pitchFamily="2" charset="-78"/>
              </a:rPr>
              <a:t>برای مدلسازی این طرح از نرم‌افزار اجزای محدود </a:t>
            </a:r>
            <a:r>
              <a:rPr lang="en-US" sz="2400" b="1" dirty="0" smtClean="0">
                <a:cs typeface="B Titr" panose="00000700000000000000" pitchFamily="2" charset="-78"/>
              </a:rPr>
              <a:t>ABAQUS</a:t>
            </a:r>
            <a:r>
              <a:rPr lang="fa-IR" sz="2400" b="1" dirty="0" smtClean="0">
                <a:cs typeface="B Titr" panose="00000700000000000000" pitchFamily="2" charset="-78"/>
              </a:rPr>
              <a:t> استفاده گردید. در ادامه شرح مختصری از مدلسازی ارائه شده است.</a:t>
            </a:r>
          </a:p>
        </p:txBody>
      </p:sp>
      <p:sp>
        <p:nvSpPr>
          <p:cNvPr id="3" name="Title 2"/>
          <p:cNvSpPr>
            <a:spLocks noGrp="1"/>
          </p:cNvSpPr>
          <p:nvPr>
            <p:ph type="title"/>
          </p:nvPr>
        </p:nvSpPr>
        <p:spPr>
          <a:xfrm>
            <a:off x="457200" y="17585"/>
            <a:ext cx="8229600" cy="1143000"/>
          </a:xfrm>
        </p:spPr>
        <p:txBody>
          <a:bodyPr>
            <a:normAutofit/>
          </a:bodyPr>
          <a:lstStyle/>
          <a:p>
            <a:pPr algn="ctr"/>
            <a:r>
              <a:rPr lang="fa-IR" sz="3600" dirty="0" smtClean="0">
                <a:solidFill>
                  <a:srgbClr val="FF0000"/>
                </a:solidFill>
                <a:effectLst/>
                <a:cs typeface="B Titr" panose="00000700000000000000" pitchFamily="2" charset="-78"/>
              </a:rPr>
              <a:t>مدلسازی</a:t>
            </a:r>
            <a:endParaRPr lang="en-US" sz="4000" dirty="0"/>
          </a:p>
        </p:txBody>
      </p:sp>
    </p:spTree>
    <p:extLst>
      <p:ext uri="{BB962C8B-B14F-4D97-AF65-F5344CB8AC3E}">
        <p14:creationId xmlns:p14="http://schemas.microsoft.com/office/powerpoint/2010/main" val="28844202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4219</TotalTime>
  <Words>981</Words>
  <Application>Microsoft Office PowerPoint</Application>
  <PresentationFormat>On-screen Show (4:3)</PresentationFormat>
  <Paragraphs>277</Paragraphs>
  <Slides>22</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22</vt:i4>
      </vt:variant>
    </vt:vector>
  </HeadingPairs>
  <TitlesOfParts>
    <vt:vector size="34" baseType="lpstr">
      <vt:lpstr>Arial</vt:lpstr>
      <vt:lpstr>B Nazanin</vt:lpstr>
      <vt:lpstr>B Titr</vt:lpstr>
      <vt:lpstr>Calibri</vt:lpstr>
      <vt:lpstr>Cambria Math</vt:lpstr>
      <vt:lpstr>Lucida Sans Unicode</vt:lpstr>
      <vt:lpstr>Times New Roman</vt:lpstr>
      <vt:lpstr>Verdana</vt:lpstr>
      <vt:lpstr>Wingdings</vt:lpstr>
      <vt:lpstr>Wingdings 2</vt:lpstr>
      <vt:lpstr>Wingdings 3</vt:lpstr>
      <vt:lpstr>Concourse</vt:lpstr>
      <vt:lpstr>            بررسی رفتار ستونهای کامپوزیت مدفون در بتن تحت بار انفجاری  یوسف یوسفی اردیبهشت 95     </vt:lpstr>
      <vt:lpstr> </vt:lpstr>
      <vt:lpstr>PowerPoint Presentation</vt:lpstr>
      <vt:lpstr>انفجار</vt:lpstr>
      <vt:lpstr>پارامترهای مورد بررسی در این طرح</vt:lpstr>
      <vt:lpstr>مدلهای مورد بررسی</vt:lpstr>
      <vt:lpstr>نرم افزار AT BLAST</vt:lpstr>
      <vt:lpstr>شمای کلی نرم افزار AT BLAST</vt:lpstr>
      <vt:lpstr>مدلسازی</vt:lpstr>
      <vt:lpstr>1- ساخت هندسه مدل در مدول Part</vt:lpstr>
      <vt:lpstr>تعریف مشخصات مصالح در مدول Properties</vt:lpstr>
      <vt:lpstr>سرهم کردن مدل در مدول Assembly</vt:lpstr>
      <vt:lpstr>تعریف نوع تحلیل در مدول Step</vt:lpstr>
      <vt:lpstr>تعریف سطح تماس در مدول Interaction</vt:lpstr>
      <vt:lpstr>مدلسازی- ایجاد تکیه گاه و اعمال بار  6- ایجاد تکیه گاه گیردار و اعمال بار انفجاری به صورت گسترده در مدول Load </vt:lpstr>
      <vt:lpstr>7-مش بندی مدل</vt:lpstr>
      <vt:lpstr>8- صحت سنجی </vt:lpstr>
      <vt:lpstr>8- صحت سنجی مدلسازی ستون کامپوزیت </vt:lpstr>
      <vt:lpstr>8- صحت سنجی </vt:lpstr>
      <vt:lpstr>8- صحت سنجی بار انفجاری </vt:lpstr>
      <vt:lpstr>آنچه در این مدلسازی خواهید آموخت</vt:lpstr>
      <vt:lpstr>نکات و الزامات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MRT Pack 30 DVDs</cp:lastModifiedBy>
  <cp:revision>199</cp:revision>
  <dcterms:created xsi:type="dcterms:W3CDTF">2006-08-16T00:00:00Z</dcterms:created>
  <dcterms:modified xsi:type="dcterms:W3CDTF">2016-07-24T09:12:41Z</dcterms:modified>
</cp:coreProperties>
</file>