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3"/>
  </p:notesMasterIdLst>
  <p:sldIdLst>
    <p:sldId id="366" r:id="rId2"/>
    <p:sldId id="354" r:id="rId3"/>
    <p:sldId id="355" r:id="rId4"/>
    <p:sldId id="374" r:id="rId5"/>
    <p:sldId id="375" r:id="rId6"/>
    <p:sldId id="376" r:id="rId7"/>
    <p:sldId id="377" r:id="rId8"/>
    <p:sldId id="378" r:id="rId9"/>
    <p:sldId id="359" r:id="rId10"/>
    <p:sldId id="361" r:id="rId11"/>
    <p:sldId id="367" r:id="rId12"/>
    <p:sldId id="379" r:id="rId13"/>
    <p:sldId id="368" r:id="rId14"/>
    <p:sldId id="369" r:id="rId15"/>
    <p:sldId id="370" r:id="rId16"/>
    <p:sldId id="371" r:id="rId17"/>
    <p:sldId id="372" r:id="rId18"/>
    <p:sldId id="373" r:id="rId19"/>
    <p:sldId id="380" r:id="rId20"/>
    <p:sldId id="362" r:id="rId21"/>
    <p:sldId id="36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CC3300"/>
    <a:srgbClr val="000066"/>
    <a:srgbClr val="FF66FF"/>
    <a:srgbClr val="800000"/>
    <a:srgbClr val="0033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6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96DED5-7101-45CB-BD67-62077EC6FEBB}" type="datetimeFigureOut">
              <a:rPr lang="en-US" smtClean="0"/>
              <a:pPr/>
              <a:t>7/20/2016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AD4F81-D434-45E6-BB2C-53C672FCA684}" type="slidenum">
              <a:rPr lang="en-US" smtClean="0"/>
              <a:pPr/>
              <a:t>‹#›</a:t>
            </a:fld>
            <a:endParaRPr lang="en-US" dirty="0"/>
          </a:p>
        </p:txBody>
      </p:sp>
    </p:spTree>
    <p:extLst>
      <p:ext uri="{BB962C8B-B14F-4D97-AF65-F5344CB8AC3E}">
        <p14:creationId xmlns:p14="http://schemas.microsoft.com/office/powerpoint/2010/main" val="3784731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B9F2828-A262-4019-9E8C-C387D0E754F1}" type="datetime1">
              <a:rPr lang="en-US" smtClean="0"/>
              <a:pPr/>
              <a:t>7/20/2016</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0"/>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A20C4D-0180-40D2-A856-4ABE5A1A069E}" type="datetime1">
              <a:rPr lang="en-US" smtClean="0"/>
              <a:pPr/>
              <a:t>7/20/2016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E2B8DA-E986-49A0-9432-B1D2119FAF59}" type="datetime1">
              <a:rPr lang="en-US" smtClean="0"/>
              <a:pPr/>
              <a:t>7/20/2016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830C608-5F6B-4B63-877E-475840BA68C2}" type="datetime1">
              <a:rPr lang="en-US" smtClean="0"/>
              <a:pPr/>
              <a:t>7/20/2016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B88679F-5204-42F1-94E5-7F35567538DB}" type="datetime1">
              <a:rPr lang="en-US" smtClean="0"/>
              <a:pPr/>
              <a:t>7/20/2016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084C4D-0FBA-4EA7-840D-D98AE8E20134}" type="datetime1">
              <a:rPr lang="en-US" smtClean="0"/>
              <a:pPr/>
              <a:t>7/20/2016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B8F6381-DD72-4ACD-886C-E080E4E4AD4F}" type="datetime1">
              <a:rPr lang="en-US" smtClean="0"/>
              <a:pPr/>
              <a:t>7/20/2016</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C09902C-ABFA-4ACC-87B3-54E6B0DABEEE}" type="datetime1">
              <a:rPr lang="en-US" smtClean="0"/>
              <a:pPr/>
              <a:t>7/20/2016</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F7514FA-93E7-482C-BBFB-C57F051F7D55}" type="datetime1">
              <a:rPr lang="en-US" smtClean="0"/>
              <a:pPr/>
              <a:t>7/20/2016</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CA29ED0-9E00-4234-B909-B4C6398DC9B8}" type="datetime1">
              <a:rPr lang="en-US" smtClean="0"/>
              <a:pPr/>
              <a:t>7/20/2016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BDDA143-6F93-4B61-AAB2-2B7F4200FF92}" type="datetime1">
              <a:rPr lang="en-US" smtClean="0"/>
              <a:pPr/>
              <a:t>7/20/2016</a:t>
            </a:fld>
            <a:endParaRPr lang="en-US" dirty="0"/>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3" y="5791254"/>
            <a:ext cx="3402315"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3" y="5791254"/>
            <a:ext cx="3402315"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58E5582-F76C-4628-A6AF-58AD8FC97BDD}" type="datetime1">
              <a:rPr lang="en-US" smtClean="0"/>
              <a:pPr/>
              <a:t>7/20/2016</a:t>
            </a:fld>
            <a:endParaRPr lang="en-US" dirty="0"/>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wmf"/><Relationship Id="rId5" Type="http://schemas.openxmlformats.org/officeDocument/2006/relationships/oleObject" Target="../embeddings/oleObject2.bin"/><Relationship Id="rId4" Type="http://schemas.openxmlformats.org/officeDocument/2006/relationships/image" Target="../media/image18.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rtl="1">
              <a:lnSpc>
                <a:spcPct val="150000"/>
              </a:lnSpc>
            </a:pP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fa-IR" sz="3600" dirty="0" smtClean="0">
                <a:solidFill>
                  <a:srgbClr val="FF0000"/>
                </a:solidFill>
                <a:cs typeface="B Titr" pitchFamily="2" charset="-78"/>
              </a:rPr>
              <a:t>مدل سازی همرشین- وینر، بهینه سازی و کنترل رفتار غیرخطی عملگر آلیاژ حافظه دار توسط روش اصلاح شده پرنتل-ایشلینسکی  با کاربرد در صنایع دفاعی و هوافضا</a:t>
            </a:r>
            <a:r>
              <a:rPr lang="en-US" sz="3600" dirty="0">
                <a:solidFill>
                  <a:srgbClr val="FF0000"/>
                </a:solidFill>
                <a:cs typeface="B Titr" panose="00000700000000000000" pitchFamily="2" charset="-78"/>
              </a:rPr>
              <a:t/>
            </a:r>
            <a:br>
              <a:rPr lang="en-US" sz="3600" dirty="0">
                <a:solidFill>
                  <a:srgbClr val="FF0000"/>
                </a:solidFill>
                <a:cs typeface="B Titr" panose="00000700000000000000" pitchFamily="2" charset="-78"/>
              </a:rPr>
            </a:br>
            <a:r>
              <a:rPr lang="fa-IR" sz="3100" dirty="0" smtClean="0">
                <a:solidFill>
                  <a:srgbClr val="008000"/>
                </a:solidFill>
                <a:cs typeface="B Titr" panose="00000700000000000000" pitchFamily="2" charset="-78"/>
              </a:rPr>
              <a:t>سعید دانایی بارفروشی</a:t>
            </a:r>
            <a:br>
              <a:rPr lang="fa-IR" sz="3100" dirty="0" smtClean="0">
                <a:solidFill>
                  <a:srgbClr val="008000"/>
                </a:solidFill>
                <a:cs typeface="B Titr" panose="00000700000000000000" pitchFamily="2" charset="-78"/>
              </a:rPr>
            </a:br>
            <a:r>
              <a:rPr lang="fa-IR" sz="3100" dirty="0" smtClean="0">
                <a:solidFill>
                  <a:srgbClr val="008000"/>
                </a:solidFill>
                <a:cs typeface="B Titr" panose="00000700000000000000" pitchFamily="2" charset="-78"/>
              </a:rPr>
              <a:t>خرداد 95</a:t>
            </a:r>
            <a:br>
              <a:rPr lang="fa-IR" sz="3100" dirty="0" smtClean="0">
                <a:solidFill>
                  <a:srgbClr val="008000"/>
                </a:solidFill>
                <a:cs typeface="B Titr" panose="00000700000000000000" pitchFamily="2" charset="-78"/>
              </a:rPr>
            </a:br>
            <a:r>
              <a:rPr lang="en-US" sz="4000" dirty="0" smtClean="0"/>
              <a:t/>
            </a:r>
            <a:br>
              <a:rPr lang="en-US" sz="4000" dirty="0" smtClean="0"/>
            </a:br>
            <a:r>
              <a:rPr lang="en-US" dirty="0"/>
              <a:t/>
            </a:r>
            <a:br>
              <a:rPr lang="en-US" dirty="0"/>
            </a:br>
            <a:r>
              <a:rPr lang="en-US" dirty="0" smtClean="0"/>
              <a:t/>
            </a:r>
            <a:br>
              <a:rPr lang="en-US" dirty="0" smtClean="0"/>
            </a:br>
            <a:r>
              <a:rPr lang="en-US" dirty="0"/>
              <a:t/>
            </a:r>
            <a:br>
              <a:rPr lang="en-US" dirty="0"/>
            </a:b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152400"/>
            <a:ext cx="1358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4925"/>
            <a:ext cx="3676650" cy="1762125"/>
          </a:xfrm>
          <a:prstGeom prst="rect">
            <a:avLst/>
          </a:prstGeom>
        </p:spPr>
      </p:pic>
    </p:spTree>
    <p:extLst>
      <p:ext uri="{BB962C8B-B14F-4D97-AF65-F5344CB8AC3E}">
        <p14:creationId xmlns:p14="http://schemas.microsoft.com/office/powerpoint/2010/main" val="1436284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پارامترهای شناسایی شده</a:t>
            </a:r>
            <a:endParaRPr lang="en-US" sz="4000" dirty="0"/>
          </a:p>
        </p:txBody>
      </p:sp>
      <p:graphicFrame>
        <p:nvGraphicFramePr>
          <p:cNvPr id="4" name="Table 3"/>
          <p:cNvGraphicFramePr>
            <a:graphicFrameLocks noGrp="1"/>
          </p:cNvGraphicFramePr>
          <p:nvPr/>
        </p:nvGraphicFramePr>
        <p:xfrm>
          <a:off x="1295400" y="1371596"/>
          <a:ext cx="6834822" cy="4518664"/>
        </p:xfrm>
        <a:graphic>
          <a:graphicData uri="http://schemas.openxmlformats.org/drawingml/2006/table">
            <a:tbl>
              <a:tblPr rtl="1"/>
              <a:tblGrid>
                <a:gridCol w="3417044"/>
                <a:gridCol w="3417778"/>
              </a:tblGrid>
              <a:tr h="311632">
                <a:tc>
                  <a:txBody>
                    <a:bodyPr/>
                    <a:lstStyle/>
                    <a:p>
                      <a:pPr algn="ctr" rtl="1">
                        <a:spcAft>
                          <a:spcPts val="0"/>
                        </a:spcAft>
                      </a:pPr>
                      <a:r>
                        <a:rPr lang="ar-SA" sz="1400">
                          <a:latin typeface="Times New Roman"/>
                          <a:ea typeface="Calibri"/>
                          <a:cs typeface="B Nazanin"/>
                        </a:rPr>
                        <a:t>پارامتر</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rtl="1">
                        <a:spcAft>
                          <a:spcPts val="0"/>
                        </a:spcAft>
                      </a:pPr>
                      <a:r>
                        <a:rPr lang="ar-SA" sz="1400">
                          <a:latin typeface="Times New Roman"/>
                          <a:ea typeface="Calibri"/>
                          <a:cs typeface="B Nazanin"/>
                        </a:rPr>
                        <a:t>مقدار</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467448">
                <a:tc>
                  <a:txBody>
                    <a:bodyPr/>
                    <a:lstStyle/>
                    <a:p>
                      <a:pPr algn="ctr" rtl="1">
                        <a:lnSpc>
                          <a:spcPct val="150000"/>
                        </a:lnSpc>
                        <a:spcAft>
                          <a:spcPts val="0"/>
                        </a:spcAft>
                      </a:pPr>
                      <a:r>
                        <a:rPr lang="en-US" sz="1200">
                          <a:latin typeface="Times New Roman"/>
                          <a:ea typeface="Calibri"/>
                          <a:cs typeface="B Nazanin"/>
                        </a:rPr>
                        <a:t>τ</a:t>
                      </a:r>
                      <a:r>
                        <a:rPr lang="en-US" sz="1200" baseline="-25000">
                          <a:latin typeface="Times New Roman"/>
                          <a:ea typeface="Calibri"/>
                          <a:cs typeface="B Nazanin"/>
                        </a:rPr>
                        <a:t>heating</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ar-SA" sz="1400">
                          <a:latin typeface="Times New Roman"/>
                          <a:ea typeface="Calibri"/>
                          <a:cs typeface="B Nazanin"/>
                        </a:rPr>
                        <a:t>5</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448">
                <a:tc>
                  <a:txBody>
                    <a:bodyPr/>
                    <a:lstStyle/>
                    <a:p>
                      <a:pPr algn="ctr" rtl="1">
                        <a:lnSpc>
                          <a:spcPct val="150000"/>
                        </a:lnSpc>
                        <a:spcAft>
                          <a:spcPts val="0"/>
                        </a:spcAft>
                      </a:pPr>
                      <a:r>
                        <a:rPr lang="en-US" sz="1200">
                          <a:latin typeface="Times New Roman"/>
                          <a:ea typeface="Calibri"/>
                          <a:cs typeface="B Nazanin"/>
                        </a:rPr>
                        <a:t>τ</a:t>
                      </a:r>
                      <a:r>
                        <a:rPr lang="en-US" sz="1200" baseline="-25000">
                          <a:latin typeface="Times New Roman"/>
                          <a:ea typeface="Calibri"/>
                          <a:cs typeface="B Nazanin"/>
                        </a:rPr>
                        <a:t>cooling</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ar-SA" sz="1400">
                          <a:latin typeface="Times New Roman"/>
                          <a:ea typeface="Calibri"/>
                          <a:cs typeface="B Nazanin"/>
                        </a:rPr>
                        <a:t>5</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448">
                <a:tc>
                  <a:txBody>
                    <a:bodyPr/>
                    <a:lstStyle/>
                    <a:p>
                      <a:pPr algn="ctr" rtl="1">
                        <a:lnSpc>
                          <a:spcPct val="150000"/>
                        </a:lnSpc>
                        <a:spcAft>
                          <a:spcPts val="0"/>
                        </a:spcAft>
                      </a:pPr>
                      <a:r>
                        <a:rPr lang="ar-SA" sz="1200" baseline="-25000">
                          <a:latin typeface="Times New Roman"/>
                          <a:ea typeface="Calibri"/>
                          <a:cs typeface="B Nazanin"/>
                        </a:rPr>
                        <a:t>1</a:t>
                      </a:r>
                      <a:r>
                        <a:rPr lang="en-US" sz="1200">
                          <a:latin typeface="Times New Roman"/>
                          <a:ea typeface="Calibri"/>
                          <a:cs typeface="B Nazanin"/>
                        </a:rPr>
                        <a:t>C</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ar-SA" sz="1400">
                          <a:latin typeface="Times New Roman"/>
                          <a:ea typeface="Calibri"/>
                          <a:cs typeface="B Nazanin"/>
                        </a:rPr>
                        <a:t>0</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448">
                <a:tc>
                  <a:txBody>
                    <a:bodyPr/>
                    <a:lstStyle/>
                    <a:p>
                      <a:pPr algn="ctr" rtl="1">
                        <a:lnSpc>
                          <a:spcPct val="150000"/>
                        </a:lnSpc>
                        <a:spcAft>
                          <a:spcPts val="0"/>
                        </a:spcAft>
                      </a:pPr>
                      <a:r>
                        <a:rPr lang="ar-SA" sz="1200" baseline="-25000">
                          <a:latin typeface="Times New Roman"/>
                          <a:ea typeface="Calibri"/>
                          <a:cs typeface="B Nazanin"/>
                        </a:rPr>
                        <a:t>2</a:t>
                      </a:r>
                      <a:r>
                        <a:rPr lang="en-US" sz="1200">
                          <a:latin typeface="Times New Roman"/>
                          <a:ea typeface="Calibri"/>
                          <a:cs typeface="B Nazanin"/>
                        </a:rPr>
                        <a:t>C</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ar-SA" sz="1400">
                          <a:latin typeface="Times New Roman"/>
                          <a:ea typeface="Calibri"/>
                          <a:cs typeface="B Nazanin"/>
                        </a:rPr>
                        <a:t>8082/0</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448">
                <a:tc>
                  <a:txBody>
                    <a:bodyPr/>
                    <a:lstStyle/>
                    <a:p>
                      <a:pPr algn="ctr" rtl="1">
                        <a:lnSpc>
                          <a:spcPct val="150000"/>
                        </a:lnSpc>
                        <a:spcAft>
                          <a:spcPts val="0"/>
                        </a:spcAft>
                      </a:pPr>
                      <a:r>
                        <a:rPr lang="ar-SA" sz="1400" baseline="-25000">
                          <a:latin typeface="Times New Roman"/>
                          <a:ea typeface="Calibri"/>
                          <a:cs typeface="B Nazanin"/>
                        </a:rPr>
                        <a:t>3</a:t>
                      </a:r>
                      <a:r>
                        <a:rPr lang="en-US" sz="1200">
                          <a:latin typeface="Times New Roman"/>
                          <a:ea typeface="Calibri"/>
                          <a:cs typeface="B Nazanin"/>
                        </a:rPr>
                        <a:t>C</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ar-SA" sz="1400">
                          <a:latin typeface="Times New Roman"/>
                          <a:ea typeface="Calibri"/>
                          <a:cs typeface="B Nazanin"/>
                        </a:rPr>
                        <a:t>0</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448">
                <a:tc>
                  <a:txBody>
                    <a:bodyPr/>
                    <a:lstStyle/>
                    <a:p>
                      <a:pPr algn="ctr" rtl="1">
                        <a:lnSpc>
                          <a:spcPct val="150000"/>
                        </a:lnSpc>
                        <a:spcAft>
                          <a:spcPts val="0"/>
                        </a:spcAft>
                      </a:pPr>
                      <a:r>
                        <a:rPr lang="ar-SA" sz="1200">
                          <a:latin typeface="Calibri"/>
                          <a:ea typeface="Calibri"/>
                          <a:cs typeface="Times New Roman"/>
                        </a:rPr>
                        <a:t>β</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ar-SA" sz="1400">
                          <a:latin typeface="Times New Roman"/>
                          <a:ea typeface="Calibri"/>
                          <a:cs typeface="B Nazanin"/>
                        </a:rPr>
                        <a:t>0953/0</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448">
                <a:tc>
                  <a:txBody>
                    <a:bodyPr/>
                    <a:lstStyle/>
                    <a:p>
                      <a:pPr algn="ctr" rtl="1">
                        <a:lnSpc>
                          <a:spcPct val="150000"/>
                        </a:lnSpc>
                        <a:spcAft>
                          <a:spcPts val="0"/>
                        </a:spcAft>
                      </a:pPr>
                      <a:r>
                        <a:rPr lang="en-US" sz="1200">
                          <a:latin typeface="Times New Roman"/>
                          <a:ea typeface="Calibri"/>
                          <a:cs typeface="B Nazanin"/>
                        </a:rPr>
                        <a:t>T</a:t>
                      </a:r>
                      <a:r>
                        <a:rPr lang="en-US" sz="1200" baseline="-25000">
                          <a:latin typeface="Times New Roman"/>
                          <a:ea typeface="Calibri"/>
                          <a:cs typeface="B Nazanin"/>
                        </a:rPr>
                        <a:t>c</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ar-SA" sz="1400">
                          <a:latin typeface="Times New Roman"/>
                          <a:ea typeface="Calibri"/>
                          <a:cs typeface="B Nazanin"/>
                        </a:rPr>
                        <a:t>7091/54</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448">
                <a:tc>
                  <a:txBody>
                    <a:bodyPr/>
                    <a:lstStyle/>
                    <a:p>
                      <a:pPr algn="ctr" rtl="1">
                        <a:lnSpc>
                          <a:spcPct val="150000"/>
                        </a:lnSpc>
                        <a:spcAft>
                          <a:spcPts val="0"/>
                        </a:spcAft>
                      </a:pPr>
                      <a:r>
                        <a:rPr lang="en-US" sz="1200">
                          <a:latin typeface="Times New Roman"/>
                          <a:ea typeface="Calibri"/>
                          <a:cs typeface="B Nazanin"/>
                        </a:rPr>
                        <a:t>W</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ar-SA" sz="1400">
                          <a:latin typeface="Times New Roman"/>
                          <a:ea typeface="Calibri"/>
                          <a:cs typeface="B Nazanin"/>
                        </a:rPr>
                        <a:t>9091/32</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448">
                <a:tc>
                  <a:txBody>
                    <a:bodyPr/>
                    <a:lstStyle/>
                    <a:p>
                      <a:pPr algn="ctr" rtl="1">
                        <a:lnSpc>
                          <a:spcPct val="150000"/>
                        </a:lnSpc>
                        <a:spcAft>
                          <a:spcPts val="0"/>
                        </a:spcAft>
                      </a:pPr>
                      <a:r>
                        <a:rPr lang="en-US" sz="1200">
                          <a:latin typeface="Times New Roman"/>
                          <a:ea typeface="Calibri"/>
                          <a:cs typeface="B Nazanin"/>
                        </a:rPr>
                        <a:t>K</a:t>
                      </a:r>
                      <a:endParaRPr lang="en-US" sz="110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0"/>
                        </a:spcAft>
                      </a:pPr>
                      <a:r>
                        <a:rPr lang="ar-SA" sz="1400" dirty="0">
                          <a:latin typeface="Times New Roman"/>
                          <a:ea typeface="Calibri"/>
                          <a:cs typeface="B Nazanin"/>
                        </a:rPr>
                        <a:t>4834/4</a:t>
                      </a:r>
                      <a:endParaRPr lang="en-US" sz="11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82103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229600" cy="1143000"/>
          </a:xfrm>
        </p:spPr>
        <p:txBody>
          <a:bodyPr>
            <a:noAutofit/>
          </a:bodyPr>
          <a:lstStyle/>
          <a:p>
            <a:pPr algn="ctr"/>
            <a:r>
              <a:rPr lang="fa-IR" sz="3600" dirty="0" smtClean="0">
                <a:solidFill>
                  <a:srgbClr val="FF0000"/>
                </a:solidFill>
                <a:effectLst/>
                <a:cs typeface="B Titr" panose="00000700000000000000" pitchFamily="2" charset="-78"/>
              </a:rPr>
              <a:t>مدل سازی رفتار حساس عملگر</a:t>
            </a:r>
            <a:endParaRPr lang="en-US" sz="3600" dirty="0"/>
          </a:p>
        </p:txBody>
      </p:sp>
      <p:pic>
        <p:nvPicPr>
          <p:cNvPr id="37889" name="Picture 1" descr="untitled"/>
          <p:cNvPicPr>
            <a:picLocks noChangeAspect="1" noChangeArrowheads="1"/>
          </p:cNvPicPr>
          <p:nvPr/>
        </p:nvPicPr>
        <p:blipFill>
          <a:blip r:embed="rId2" cstate="print"/>
          <a:srcRect/>
          <a:stretch>
            <a:fillRect/>
          </a:stretch>
        </p:blipFill>
        <p:spPr bwMode="auto">
          <a:xfrm>
            <a:off x="381000" y="914400"/>
            <a:ext cx="8314548" cy="4434864"/>
          </a:xfrm>
          <a:prstGeom prst="rect">
            <a:avLst/>
          </a:prstGeom>
          <a:noFill/>
          <a:ln w="9525">
            <a:noFill/>
            <a:miter lim="800000"/>
            <a:headEnd/>
            <a:tailEnd/>
          </a:ln>
        </p:spPr>
      </p:pic>
    </p:spTree>
    <p:extLst>
      <p:ext uri="{BB962C8B-B14F-4D97-AF65-F5344CB8AC3E}">
        <p14:creationId xmlns:p14="http://schemas.microsoft.com/office/powerpoint/2010/main" val="3280643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fa-IR" sz="3600" dirty="0" smtClean="0">
                <a:solidFill>
                  <a:srgbClr val="FF0000"/>
                </a:solidFill>
                <a:cs typeface="B Titr" pitchFamily="2" charset="-78"/>
              </a:rPr>
              <a:t>اعتبارسنجی مدل بدست آمده</a:t>
            </a:r>
            <a:endParaRPr lang="en-US" sz="3600" dirty="0">
              <a:solidFill>
                <a:srgbClr val="FF0000"/>
              </a:solidFill>
              <a:cs typeface="B Titr" pitchFamily="2" charset="-78"/>
            </a:endParaRPr>
          </a:p>
        </p:txBody>
      </p:sp>
      <p:pic>
        <p:nvPicPr>
          <p:cNvPr id="65538" name="Picture 2" descr="Validation"/>
          <p:cNvPicPr>
            <a:picLocks noChangeAspect="1" noChangeArrowheads="1"/>
          </p:cNvPicPr>
          <p:nvPr/>
        </p:nvPicPr>
        <p:blipFill>
          <a:blip r:embed="rId2" cstate="print"/>
          <a:srcRect/>
          <a:stretch>
            <a:fillRect/>
          </a:stretch>
        </p:blipFill>
        <p:spPr bwMode="auto">
          <a:xfrm>
            <a:off x="1600200" y="1524000"/>
            <a:ext cx="5718175" cy="428267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8229600" cy="1143000"/>
          </a:xfrm>
        </p:spPr>
        <p:txBody>
          <a:bodyPr>
            <a:noAutofit/>
          </a:bodyPr>
          <a:lstStyle/>
          <a:p>
            <a:pPr algn="ctr" rtl="1"/>
            <a:r>
              <a:rPr lang="fa-IR" sz="3600" dirty="0" smtClean="0">
                <a:solidFill>
                  <a:srgbClr val="FF0000"/>
                </a:solidFill>
                <a:effectLst/>
                <a:cs typeface="B Titr" panose="00000700000000000000" pitchFamily="2" charset="-78"/>
              </a:rPr>
              <a:t>شماتیک سیستم کلی به همراه مدل پرنتل- ایشلینسکی</a:t>
            </a:r>
            <a:endParaRPr lang="en-US" sz="3600" dirty="0"/>
          </a:p>
        </p:txBody>
      </p:sp>
      <p:pic>
        <p:nvPicPr>
          <p:cNvPr id="26626" name="Picture 2"/>
          <p:cNvPicPr>
            <a:picLocks noChangeAspect="1" noChangeArrowheads="1"/>
          </p:cNvPicPr>
          <p:nvPr/>
        </p:nvPicPr>
        <p:blipFill>
          <a:blip r:embed="rId2" cstate="print"/>
          <a:srcRect/>
          <a:stretch>
            <a:fillRect/>
          </a:stretch>
        </p:blipFill>
        <p:spPr bwMode="auto">
          <a:xfrm>
            <a:off x="533400" y="1752600"/>
            <a:ext cx="8143420" cy="2553338"/>
          </a:xfrm>
          <a:prstGeom prst="rect">
            <a:avLst/>
          </a:prstGeom>
          <a:noFill/>
          <a:ln w="9525">
            <a:noFill/>
            <a:miter lim="800000"/>
            <a:headEnd/>
            <a:tailEnd/>
          </a:ln>
        </p:spPr>
      </p:pic>
    </p:spTree>
    <p:extLst>
      <p:ext uri="{BB962C8B-B14F-4D97-AF65-F5344CB8AC3E}">
        <p14:creationId xmlns:p14="http://schemas.microsoft.com/office/powerpoint/2010/main" val="3280643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229600" cy="1143000"/>
          </a:xfrm>
        </p:spPr>
        <p:txBody>
          <a:bodyPr>
            <a:noAutofit/>
          </a:bodyPr>
          <a:lstStyle/>
          <a:p>
            <a:pPr algn="ctr" rtl="1"/>
            <a:r>
              <a:rPr lang="fa-IR" sz="3600" dirty="0" smtClean="0">
                <a:solidFill>
                  <a:srgbClr val="FF0000"/>
                </a:solidFill>
                <a:effectLst/>
                <a:cs typeface="B Titr" panose="00000700000000000000" pitchFamily="2" charset="-78"/>
              </a:rPr>
              <a:t>اپراتورهای مدل </a:t>
            </a:r>
            <a:r>
              <a:rPr lang="en-US" sz="3600" dirty="0" smtClean="0">
                <a:solidFill>
                  <a:srgbClr val="FF0000"/>
                </a:solidFill>
                <a:effectLst/>
                <a:cs typeface="B Titr" panose="00000700000000000000" pitchFamily="2" charset="-78"/>
              </a:rPr>
              <a:t>MPI</a:t>
            </a:r>
            <a:endParaRPr lang="en-US" sz="3600" dirty="0"/>
          </a:p>
        </p:txBody>
      </p:sp>
      <p:sp>
        <p:nvSpPr>
          <p:cNvPr id="4" name="Content Placeholder 3"/>
          <p:cNvSpPr>
            <a:spLocks noGrp="1"/>
          </p:cNvSpPr>
          <p:nvPr>
            <p:ph idx="1"/>
          </p:nvPr>
        </p:nvSpPr>
        <p:spPr>
          <a:xfrm>
            <a:off x="381000" y="3505200"/>
            <a:ext cx="2895600" cy="762000"/>
          </a:xfrm>
        </p:spPr>
        <p:txBody>
          <a:bodyPr/>
          <a:lstStyle/>
          <a:p>
            <a:pPr algn="r" rtl="1">
              <a:buNone/>
            </a:pPr>
            <a:r>
              <a:rPr lang="fa-IR" dirty="0" smtClean="0">
                <a:cs typeface="B Titr" pitchFamily="2" charset="-78"/>
              </a:rPr>
              <a:t>اپراتور پس زنی</a:t>
            </a:r>
            <a:endParaRPr lang="en-US" dirty="0">
              <a:cs typeface="B Titr" pitchFamily="2" charset="-78"/>
            </a:endParaRPr>
          </a:p>
        </p:txBody>
      </p:sp>
      <p:pic>
        <p:nvPicPr>
          <p:cNvPr id="27650" name="Picture 32"/>
          <p:cNvPicPr>
            <a:picLocks noChangeAspect="1" noChangeArrowheads="1"/>
          </p:cNvPicPr>
          <p:nvPr/>
        </p:nvPicPr>
        <p:blipFill>
          <a:blip r:embed="rId2" cstate="print"/>
          <a:srcRect/>
          <a:stretch>
            <a:fillRect/>
          </a:stretch>
        </p:blipFill>
        <p:spPr bwMode="auto">
          <a:xfrm>
            <a:off x="762000" y="1295399"/>
            <a:ext cx="2438400" cy="1974377"/>
          </a:xfrm>
          <a:prstGeom prst="rect">
            <a:avLst/>
          </a:prstGeom>
          <a:noFill/>
          <a:ln w="9525">
            <a:noFill/>
            <a:miter lim="800000"/>
            <a:headEnd/>
            <a:tailEnd/>
          </a:ln>
        </p:spPr>
      </p:pic>
      <p:pic>
        <p:nvPicPr>
          <p:cNvPr id="27651" name="Picture 44"/>
          <p:cNvPicPr>
            <a:picLocks noChangeAspect="1" noChangeArrowheads="1"/>
          </p:cNvPicPr>
          <p:nvPr/>
        </p:nvPicPr>
        <p:blipFill>
          <a:blip r:embed="rId3" cstate="print"/>
          <a:srcRect/>
          <a:stretch>
            <a:fillRect/>
          </a:stretch>
        </p:blipFill>
        <p:spPr bwMode="auto">
          <a:xfrm>
            <a:off x="4038600" y="1676400"/>
            <a:ext cx="4333245" cy="1524000"/>
          </a:xfrm>
          <a:prstGeom prst="rect">
            <a:avLst/>
          </a:prstGeom>
          <a:noFill/>
          <a:ln w="9525">
            <a:noFill/>
            <a:miter lim="800000"/>
            <a:headEnd/>
            <a:tailEnd/>
          </a:ln>
        </p:spPr>
      </p:pic>
      <p:sp>
        <p:nvSpPr>
          <p:cNvPr id="7" name="Content Placeholder 3"/>
          <p:cNvSpPr txBox="1">
            <a:spLocks/>
          </p:cNvSpPr>
          <p:nvPr/>
        </p:nvSpPr>
        <p:spPr>
          <a:xfrm>
            <a:off x="4343400" y="3505200"/>
            <a:ext cx="3733800" cy="914400"/>
          </a:xfrm>
          <a:prstGeom prst="rect">
            <a:avLst/>
          </a:prstGeom>
        </p:spPr>
        <p:txBody>
          <a:bodyPr vert="horz">
            <a:normAutofit/>
          </a:bodyPr>
          <a:lstStyle/>
          <a:p>
            <a:pPr marL="365760" marR="0" lvl="0" indent="-256032" algn="r" defTabSz="914400" rtl="1" eaLnBrk="1" fontAlgn="auto" latinLnBrk="0" hangingPunct="1">
              <a:lnSpc>
                <a:spcPct val="100000"/>
              </a:lnSpc>
              <a:spcBef>
                <a:spcPts val="400"/>
              </a:spcBef>
              <a:spcAft>
                <a:spcPts val="0"/>
              </a:spcAft>
              <a:buClr>
                <a:schemeClr val="accent1"/>
              </a:buClr>
              <a:buSzPct val="68000"/>
              <a:tabLst/>
              <a:defRPr/>
            </a:pPr>
            <a:r>
              <a:rPr kumimoji="0" lang="fa-IR" sz="2700" b="0" i="0" u="none" strike="noStrike" kern="1200" cap="none" spc="0" normalizeH="0" baseline="0" noProof="0" dirty="0" smtClean="0">
                <a:ln>
                  <a:noFill/>
                </a:ln>
                <a:solidFill>
                  <a:schemeClr val="tx1"/>
                </a:solidFill>
                <a:effectLst/>
                <a:uLnTx/>
                <a:uFillTx/>
                <a:cs typeface="B Titr" pitchFamily="2" charset="-78"/>
              </a:rPr>
              <a:t>اپراتور</a:t>
            </a:r>
            <a:r>
              <a:rPr kumimoji="0" lang="fa-IR" sz="2700" b="0" i="0" u="none" strike="noStrike" kern="1200" cap="none" spc="0" normalizeH="0" noProof="0" dirty="0" smtClean="0">
                <a:ln>
                  <a:noFill/>
                </a:ln>
                <a:solidFill>
                  <a:schemeClr val="tx1"/>
                </a:solidFill>
                <a:effectLst/>
                <a:uLnTx/>
                <a:uFillTx/>
                <a:cs typeface="B Titr" pitchFamily="2" charset="-78"/>
              </a:rPr>
              <a:t> ناحیه مرده یک طرفه</a:t>
            </a:r>
            <a:endParaRPr kumimoji="0" lang="en-US" sz="2700" b="0" i="0" u="none" strike="noStrike" kern="1200" cap="none" spc="0" normalizeH="0" baseline="0" noProof="0" dirty="0">
              <a:ln>
                <a:noFill/>
              </a:ln>
              <a:solidFill>
                <a:schemeClr val="tx1"/>
              </a:solidFill>
              <a:effectLst/>
              <a:uLnTx/>
              <a:uFillTx/>
              <a:cs typeface="B Titr" pitchFamily="2" charset="-78"/>
            </a:endParaRPr>
          </a:p>
        </p:txBody>
      </p:sp>
    </p:spTree>
    <p:extLst>
      <p:ext uri="{BB962C8B-B14F-4D97-AF65-F5344CB8AC3E}">
        <p14:creationId xmlns:p14="http://schemas.microsoft.com/office/powerpoint/2010/main" val="3280643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229600" cy="1143000"/>
          </a:xfrm>
        </p:spPr>
        <p:txBody>
          <a:bodyPr>
            <a:noAutofit/>
          </a:bodyPr>
          <a:lstStyle/>
          <a:p>
            <a:pPr algn="ctr" rtl="1"/>
            <a:r>
              <a:rPr lang="fa-IR" sz="3600" dirty="0" smtClean="0">
                <a:solidFill>
                  <a:srgbClr val="FF0000"/>
                </a:solidFill>
                <a:effectLst/>
                <a:cs typeface="B Titr" panose="00000700000000000000" pitchFamily="2" charset="-78"/>
              </a:rPr>
              <a:t>مقایسه مدل </a:t>
            </a:r>
            <a:r>
              <a:rPr lang="en-US" sz="3600" dirty="0" smtClean="0">
                <a:solidFill>
                  <a:srgbClr val="FF0000"/>
                </a:solidFill>
                <a:effectLst/>
                <a:cs typeface="B Titr" panose="00000700000000000000" pitchFamily="2" charset="-78"/>
              </a:rPr>
              <a:t>MPI</a:t>
            </a:r>
            <a:r>
              <a:rPr lang="fa-IR" sz="3600" dirty="0" smtClean="0">
                <a:solidFill>
                  <a:srgbClr val="FF0000"/>
                </a:solidFill>
                <a:effectLst/>
                <a:cs typeface="B Titr" panose="00000700000000000000" pitchFamily="2" charset="-78"/>
              </a:rPr>
              <a:t> با رفتار هیسترزیس عملگر</a:t>
            </a:r>
            <a:endParaRPr lang="en-US" sz="3600" dirty="0"/>
          </a:p>
        </p:txBody>
      </p:sp>
      <p:pic>
        <p:nvPicPr>
          <p:cNvPr id="34817" name="Picture 1" descr="model"/>
          <p:cNvPicPr>
            <a:picLocks noChangeAspect="1" noChangeArrowheads="1"/>
          </p:cNvPicPr>
          <p:nvPr/>
        </p:nvPicPr>
        <p:blipFill>
          <a:blip r:embed="rId2" cstate="print"/>
          <a:srcRect/>
          <a:stretch>
            <a:fillRect/>
          </a:stretch>
        </p:blipFill>
        <p:spPr bwMode="auto">
          <a:xfrm>
            <a:off x="1295400" y="990600"/>
            <a:ext cx="6613180" cy="4953000"/>
          </a:xfrm>
          <a:prstGeom prst="rect">
            <a:avLst/>
          </a:prstGeom>
          <a:noFill/>
          <a:ln w="9525">
            <a:noFill/>
            <a:miter lim="800000"/>
            <a:headEnd/>
            <a:tailEnd/>
          </a:ln>
        </p:spPr>
      </p:pic>
    </p:spTree>
    <p:extLst>
      <p:ext uri="{BB962C8B-B14F-4D97-AF65-F5344CB8AC3E}">
        <p14:creationId xmlns:p14="http://schemas.microsoft.com/office/powerpoint/2010/main" val="3280643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99871"/>
          </a:xfrm>
        </p:spPr>
        <p:txBody>
          <a:bodyPr>
            <a:normAutofit/>
          </a:bodyPr>
          <a:lstStyle/>
          <a:p>
            <a:pPr algn="r" rtl="1">
              <a:buNone/>
            </a:pPr>
            <a:r>
              <a:rPr lang="ar-SA" sz="2400" dirty="0" smtClean="0">
                <a:cs typeface="B Titr" pitchFamily="2" charset="-78"/>
              </a:rPr>
              <a:t>1</a:t>
            </a:r>
            <a:r>
              <a:rPr lang="en-US" sz="2400" dirty="0" err="1" smtClean="0">
                <a:cs typeface="B Titr" pitchFamily="2" charset="-78"/>
              </a:rPr>
              <a:t>k</a:t>
            </a:r>
            <a:r>
              <a:rPr lang="en-US" sz="2400" baseline="-25000" dirty="0" err="1" smtClean="0">
                <a:cs typeface="B Titr" pitchFamily="2" charset="-78"/>
              </a:rPr>
              <a:t>p</a:t>
            </a:r>
            <a:r>
              <a:rPr lang="en-US" sz="2400" dirty="0" smtClean="0">
                <a:cs typeface="B Titr" pitchFamily="2" charset="-78"/>
              </a:rPr>
              <a:t>=</a:t>
            </a:r>
            <a:r>
              <a:rPr lang="ar-SA" sz="2400" dirty="0" smtClean="0">
                <a:cs typeface="B Titr" pitchFamily="2" charset="-78"/>
              </a:rPr>
              <a:t> و </a:t>
            </a:r>
            <a:r>
              <a:rPr lang="fa-IR" sz="2400" dirty="0" smtClean="0">
                <a:cs typeface="B Titr" pitchFamily="2" charset="-78"/>
              </a:rPr>
              <a:t>1/5</a:t>
            </a:r>
            <a:r>
              <a:rPr lang="en-US" sz="2400" dirty="0" err="1" smtClean="0">
                <a:cs typeface="B Titr" pitchFamily="2" charset="-78"/>
              </a:rPr>
              <a:t>k</a:t>
            </a:r>
            <a:r>
              <a:rPr lang="en-US" sz="2400" baseline="-25000" dirty="0" err="1" smtClean="0">
                <a:cs typeface="B Titr" pitchFamily="2" charset="-78"/>
              </a:rPr>
              <a:t>I</a:t>
            </a:r>
            <a:r>
              <a:rPr lang="en-US" sz="2400" dirty="0" smtClean="0">
                <a:cs typeface="B Titr" pitchFamily="2" charset="-78"/>
              </a:rPr>
              <a:t>=</a:t>
            </a:r>
            <a:endParaRPr lang="en-US" sz="2400" b="1" dirty="0">
              <a:solidFill>
                <a:srgbClr val="0000FF"/>
              </a:solidFill>
              <a:cs typeface="B Titr" pitchFamily="2" charset="-78"/>
            </a:endParaRPr>
          </a:p>
        </p:txBody>
      </p:sp>
      <p:sp>
        <p:nvSpPr>
          <p:cNvPr id="3" name="Title 2"/>
          <p:cNvSpPr>
            <a:spLocks noGrp="1"/>
          </p:cNvSpPr>
          <p:nvPr>
            <p:ph type="title"/>
          </p:nvPr>
        </p:nvSpPr>
        <p:spPr>
          <a:xfrm>
            <a:off x="381000" y="0"/>
            <a:ext cx="8229600" cy="1143000"/>
          </a:xfrm>
        </p:spPr>
        <p:txBody>
          <a:bodyPr>
            <a:noAutofit/>
          </a:bodyPr>
          <a:lstStyle/>
          <a:p>
            <a:pPr algn="ctr"/>
            <a:r>
              <a:rPr lang="fa-IR" sz="3600" dirty="0" smtClean="0">
                <a:solidFill>
                  <a:srgbClr val="FF0000"/>
                </a:solidFill>
                <a:effectLst/>
                <a:cs typeface="B Titr" panose="00000700000000000000" pitchFamily="2" charset="-78"/>
              </a:rPr>
              <a:t>شبیه سازی عددی کنترلر</a:t>
            </a:r>
            <a:endParaRPr lang="en-US" sz="3600" dirty="0"/>
          </a:p>
        </p:txBody>
      </p:sp>
      <p:pic>
        <p:nvPicPr>
          <p:cNvPr id="4" name="Picture 1" descr="C:\saeed\Imam Hosein\saeed danaee\codes\Part4\first\untitled.png"/>
          <p:cNvPicPr>
            <a:picLocks noChangeAspect="1" noChangeArrowheads="1"/>
          </p:cNvPicPr>
          <p:nvPr/>
        </p:nvPicPr>
        <p:blipFill>
          <a:blip r:embed="rId2" cstate="print"/>
          <a:srcRect/>
          <a:stretch>
            <a:fillRect/>
          </a:stretch>
        </p:blipFill>
        <p:spPr bwMode="auto">
          <a:xfrm>
            <a:off x="1524000" y="1676400"/>
            <a:ext cx="6324600" cy="4743450"/>
          </a:xfrm>
          <a:prstGeom prst="rect">
            <a:avLst/>
          </a:prstGeom>
          <a:noFill/>
        </p:spPr>
      </p:pic>
    </p:spTree>
    <p:extLst>
      <p:ext uri="{BB962C8B-B14F-4D97-AF65-F5344CB8AC3E}">
        <p14:creationId xmlns:p14="http://schemas.microsoft.com/office/powerpoint/2010/main" val="3280643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457200" y="1481329"/>
            <a:ext cx="8229600" cy="499871"/>
          </a:xfrm>
          <a:prstGeom prst="rect">
            <a:avLst/>
          </a:prstGeom>
        </p:spPr>
        <p:txBody>
          <a:bodyPr vert="horz">
            <a:normAutofit/>
          </a:bodyPr>
          <a:lstStyle/>
          <a:p>
            <a:pPr marL="365760" marR="0" lvl="0" indent="-256032" algn="r" defTabSz="914400" rtl="1" eaLnBrk="1" fontAlgn="auto" latinLnBrk="0" hangingPunct="1">
              <a:lnSpc>
                <a:spcPct val="100000"/>
              </a:lnSpc>
              <a:spcBef>
                <a:spcPts val="400"/>
              </a:spcBef>
              <a:spcAft>
                <a:spcPts val="0"/>
              </a:spcAft>
              <a:buClr>
                <a:schemeClr val="accent1"/>
              </a:buClr>
              <a:buSzPct val="68000"/>
              <a:buFont typeface="Wingdings 3"/>
              <a:buNone/>
              <a:tabLst/>
              <a:defRPr/>
            </a:pPr>
            <a:r>
              <a:rPr kumimoji="0" lang="fa-IR" sz="2400" b="0" i="0" u="none" strike="noStrike" kern="1200" cap="none" spc="0" normalizeH="0" baseline="0" noProof="0" dirty="0" smtClean="0">
                <a:ln>
                  <a:noFill/>
                </a:ln>
                <a:solidFill>
                  <a:schemeClr val="tx1"/>
                </a:solidFill>
                <a:effectLst/>
                <a:uLnTx/>
                <a:uFillTx/>
                <a:cs typeface="B Titr" pitchFamily="2" charset="-78"/>
              </a:rPr>
              <a:t>0/8</a:t>
            </a:r>
            <a:r>
              <a:rPr kumimoji="0" lang="en-US" sz="2400" b="0" i="0" u="none" strike="noStrike" kern="1200" cap="none" spc="0" normalizeH="0" baseline="0" noProof="0" dirty="0" err="1" smtClean="0">
                <a:ln>
                  <a:noFill/>
                </a:ln>
                <a:solidFill>
                  <a:schemeClr val="tx1"/>
                </a:solidFill>
                <a:effectLst/>
                <a:uLnTx/>
                <a:uFillTx/>
                <a:cs typeface="B Titr" pitchFamily="2" charset="-78"/>
              </a:rPr>
              <a:t>k</a:t>
            </a:r>
            <a:r>
              <a:rPr kumimoji="0" lang="en-US" sz="2400" b="0" i="0" u="none" strike="noStrike" kern="1200" cap="none" spc="0" normalizeH="0" baseline="-25000" noProof="0" dirty="0" err="1" smtClean="0">
                <a:ln>
                  <a:noFill/>
                </a:ln>
                <a:solidFill>
                  <a:schemeClr val="tx1"/>
                </a:solidFill>
                <a:effectLst/>
                <a:uLnTx/>
                <a:uFillTx/>
                <a:cs typeface="B Titr" pitchFamily="2" charset="-78"/>
              </a:rPr>
              <a:t>p</a:t>
            </a:r>
            <a:r>
              <a:rPr kumimoji="0" lang="en-US" sz="2400" b="0" i="0" u="none" strike="noStrike" kern="1200" cap="none" spc="0" normalizeH="0" baseline="0" noProof="0" dirty="0" smtClean="0">
                <a:ln>
                  <a:noFill/>
                </a:ln>
                <a:solidFill>
                  <a:schemeClr val="tx1"/>
                </a:solidFill>
                <a:effectLst/>
                <a:uLnTx/>
                <a:uFillTx/>
                <a:cs typeface="B Titr" pitchFamily="2" charset="-78"/>
              </a:rPr>
              <a:t>=</a:t>
            </a:r>
            <a:r>
              <a:rPr kumimoji="0" lang="ar-SA" sz="2400" b="0" i="0" u="none" strike="noStrike" kern="1200" cap="none" spc="0" normalizeH="0" baseline="0" noProof="0" dirty="0" smtClean="0">
                <a:ln>
                  <a:noFill/>
                </a:ln>
                <a:solidFill>
                  <a:schemeClr val="tx1"/>
                </a:solidFill>
                <a:effectLst/>
                <a:uLnTx/>
                <a:uFillTx/>
                <a:cs typeface="B Titr" pitchFamily="2" charset="-78"/>
              </a:rPr>
              <a:t> و </a:t>
            </a:r>
            <a:r>
              <a:rPr lang="fa-IR" sz="2400" dirty="0" smtClean="0">
                <a:cs typeface="B Titr" pitchFamily="2" charset="-78"/>
              </a:rPr>
              <a:t>1/9</a:t>
            </a:r>
            <a:r>
              <a:rPr kumimoji="0" lang="en-US" sz="2400" b="0" i="0" u="none" strike="noStrike" kern="1200" cap="none" spc="0" normalizeH="0" baseline="0" noProof="0" dirty="0" err="1" smtClean="0">
                <a:ln>
                  <a:noFill/>
                </a:ln>
                <a:solidFill>
                  <a:schemeClr val="tx1"/>
                </a:solidFill>
                <a:effectLst/>
                <a:uLnTx/>
                <a:uFillTx/>
                <a:cs typeface="B Titr" pitchFamily="2" charset="-78"/>
              </a:rPr>
              <a:t>k</a:t>
            </a:r>
            <a:r>
              <a:rPr kumimoji="0" lang="en-US" sz="2400" b="0" i="0" u="none" strike="noStrike" kern="1200" cap="none" spc="0" normalizeH="0" baseline="-25000" noProof="0" dirty="0" err="1" smtClean="0">
                <a:ln>
                  <a:noFill/>
                </a:ln>
                <a:solidFill>
                  <a:schemeClr val="tx1"/>
                </a:solidFill>
                <a:effectLst/>
                <a:uLnTx/>
                <a:uFillTx/>
                <a:cs typeface="B Titr" pitchFamily="2" charset="-78"/>
              </a:rPr>
              <a:t>I</a:t>
            </a:r>
            <a:r>
              <a:rPr kumimoji="0" lang="en-US" sz="2400" b="0" i="0" u="none" strike="noStrike" kern="1200" cap="none" spc="0" normalizeH="0" baseline="0" noProof="0" dirty="0" smtClean="0">
                <a:ln>
                  <a:noFill/>
                </a:ln>
                <a:solidFill>
                  <a:schemeClr val="tx1"/>
                </a:solidFill>
                <a:effectLst/>
                <a:uLnTx/>
                <a:uFillTx/>
                <a:cs typeface="B Titr" pitchFamily="2" charset="-78"/>
              </a:rPr>
              <a:t>=</a:t>
            </a:r>
            <a:endParaRPr kumimoji="0" lang="en-US" sz="2400" b="1" i="0" u="none" strike="noStrike" kern="1200" cap="none" spc="0" normalizeH="0" baseline="0" noProof="0" dirty="0">
              <a:ln>
                <a:noFill/>
              </a:ln>
              <a:solidFill>
                <a:srgbClr val="0000FF"/>
              </a:solidFill>
              <a:effectLst/>
              <a:uLnTx/>
              <a:uFillTx/>
              <a:cs typeface="B Titr" pitchFamily="2" charset="-78"/>
            </a:endParaRPr>
          </a:p>
        </p:txBody>
      </p:sp>
      <p:pic>
        <p:nvPicPr>
          <p:cNvPr id="2" name="Picture 1" descr="C:\saeed\Imam Hosein\saeed danaee\codes\Part4\second\untitled.png"/>
          <p:cNvPicPr>
            <a:picLocks noChangeAspect="1" noChangeArrowheads="1"/>
          </p:cNvPicPr>
          <p:nvPr/>
        </p:nvPicPr>
        <p:blipFill>
          <a:blip r:embed="rId2" cstate="print"/>
          <a:srcRect/>
          <a:stretch>
            <a:fillRect/>
          </a:stretch>
        </p:blipFill>
        <p:spPr bwMode="auto">
          <a:xfrm>
            <a:off x="1219200" y="1885950"/>
            <a:ext cx="6629400" cy="4972050"/>
          </a:xfrm>
          <a:prstGeom prst="rect">
            <a:avLst/>
          </a:prstGeom>
          <a:noFill/>
        </p:spPr>
      </p:pic>
      <p:sp>
        <p:nvSpPr>
          <p:cNvPr id="7" name="Title 2"/>
          <p:cNvSpPr>
            <a:spLocks noGrp="1"/>
          </p:cNvSpPr>
          <p:nvPr>
            <p:ph type="title"/>
          </p:nvPr>
        </p:nvSpPr>
        <p:spPr>
          <a:xfrm>
            <a:off x="381000" y="152400"/>
            <a:ext cx="8229600" cy="1143000"/>
          </a:xfrm>
        </p:spPr>
        <p:txBody>
          <a:bodyPr>
            <a:noAutofit/>
          </a:bodyPr>
          <a:lstStyle/>
          <a:p>
            <a:pPr algn="ctr"/>
            <a:r>
              <a:rPr lang="fa-IR" sz="3600" dirty="0" smtClean="0">
                <a:solidFill>
                  <a:srgbClr val="FF0000"/>
                </a:solidFill>
                <a:effectLst/>
                <a:cs typeface="B Titr" panose="00000700000000000000" pitchFamily="2" charset="-78"/>
              </a:rPr>
              <a:t>شبیه سازی عددی کنترلر</a:t>
            </a:r>
            <a:endParaRPr lang="en-US" sz="3600" dirty="0"/>
          </a:p>
        </p:txBody>
      </p:sp>
    </p:spTree>
    <p:extLst>
      <p:ext uri="{BB962C8B-B14F-4D97-AF65-F5344CB8AC3E}">
        <p14:creationId xmlns:p14="http://schemas.microsoft.com/office/powerpoint/2010/main" val="3280643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5943600" y="1481329"/>
            <a:ext cx="2743200" cy="499871"/>
          </a:xfrm>
          <a:prstGeom prst="rect">
            <a:avLst/>
          </a:prstGeom>
        </p:spPr>
        <p:txBody>
          <a:bodyPr vert="horz">
            <a:normAutofit/>
          </a:bodyPr>
          <a:lstStyle/>
          <a:p>
            <a:pPr marL="365760" marR="0" lvl="0" indent="-256032" algn="r" defTabSz="914400" rtl="1" eaLnBrk="1" fontAlgn="auto" latinLnBrk="0" hangingPunct="1">
              <a:lnSpc>
                <a:spcPct val="100000"/>
              </a:lnSpc>
              <a:spcBef>
                <a:spcPts val="400"/>
              </a:spcBef>
              <a:spcAft>
                <a:spcPts val="0"/>
              </a:spcAft>
              <a:buClr>
                <a:schemeClr val="accent1"/>
              </a:buClr>
              <a:buSzPct val="68000"/>
              <a:buFont typeface="Wingdings 3"/>
              <a:buNone/>
              <a:tabLst/>
              <a:defRPr/>
            </a:pPr>
            <a:r>
              <a:rPr kumimoji="0" lang="fa-IR" sz="2400" b="0" i="0" u="none" strike="noStrike" kern="1200" cap="none" spc="0" normalizeH="0" baseline="0" noProof="0" dirty="0" smtClean="0">
                <a:ln>
                  <a:noFill/>
                </a:ln>
                <a:solidFill>
                  <a:schemeClr val="tx1"/>
                </a:solidFill>
                <a:effectLst/>
                <a:uLnTx/>
                <a:uFillTx/>
                <a:cs typeface="B Titr" pitchFamily="2" charset="-78"/>
              </a:rPr>
              <a:t>0/5</a:t>
            </a:r>
            <a:r>
              <a:rPr kumimoji="0" lang="en-US" sz="2400" b="0" i="0" u="none" strike="noStrike" kern="1200" cap="none" spc="0" normalizeH="0" baseline="0" noProof="0" dirty="0" err="1" smtClean="0">
                <a:ln>
                  <a:noFill/>
                </a:ln>
                <a:solidFill>
                  <a:schemeClr val="tx1"/>
                </a:solidFill>
                <a:effectLst/>
                <a:uLnTx/>
                <a:uFillTx/>
                <a:cs typeface="B Titr" pitchFamily="2" charset="-78"/>
              </a:rPr>
              <a:t>k</a:t>
            </a:r>
            <a:r>
              <a:rPr kumimoji="0" lang="en-US" sz="2400" b="0" i="0" u="none" strike="noStrike" kern="1200" cap="none" spc="0" normalizeH="0" baseline="-25000" noProof="0" dirty="0" err="1" smtClean="0">
                <a:ln>
                  <a:noFill/>
                </a:ln>
                <a:solidFill>
                  <a:schemeClr val="tx1"/>
                </a:solidFill>
                <a:effectLst/>
                <a:uLnTx/>
                <a:uFillTx/>
                <a:cs typeface="B Titr" pitchFamily="2" charset="-78"/>
              </a:rPr>
              <a:t>p</a:t>
            </a:r>
            <a:r>
              <a:rPr kumimoji="0" lang="en-US" sz="2400" b="0" i="0" u="none" strike="noStrike" kern="1200" cap="none" spc="0" normalizeH="0" baseline="0" noProof="0" dirty="0" smtClean="0">
                <a:ln>
                  <a:noFill/>
                </a:ln>
                <a:solidFill>
                  <a:schemeClr val="tx1"/>
                </a:solidFill>
                <a:effectLst/>
                <a:uLnTx/>
                <a:uFillTx/>
                <a:cs typeface="B Titr" pitchFamily="2" charset="-78"/>
              </a:rPr>
              <a:t>=</a:t>
            </a:r>
            <a:r>
              <a:rPr kumimoji="0" lang="ar-SA" sz="2400" b="0" i="0" u="none" strike="noStrike" kern="1200" cap="none" spc="0" normalizeH="0" baseline="0" noProof="0" dirty="0" smtClean="0">
                <a:ln>
                  <a:noFill/>
                </a:ln>
                <a:solidFill>
                  <a:schemeClr val="tx1"/>
                </a:solidFill>
                <a:effectLst/>
                <a:uLnTx/>
                <a:uFillTx/>
                <a:cs typeface="B Titr" pitchFamily="2" charset="-78"/>
              </a:rPr>
              <a:t> و </a:t>
            </a:r>
            <a:r>
              <a:rPr lang="fa-IR" sz="2400" dirty="0" smtClean="0">
                <a:cs typeface="B Titr" pitchFamily="2" charset="-78"/>
              </a:rPr>
              <a:t>1/9</a:t>
            </a:r>
            <a:r>
              <a:rPr kumimoji="0" lang="en-US" sz="2400" b="0" i="0" u="none" strike="noStrike" kern="1200" cap="none" spc="0" normalizeH="0" baseline="0" noProof="0" dirty="0" err="1" smtClean="0">
                <a:ln>
                  <a:noFill/>
                </a:ln>
                <a:solidFill>
                  <a:schemeClr val="tx1"/>
                </a:solidFill>
                <a:effectLst/>
                <a:uLnTx/>
                <a:uFillTx/>
                <a:cs typeface="B Titr" pitchFamily="2" charset="-78"/>
              </a:rPr>
              <a:t>k</a:t>
            </a:r>
            <a:r>
              <a:rPr kumimoji="0" lang="en-US" sz="2400" b="0" i="0" u="none" strike="noStrike" kern="1200" cap="none" spc="0" normalizeH="0" baseline="-25000" noProof="0" dirty="0" err="1" smtClean="0">
                <a:ln>
                  <a:noFill/>
                </a:ln>
                <a:solidFill>
                  <a:schemeClr val="tx1"/>
                </a:solidFill>
                <a:effectLst/>
                <a:uLnTx/>
                <a:uFillTx/>
                <a:cs typeface="B Titr" pitchFamily="2" charset="-78"/>
              </a:rPr>
              <a:t>I</a:t>
            </a:r>
            <a:r>
              <a:rPr kumimoji="0" lang="en-US" sz="2400" b="0" i="0" u="none" strike="noStrike" kern="1200" cap="none" spc="0" normalizeH="0" baseline="0" noProof="0" dirty="0" smtClean="0">
                <a:ln>
                  <a:noFill/>
                </a:ln>
                <a:solidFill>
                  <a:schemeClr val="tx1"/>
                </a:solidFill>
                <a:effectLst/>
                <a:uLnTx/>
                <a:uFillTx/>
                <a:cs typeface="B Titr" pitchFamily="2" charset="-78"/>
              </a:rPr>
              <a:t>=</a:t>
            </a:r>
            <a:endParaRPr kumimoji="0" lang="en-US" sz="2400" b="1" i="0" u="none" strike="noStrike" kern="1200" cap="none" spc="0" normalizeH="0" baseline="0" noProof="0" dirty="0">
              <a:ln>
                <a:noFill/>
              </a:ln>
              <a:solidFill>
                <a:srgbClr val="0000FF"/>
              </a:solidFill>
              <a:effectLst/>
              <a:uLnTx/>
              <a:uFillTx/>
              <a:cs typeface="B Titr" pitchFamily="2" charset="-78"/>
            </a:endParaRPr>
          </a:p>
        </p:txBody>
      </p:sp>
      <p:sp>
        <p:nvSpPr>
          <p:cNvPr id="317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747" name="Object 3"/>
          <p:cNvGraphicFramePr>
            <a:graphicFrameLocks noChangeAspect="1"/>
          </p:cNvGraphicFramePr>
          <p:nvPr/>
        </p:nvGraphicFramePr>
        <p:xfrm>
          <a:off x="2244174" y="5638800"/>
          <a:ext cx="1232452" cy="304800"/>
        </p:xfrm>
        <a:graphic>
          <a:graphicData uri="http://schemas.openxmlformats.org/presentationml/2006/ole">
            <mc:AlternateContent xmlns:mc="http://schemas.openxmlformats.org/markup-compatibility/2006">
              <mc:Choice xmlns:v="urn:schemas-microsoft-com:vml" Requires="v">
                <p:oleObj spid="_x0000_s31751" name="Equation" r:id="rId3" imgW="888614" imgH="215806" progId="Equation.DSMT4">
                  <p:embed/>
                </p:oleObj>
              </mc:Choice>
              <mc:Fallback>
                <p:oleObj name="Equation" r:id="rId3" imgW="888614" imgH="215806"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4174" y="5638800"/>
                        <a:ext cx="1232452"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9" name="Rectangle 5"/>
          <p:cNvSpPr>
            <a:spLocks noChangeArrowheads="1"/>
          </p:cNvSpPr>
          <p:nvPr/>
        </p:nvSpPr>
        <p:spPr bwMode="auto">
          <a:xfrm>
            <a:off x="0" y="219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750" name="Object 6"/>
          <p:cNvGraphicFramePr>
            <a:graphicFrameLocks noChangeAspect="1"/>
          </p:cNvGraphicFramePr>
          <p:nvPr/>
        </p:nvGraphicFramePr>
        <p:xfrm>
          <a:off x="3932302" y="5638800"/>
          <a:ext cx="1182624" cy="304800"/>
        </p:xfrm>
        <a:graphic>
          <a:graphicData uri="http://schemas.openxmlformats.org/presentationml/2006/ole">
            <mc:AlternateContent xmlns:mc="http://schemas.openxmlformats.org/markup-compatibility/2006">
              <mc:Choice xmlns:v="urn:schemas-microsoft-com:vml" Requires="v">
                <p:oleObj spid="_x0000_s31752" name="Equation" r:id="rId5" imgW="927100" imgH="241300" progId="Equation.DSMT4">
                  <p:embed/>
                </p:oleObj>
              </mc:Choice>
              <mc:Fallback>
                <p:oleObj name="Equation" r:id="rId5" imgW="927100" imgH="24130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2302" y="5638800"/>
                        <a:ext cx="1182624"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2" name="Rectangle 8"/>
          <p:cNvSpPr>
            <a:spLocks noChangeArrowheads="1"/>
          </p:cNvSpPr>
          <p:nvPr/>
        </p:nvSpPr>
        <p:spPr bwMode="auto">
          <a:xfrm>
            <a:off x="0" y="238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Content Placeholder 1"/>
          <p:cNvSpPr txBox="1">
            <a:spLocks/>
          </p:cNvSpPr>
          <p:nvPr/>
        </p:nvSpPr>
        <p:spPr>
          <a:xfrm>
            <a:off x="5867400" y="5562600"/>
            <a:ext cx="3276600" cy="609600"/>
          </a:xfrm>
          <a:prstGeom prst="rect">
            <a:avLst/>
          </a:prstGeom>
        </p:spPr>
        <p:txBody>
          <a:bodyPr vert="horz">
            <a:normAutofit fontScale="92500"/>
          </a:bodyPr>
          <a:lstStyle/>
          <a:p>
            <a:pPr marL="365760" marR="0" lvl="0" indent="-256032" algn="r" defTabSz="914400" rtl="1" eaLnBrk="1" fontAlgn="auto" latinLnBrk="0" hangingPunct="1">
              <a:lnSpc>
                <a:spcPct val="100000"/>
              </a:lnSpc>
              <a:spcBef>
                <a:spcPts val="400"/>
              </a:spcBef>
              <a:spcAft>
                <a:spcPts val="0"/>
              </a:spcAft>
              <a:buClr>
                <a:schemeClr val="accent1"/>
              </a:buClr>
              <a:buSzPct val="68000"/>
              <a:buFont typeface="Wingdings 3"/>
              <a:buNone/>
              <a:tabLst/>
              <a:defRPr/>
            </a:pPr>
            <a:r>
              <a:rPr kumimoji="0" lang="fa-IR" sz="2400" b="0" i="0" u="none" strike="noStrike" kern="1200" cap="none" spc="0" normalizeH="0" baseline="0" noProof="0" dirty="0" smtClean="0">
                <a:ln>
                  <a:noFill/>
                </a:ln>
                <a:solidFill>
                  <a:schemeClr val="tx1"/>
                </a:solidFill>
                <a:effectLst/>
                <a:uLnTx/>
                <a:uFillTx/>
                <a:cs typeface="B Titr" pitchFamily="2" charset="-78"/>
              </a:rPr>
              <a:t>محدوده مناسب ضرایب کنترلر</a:t>
            </a:r>
            <a:endParaRPr kumimoji="0" lang="en-US" sz="2400" b="1" i="0" u="none" strike="noStrike" kern="1200" cap="none" spc="0" normalizeH="0" baseline="0" noProof="0" dirty="0">
              <a:ln>
                <a:noFill/>
              </a:ln>
              <a:solidFill>
                <a:srgbClr val="0000FF"/>
              </a:solidFill>
              <a:effectLst/>
              <a:uLnTx/>
              <a:uFillTx/>
              <a:cs typeface="B Titr" pitchFamily="2" charset="-78"/>
            </a:endParaRPr>
          </a:p>
        </p:txBody>
      </p:sp>
      <p:sp>
        <p:nvSpPr>
          <p:cNvPr id="13" name="Left Arrow 12"/>
          <p:cNvSpPr/>
          <p:nvPr/>
        </p:nvSpPr>
        <p:spPr>
          <a:xfrm>
            <a:off x="5257800" y="5638800"/>
            <a:ext cx="6096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7" descr="C:\saeed\Imam Hosein\saeed danaee\codes\Part4\third\untitled.png"/>
          <p:cNvPicPr>
            <a:picLocks noChangeAspect="1" noChangeArrowheads="1"/>
          </p:cNvPicPr>
          <p:nvPr/>
        </p:nvPicPr>
        <p:blipFill>
          <a:blip r:embed="rId7" cstate="print"/>
          <a:srcRect/>
          <a:stretch>
            <a:fillRect/>
          </a:stretch>
        </p:blipFill>
        <p:spPr bwMode="auto">
          <a:xfrm>
            <a:off x="381000" y="1066800"/>
            <a:ext cx="5791200" cy="4343400"/>
          </a:xfrm>
          <a:prstGeom prst="rect">
            <a:avLst/>
          </a:prstGeom>
          <a:noFill/>
        </p:spPr>
      </p:pic>
      <p:sp>
        <p:nvSpPr>
          <p:cNvPr id="15" name="Title 2"/>
          <p:cNvSpPr>
            <a:spLocks noGrp="1"/>
          </p:cNvSpPr>
          <p:nvPr>
            <p:ph type="title"/>
          </p:nvPr>
        </p:nvSpPr>
        <p:spPr>
          <a:xfrm>
            <a:off x="381000" y="0"/>
            <a:ext cx="8229600" cy="1143000"/>
          </a:xfrm>
        </p:spPr>
        <p:txBody>
          <a:bodyPr>
            <a:noAutofit/>
          </a:bodyPr>
          <a:lstStyle/>
          <a:p>
            <a:pPr algn="ctr"/>
            <a:r>
              <a:rPr lang="fa-IR" sz="3600" dirty="0" smtClean="0">
                <a:solidFill>
                  <a:srgbClr val="FF0000"/>
                </a:solidFill>
                <a:effectLst/>
                <a:cs typeface="B Titr" panose="00000700000000000000" pitchFamily="2" charset="-78"/>
              </a:rPr>
              <a:t>شبیه سازی عددی کنترلر</a:t>
            </a:r>
            <a:endParaRPr lang="en-US" sz="3600" dirty="0"/>
          </a:p>
        </p:txBody>
      </p:sp>
    </p:spTree>
    <p:extLst>
      <p:ext uri="{BB962C8B-B14F-4D97-AF65-F5344CB8AC3E}">
        <p14:creationId xmlns:p14="http://schemas.microsoft.com/office/powerpoint/2010/main" val="3280643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r>
              <a:rPr lang="fa-IR" sz="2400" b="1" dirty="0" smtClean="0">
                <a:solidFill>
                  <a:srgbClr val="0000FF"/>
                </a:solidFill>
                <a:cs typeface="B Titr" panose="00000700000000000000" pitchFamily="2" charset="-78"/>
              </a:rPr>
              <a:t>فراخوانی داده ها به تعداد بالا</a:t>
            </a:r>
          </a:p>
          <a:p>
            <a:pPr algn="r" rtl="1"/>
            <a:r>
              <a:rPr lang="fa-IR" sz="2400" b="1" dirty="0" smtClean="0">
                <a:solidFill>
                  <a:srgbClr val="0000FF"/>
                </a:solidFill>
                <a:cs typeface="B Titr" panose="00000700000000000000" pitchFamily="2" charset="-78"/>
              </a:rPr>
              <a:t>پیشنهاد مدل بسیار مناسب برای رفتار غیر خطی تحت ورودی های متفاوت</a:t>
            </a:r>
          </a:p>
          <a:p>
            <a:pPr algn="r" rtl="1"/>
            <a:r>
              <a:rPr lang="fa-IR" sz="2400" b="1" dirty="0" smtClean="0">
                <a:solidFill>
                  <a:srgbClr val="0000FF"/>
                </a:solidFill>
                <a:cs typeface="B Titr" panose="00000700000000000000" pitchFamily="2" charset="-78"/>
              </a:rPr>
              <a:t>شناسایی پارامترهای مدل به طور بهینه</a:t>
            </a:r>
          </a:p>
          <a:p>
            <a:pPr algn="r" rtl="1"/>
            <a:r>
              <a:rPr lang="fa-IR" sz="2400" b="1" dirty="0" smtClean="0">
                <a:solidFill>
                  <a:srgbClr val="0000FF"/>
                </a:solidFill>
                <a:cs typeface="B Titr" panose="00000700000000000000" pitchFamily="2" charset="-78"/>
              </a:rPr>
              <a:t>استفاده از الگوریتم اجتماع پرندگان</a:t>
            </a:r>
          </a:p>
          <a:p>
            <a:pPr algn="r" rtl="1"/>
            <a:r>
              <a:rPr lang="fa-IR" sz="2400" b="1" dirty="0" smtClean="0">
                <a:solidFill>
                  <a:srgbClr val="0000FF"/>
                </a:solidFill>
                <a:cs typeface="B Titr" panose="00000700000000000000" pitchFamily="2" charset="-78"/>
              </a:rPr>
              <a:t>مدل سازی رفتار هیسترزیس با دقت بسیار مناسب</a:t>
            </a:r>
          </a:p>
          <a:p>
            <a:pPr algn="r" rtl="1"/>
            <a:r>
              <a:rPr lang="fa-IR" sz="2400" b="1" dirty="0" smtClean="0">
                <a:solidFill>
                  <a:srgbClr val="0000FF"/>
                </a:solidFill>
                <a:cs typeface="B Titr" panose="00000700000000000000" pitchFamily="2" charset="-78"/>
              </a:rPr>
              <a:t>اعمال معکوس هیسترزیس برای سهولت طراحی کنترلر</a:t>
            </a:r>
          </a:p>
          <a:p>
            <a:pPr algn="r" rtl="1"/>
            <a:r>
              <a:rPr lang="fa-IR" sz="2400" b="1" dirty="0" smtClean="0">
                <a:solidFill>
                  <a:srgbClr val="0000FF"/>
                </a:solidFill>
                <a:cs typeface="B Titr" panose="00000700000000000000" pitchFamily="2" charset="-78"/>
              </a:rPr>
              <a:t>اعمال کنترلر تناسبی –انتگرالی</a:t>
            </a:r>
          </a:p>
          <a:p>
            <a:pPr algn="r" rtl="1"/>
            <a:r>
              <a:rPr lang="fa-IR" sz="2400" b="1" dirty="0" smtClean="0">
                <a:solidFill>
                  <a:srgbClr val="0000FF"/>
                </a:solidFill>
                <a:cs typeface="B Titr" panose="00000700000000000000" pitchFamily="2" charset="-78"/>
              </a:rPr>
              <a:t>تعیین محدوده ضرایب مناسب برای کنترلر</a:t>
            </a:r>
          </a:p>
          <a:p>
            <a:pPr algn="r" rtl="1"/>
            <a:endParaRPr lang="en-US" sz="2400" b="1" dirty="0">
              <a:solidFill>
                <a:srgbClr val="0000FF"/>
              </a:solidFill>
              <a:cs typeface="B Titr" panose="00000700000000000000" pitchFamily="2" charset="-78"/>
            </a:endParaRPr>
          </a:p>
        </p:txBody>
      </p:sp>
      <p:sp>
        <p:nvSpPr>
          <p:cNvPr id="3" name="Title 2"/>
          <p:cNvSpPr>
            <a:spLocks noGrp="1"/>
          </p:cNvSpPr>
          <p:nvPr>
            <p:ph type="title"/>
          </p:nvPr>
        </p:nvSpPr>
        <p:spPr>
          <a:xfrm>
            <a:off x="381000" y="0"/>
            <a:ext cx="8229600" cy="1143000"/>
          </a:xfrm>
        </p:spPr>
        <p:txBody>
          <a:bodyPr>
            <a:noAutofit/>
          </a:bodyPr>
          <a:lstStyle/>
          <a:p>
            <a:pPr algn="ctr"/>
            <a:r>
              <a:rPr lang="fa-IR" sz="3600" dirty="0">
                <a:solidFill>
                  <a:srgbClr val="FF0000"/>
                </a:solidFill>
                <a:effectLst/>
                <a:cs typeface="B Titr" panose="00000700000000000000" pitchFamily="2" charset="-78"/>
              </a:rPr>
              <a:t>توانمندیهای کُد</a:t>
            </a:r>
            <a:endParaRPr lang="en-US" sz="3600" dirty="0"/>
          </a:p>
        </p:txBody>
      </p:sp>
    </p:spTree>
    <p:extLst>
      <p:ext uri="{BB962C8B-B14F-4D97-AF65-F5344CB8AC3E}">
        <p14:creationId xmlns:p14="http://schemas.microsoft.com/office/powerpoint/2010/main" val="3280643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2"/>
          </a:xfrm>
        </p:spPr>
        <p:txBody>
          <a:bodyPr>
            <a:normAutofit/>
          </a:bodyPr>
          <a:lstStyle/>
          <a:p>
            <a:endParaRPr lang="en-US" dirty="0" smtClean="0"/>
          </a:p>
          <a:p>
            <a:pPr algn="just" rtl="1"/>
            <a:r>
              <a:rPr lang="ar-SA" sz="2600" dirty="0" smtClean="0">
                <a:cs typeface="B Titr" pitchFamily="2" charset="-78"/>
              </a:rPr>
              <a:t>آلیاژهای حافظه</a:t>
            </a:r>
            <a:r>
              <a:rPr lang="en-US" sz="2600" dirty="0" smtClean="0">
                <a:cs typeface="B Titr" pitchFamily="2" charset="-78"/>
              </a:rPr>
              <a:t> </a:t>
            </a:r>
            <a:r>
              <a:rPr lang="ar-SA" sz="2600" dirty="0" smtClean="0">
                <a:cs typeface="B Titr" pitchFamily="2" charset="-78"/>
              </a:rPr>
              <a:t>دار گروهی از مواد با ترکیب شیمیایی مشخص هستند که اگر تحت عملیات حرارت مناسبی قرار گیرند، میتوانند در دماهای پایین</a:t>
            </a:r>
            <a:r>
              <a:rPr lang="fa-IR" sz="2600" dirty="0" smtClean="0">
                <a:cs typeface="B Titr" pitchFamily="2" charset="-78"/>
              </a:rPr>
              <a:t> </a:t>
            </a:r>
            <a:r>
              <a:rPr lang="ar-SA" sz="2600" dirty="0" smtClean="0">
                <a:cs typeface="B Titr" pitchFamily="2" charset="-78"/>
              </a:rPr>
              <a:t>تر، تغییر شکل پلاستیک دهند و هنگام رسیدن به دماهای بالا به شکل و یا اندازه اولیه خود باز­گردند. رفتار هیسترزیس و تأثیر تغییرات متالورژیکی مواد در حین تغییرات دما، مدل</a:t>
            </a:r>
            <a:r>
              <a:rPr lang="fa-IR" sz="2600" dirty="0" smtClean="0">
                <a:cs typeface="B Titr" pitchFamily="2" charset="-78"/>
              </a:rPr>
              <a:t> </a:t>
            </a:r>
            <a:r>
              <a:rPr lang="ar-SA" sz="2600" dirty="0" smtClean="0">
                <a:cs typeface="B Titr" pitchFamily="2" charset="-78"/>
              </a:rPr>
              <a:t>سازی و کنترل آن را مشکل نموده است. در این کار پژوهشی مسأله مدل</a:t>
            </a:r>
            <a:r>
              <a:rPr lang="en-US" sz="2600" dirty="0" smtClean="0">
                <a:cs typeface="B Titr" pitchFamily="2" charset="-78"/>
              </a:rPr>
              <a:t> </a:t>
            </a:r>
            <a:r>
              <a:rPr lang="ar-SA" sz="2600" dirty="0" smtClean="0">
                <a:cs typeface="B Titr" pitchFamily="2" charset="-78"/>
              </a:rPr>
              <a:t>سازی و کنترل عملگرهای ساخته شده از آلیاژ حافظه­دار مورد بررسی قرار </a:t>
            </a:r>
            <a:r>
              <a:rPr lang="fa-IR" sz="2600" dirty="0" smtClean="0">
                <a:cs typeface="B Titr" pitchFamily="2" charset="-78"/>
              </a:rPr>
              <a:t>گرفت</a:t>
            </a:r>
            <a:r>
              <a:rPr lang="ar-SA" sz="2600" dirty="0" smtClean="0">
                <a:cs typeface="B Titr" pitchFamily="2" charset="-78"/>
              </a:rPr>
              <a:t>. برای مدل</a:t>
            </a:r>
            <a:r>
              <a:rPr lang="fa-IR" sz="2600" dirty="0" smtClean="0">
                <a:cs typeface="B Titr" pitchFamily="2" charset="-78"/>
              </a:rPr>
              <a:t> </a:t>
            </a:r>
            <a:r>
              <a:rPr lang="ar-SA" sz="2600" dirty="0" smtClean="0">
                <a:cs typeface="B Titr" pitchFamily="2" charset="-78"/>
              </a:rPr>
              <a:t>سازی رفتار این عملگر از مدل همرشتین- وینر که یکی از مدل</a:t>
            </a:r>
            <a:r>
              <a:rPr lang="fa-IR" sz="2600" dirty="0" smtClean="0">
                <a:cs typeface="B Titr" pitchFamily="2" charset="-78"/>
              </a:rPr>
              <a:t> </a:t>
            </a:r>
            <a:r>
              <a:rPr lang="ar-SA" sz="2600" dirty="0" smtClean="0">
                <a:cs typeface="B Titr" pitchFamily="2" charset="-78"/>
              </a:rPr>
              <a:t>های سیستم</a:t>
            </a:r>
            <a:r>
              <a:rPr lang="fa-IR" sz="2600" dirty="0" smtClean="0">
                <a:cs typeface="B Titr" pitchFamily="2" charset="-78"/>
              </a:rPr>
              <a:t> </a:t>
            </a:r>
            <a:r>
              <a:rPr lang="ar-SA" sz="2600" dirty="0" smtClean="0">
                <a:cs typeface="B Titr" pitchFamily="2" charset="-78"/>
              </a:rPr>
              <a:t>های با رفتار غیرخطی است و شامل بلوک</a:t>
            </a:r>
            <a:r>
              <a:rPr lang="fa-IR" sz="2600" dirty="0" smtClean="0">
                <a:cs typeface="B Titr" pitchFamily="2" charset="-78"/>
              </a:rPr>
              <a:t> </a:t>
            </a:r>
            <a:r>
              <a:rPr lang="ar-SA" sz="2600" dirty="0" smtClean="0">
                <a:cs typeface="B Titr" pitchFamily="2" charset="-78"/>
              </a:rPr>
              <a:t>هایی بر پایه معادلات دیفرانسیل حاکم بر سیستم و رفتار هیسترزیس می</a:t>
            </a:r>
            <a:r>
              <a:rPr lang="fa-IR" sz="2600" dirty="0" smtClean="0">
                <a:cs typeface="B Titr" pitchFamily="2" charset="-78"/>
              </a:rPr>
              <a:t> </a:t>
            </a:r>
            <a:r>
              <a:rPr lang="ar-SA" sz="2600" dirty="0" smtClean="0">
                <a:cs typeface="B Titr" pitchFamily="2" charset="-78"/>
              </a:rPr>
              <a:t>باشد، استفاده شد.</a:t>
            </a:r>
            <a:endParaRPr lang="en-US" sz="2600" dirty="0">
              <a:cs typeface="B Titr" pitchFamily="2" charset="-78"/>
            </a:endParaRPr>
          </a:p>
        </p:txBody>
      </p:sp>
      <p:sp>
        <p:nvSpPr>
          <p:cNvPr id="3" name="Title 2"/>
          <p:cNvSpPr>
            <a:spLocks noGrp="1"/>
          </p:cNvSpPr>
          <p:nvPr>
            <p:ph type="title"/>
          </p:nvPr>
        </p:nvSpPr>
        <p:spPr>
          <a:xfrm>
            <a:off x="457200" y="17585"/>
            <a:ext cx="8229600" cy="896815"/>
          </a:xfrm>
        </p:spPr>
        <p:txBody>
          <a:bodyPr>
            <a:normAutofit/>
          </a:bodyPr>
          <a:lstStyle/>
          <a:p>
            <a:pPr algn="ctr"/>
            <a:r>
              <a:rPr lang="fa-IR" sz="3600" dirty="0" smtClean="0">
                <a:solidFill>
                  <a:srgbClr val="FF0000"/>
                </a:solidFill>
                <a:effectLst/>
                <a:cs typeface="B Titr" panose="00000700000000000000" pitchFamily="2" charset="-78"/>
              </a:rPr>
              <a:t>مقدمه</a:t>
            </a:r>
            <a:endParaRPr lang="en-US" sz="4000" dirty="0"/>
          </a:p>
        </p:txBody>
      </p:sp>
    </p:spTree>
    <p:extLst>
      <p:ext uri="{BB962C8B-B14F-4D97-AF65-F5344CB8AC3E}">
        <p14:creationId xmlns:p14="http://schemas.microsoft.com/office/powerpoint/2010/main" val="2394783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1"/>
            <a:ext cx="8229600" cy="4711892"/>
          </a:xfrm>
        </p:spPr>
        <p:txBody>
          <a:bodyPr>
            <a:noAutofit/>
          </a:bodyPr>
          <a:lstStyle/>
          <a:p>
            <a:pPr marL="109728" indent="0" algn="r" rtl="1">
              <a:lnSpc>
                <a:spcPct val="150000"/>
              </a:lnSpc>
              <a:buNone/>
            </a:pPr>
            <a:r>
              <a:rPr lang="fa-IR" sz="2400" b="1" dirty="0" smtClean="0">
                <a:cs typeface="B Titr" panose="00000700000000000000" pitchFamily="2" charset="-78"/>
              </a:rPr>
              <a:t>1- نحوه فراخوانی دیتاهای اخذشده</a:t>
            </a:r>
          </a:p>
          <a:p>
            <a:pPr marL="109728" indent="0" algn="r" rtl="1">
              <a:lnSpc>
                <a:spcPct val="150000"/>
              </a:lnSpc>
              <a:buNone/>
            </a:pPr>
            <a:r>
              <a:rPr lang="fa-IR" sz="2400" b="1" dirty="0" smtClean="0">
                <a:cs typeface="B Titr" panose="00000700000000000000" pitchFamily="2" charset="-78"/>
              </a:rPr>
              <a:t>2-شناسایی پارامترها توسط الگوریتم اجتماع پرندگان</a:t>
            </a:r>
          </a:p>
          <a:p>
            <a:pPr marL="109728" indent="0" algn="r" rtl="1">
              <a:lnSpc>
                <a:spcPct val="150000"/>
              </a:lnSpc>
              <a:buNone/>
            </a:pPr>
            <a:r>
              <a:rPr lang="fa-IR" sz="2400" b="1" dirty="0" smtClean="0">
                <a:cs typeface="B Titr" panose="00000700000000000000" pitchFamily="2" charset="-78"/>
              </a:rPr>
              <a:t>3- اعمال مدل شناسایی شده بر روی دیتاهای اخذ شده و مقایسه آن ها</a:t>
            </a:r>
          </a:p>
          <a:p>
            <a:pPr marL="109728" indent="0" algn="r" rtl="1">
              <a:lnSpc>
                <a:spcPct val="150000"/>
              </a:lnSpc>
              <a:buNone/>
            </a:pPr>
            <a:r>
              <a:rPr lang="fa-IR" sz="2400" b="1" dirty="0" smtClean="0">
                <a:cs typeface="B Titr" panose="00000700000000000000" pitchFamily="2" charset="-78"/>
              </a:rPr>
              <a:t>4- معرفی معکوس یک تابع در بلوک های مدل موردنظر</a:t>
            </a:r>
          </a:p>
          <a:p>
            <a:pPr marL="109728" indent="0" algn="r" rtl="1">
              <a:lnSpc>
                <a:spcPct val="150000"/>
              </a:lnSpc>
              <a:buNone/>
            </a:pPr>
            <a:r>
              <a:rPr lang="fa-IR" sz="2400" b="1" dirty="0" smtClean="0">
                <a:cs typeface="B Titr" panose="00000700000000000000" pitchFamily="2" charset="-78"/>
              </a:rPr>
              <a:t>5- پیش بینی دقیق رفتار غیرخطی هیسترزیس</a:t>
            </a:r>
          </a:p>
          <a:p>
            <a:pPr marL="109728" indent="0" algn="r" rtl="1">
              <a:lnSpc>
                <a:spcPct val="150000"/>
              </a:lnSpc>
              <a:buNone/>
            </a:pPr>
            <a:r>
              <a:rPr lang="fa-IR" sz="2400" b="1" dirty="0" smtClean="0">
                <a:cs typeface="B Titr" panose="00000700000000000000" pitchFamily="2" charset="-78"/>
              </a:rPr>
              <a:t>6- یافتن ضرایب مناسب کنترلر</a:t>
            </a:r>
          </a:p>
          <a:p>
            <a:pPr marL="109728" indent="0" algn="r" rtl="1">
              <a:lnSpc>
                <a:spcPct val="150000"/>
              </a:lnSpc>
              <a:buNone/>
            </a:pPr>
            <a:r>
              <a:rPr lang="fa-IR" sz="2400" b="1" dirty="0" smtClean="0">
                <a:cs typeface="B Titr" panose="00000700000000000000" pitchFamily="2" charset="-78"/>
              </a:rPr>
              <a:t>7- تعیین محدوده ضرایب کنترلر برای ردیابی مقدار خروجی مطلوب</a:t>
            </a:r>
            <a:endParaRPr lang="en-US" sz="2400" b="1" dirty="0">
              <a:solidFill>
                <a:srgbClr val="0000FF"/>
              </a:solidFill>
              <a:latin typeface="Times New Roman" panose="02020603050405020304" pitchFamily="18" charset="0"/>
              <a:cs typeface="B Titr" panose="00000700000000000000" pitchFamily="2" charset="-78"/>
            </a:endParaRPr>
          </a:p>
        </p:txBody>
      </p:sp>
      <p:sp>
        <p:nvSpPr>
          <p:cNvPr id="3" name="Title 2"/>
          <p:cNvSpPr>
            <a:spLocks noGrp="1"/>
          </p:cNvSpPr>
          <p:nvPr>
            <p:ph type="title"/>
          </p:nvPr>
        </p:nvSpPr>
        <p:spPr>
          <a:xfrm>
            <a:off x="457200" y="274638"/>
            <a:ext cx="8229600" cy="868362"/>
          </a:xfrm>
        </p:spPr>
        <p:txBody>
          <a:bodyPr>
            <a:noAutofit/>
          </a:bodyPr>
          <a:lstStyle/>
          <a:p>
            <a:pPr algn="ctr" rtl="1"/>
            <a:r>
              <a:rPr lang="fa-IR" sz="3600" dirty="0" smtClean="0">
                <a:solidFill>
                  <a:srgbClr val="FF0000"/>
                </a:solidFill>
                <a:cs typeface="B Titr" panose="00000700000000000000" pitchFamily="2" charset="-78"/>
              </a:rPr>
              <a:t>آنچه در این کد خواهید آموخت</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2743327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gn="r" rtl="1">
              <a:lnSpc>
                <a:spcPct val="200000"/>
              </a:lnSpc>
            </a:pPr>
            <a:r>
              <a:rPr lang="fa-IR" sz="2400" b="1" dirty="0">
                <a:latin typeface="Times New Roman" panose="02020603050405020304" pitchFamily="18" charset="0"/>
                <a:cs typeface="B Titr" panose="00000700000000000000" pitchFamily="2" charset="-78"/>
              </a:rPr>
              <a:t>1- </a:t>
            </a:r>
            <a:r>
              <a:rPr lang="fa-IR" sz="2400" b="1" dirty="0" smtClean="0">
                <a:latin typeface="Times New Roman" panose="02020603050405020304" pitchFamily="18" charset="0"/>
                <a:cs typeface="B Titr" panose="00000700000000000000" pitchFamily="2" charset="-78"/>
              </a:rPr>
              <a:t>این  </a:t>
            </a:r>
            <a:r>
              <a:rPr lang="fa-IR" sz="2400" b="1" dirty="0">
                <a:latin typeface="Times New Roman" panose="02020603050405020304" pitchFamily="18" charset="0"/>
                <a:cs typeface="B Titr" panose="00000700000000000000" pitchFamily="2" charset="-78"/>
              </a:rPr>
              <a:t>برنامه در همه نسخه های </a:t>
            </a:r>
            <a:r>
              <a:rPr lang="fa-IR" sz="2400" b="1" dirty="0" smtClean="0">
                <a:latin typeface="Times New Roman" panose="02020603050405020304" pitchFamily="18" charset="0"/>
                <a:cs typeface="B Titr" panose="00000700000000000000" pitchFamily="2" charset="-78"/>
              </a:rPr>
              <a:t>متلب قابل </a:t>
            </a:r>
            <a:r>
              <a:rPr lang="fa-IR" sz="2400" b="1" dirty="0">
                <a:latin typeface="Times New Roman" panose="02020603050405020304" pitchFamily="18" charset="0"/>
                <a:cs typeface="B Titr" panose="00000700000000000000" pitchFamily="2" charset="-78"/>
              </a:rPr>
              <a:t>اجراست.</a:t>
            </a:r>
          </a:p>
          <a:p>
            <a:pPr algn="r" rtl="1">
              <a:lnSpc>
                <a:spcPct val="200000"/>
              </a:lnSpc>
            </a:pPr>
            <a:r>
              <a:rPr lang="fa-IR" sz="2400" b="1" dirty="0" smtClean="0">
                <a:latin typeface="Times New Roman" panose="02020603050405020304" pitchFamily="18" charset="0"/>
                <a:cs typeface="B Titr" panose="00000700000000000000" pitchFamily="2" charset="-78"/>
              </a:rPr>
              <a:t>2- در فراخوانی دیتا باید توجه داشت که محل ذخیره سازی و فراخوانی در کد یکسان باشد.</a:t>
            </a:r>
            <a:endParaRPr lang="en-US" sz="2400" b="1" dirty="0">
              <a:latin typeface="Times New Roman" panose="02020603050405020304" pitchFamily="18" charset="0"/>
              <a:cs typeface="B Titr" panose="00000700000000000000" pitchFamily="2" charset="-78"/>
            </a:endParaRPr>
          </a:p>
          <a:p>
            <a:pPr algn="r" rtl="1">
              <a:lnSpc>
                <a:spcPct val="200000"/>
              </a:lnSpc>
            </a:pPr>
            <a:r>
              <a:rPr lang="fa-IR" sz="2400" b="1" dirty="0" smtClean="0">
                <a:latin typeface="Times New Roman" panose="02020603050405020304" pitchFamily="18" charset="0"/>
                <a:cs typeface="B Titr" panose="00000700000000000000" pitchFamily="2" charset="-78"/>
              </a:rPr>
              <a:t>3- آشنایی با مفاهیم بهینه سازی</a:t>
            </a:r>
            <a:endParaRPr lang="fa-IR" sz="2400" b="1" dirty="0" smtClean="0">
              <a:solidFill>
                <a:srgbClr val="0000FF"/>
              </a:solidFill>
              <a:latin typeface="Times New Roman" panose="02020603050405020304" pitchFamily="18" charset="0"/>
              <a:cs typeface="B Titr" panose="00000700000000000000" pitchFamily="2" charset="-78"/>
            </a:endParaRPr>
          </a:p>
          <a:p>
            <a:pPr algn="r" rtl="1">
              <a:lnSpc>
                <a:spcPct val="200000"/>
              </a:lnSpc>
            </a:pPr>
            <a:r>
              <a:rPr lang="fa-IR" sz="2400" b="1" dirty="0" smtClean="0">
                <a:latin typeface="Times New Roman" panose="02020603050405020304" pitchFamily="18" charset="0"/>
                <a:cs typeface="B Titr" panose="00000700000000000000" pitchFamily="2" charset="-78"/>
              </a:rPr>
              <a:t>4- آشنایی با الگوریتم اجتماع پرندگان</a:t>
            </a:r>
            <a:endParaRPr lang="en-US" sz="2400" b="1" dirty="0" smtClean="0">
              <a:solidFill>
                <a:srgbClr val="0000FF"/>
              </a:solidFill>
              <a:latin typeface="Times New Roman" panose="02020603050405020304" pitchFamily="18" charset="0"/>
              <a:cs typeface="B Titr" panose="00000700000000000000" pitchFamily="2" charset="-78"/>
            </a:endParaRPr>
          </a:p>
          <a:p>
            <a:pPr algn="r" rtl="1">
              <a:lnSpc>
                <a:spcPct val="200000"/>
              </a:lnSpc>
            </a:pPr>
            <a:r>
              <a:rPr lang="fa-IR" sz="2400" b="1" dirty="0" smtClean="0">
                <a:latin typeface="Times New Roman" panose="02020603050405020304" pitchFamily="18" charset="0"/>
                <a:cs typeface="B Titr" panose="00000700000000000000" pitchFamily="2" charset="-78"/>
              </a:rPr>
              <a:t>5- </a:t>
            </a:r>
            <a:r>
              <a:rPr lang="fa-IR" sz="2400" b="1" smtClean="0">
                <a:latin typeface="Times New Roman" panose="02020603050405020304" pitchFamily="18" charset="0"/>
                <a:cs typeface="B Titr" panose="00000700000000000000" pitchFamily="2" charset="-78"/>
              </a:rPr>
              <a:t>آشنایی با مدل سازی رفتارهای غیرخطی و کنترلر تناسبی- انتگرالی</a:t>
            </a:r>
          </a:p>
          <a:p>
            <a:pPr algn="r" rtl="1">
              <a:lnSpc>
                <a:spcPct val="200000"/>
              </a:lnSpc>
            </a:pPr>
            <a:endParaRPr lang="en-US" sz="2400" b="1" dirty="0" smtClean="0">
              <a:solidFill>
                <a:srgbClr val="0000FF"/>
              </a:solidFill>
              <a:latin typeface="Times New Roman" panose="02020603050405020304" pitchFamily="18" charset="0"/>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cs typeface="B Titr" panose="00000700000000000000" pitchFamily="2" charset="-78"/>
              </a:rPr>
              <a:t>نکات و الزامات</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4086242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1"/>
            <a:ext cx="8229600" cy="5321492"/>
          </a:xfrm>
        </p:spPr>
        <p:txBody>
          <a:bodyPr>
            <a:normAutofit fontScale="92500" lnSpcReduction="20000"/>
          </a:bodyPr>
          <a:lstStyle/>
          <a:p>
            <a:pPr algn="just" rtl="1">
              <a:lnSpc>
                <a:spcPct val="150000"/>
              </a:lnSpc>
            </a:pPr>
            <a:r>
              <a:rPr lang="fa-IR" sz="2800" dirty="0">
                <a:cs typeface="B Titr" pitchFamily="2" charset="-78"/>
              </a:rPr>
              <a:t> </a:t>
            </a:r>
            <a:r>
              <a:rPr lang="ar-SA" sz="2800" dirty="0" smtClean="0">
                <a:cs typeface="B Titr" pitchFamily="2" charset="-78"/>
              </a:rPr>
              <a:t> برای تسهیل در طراحی کنترلر باید عامل هیسترزیس حذف شود، لذا از روش اصلاح شده پرنتل-ایشلینسکی برای یافتن معکوس هیسترزیس استفاده شد</a:t>
            </a:r>
            <a:r>
              <a:rPr lang="en-US" sz="2800" dirty="0" smtClean="0">
                <a:cs typeface="B Titr" pitchFamily="2" charset="-78"/>
              </a:rPr>
              <a:t>.</a:t>
            </a:r>
            <a:r>
              <a:rPr lang="ar-SA" sz="2800" dirty="0" smtClean="0">
                <a:cs typeface="B Titr" pitchFamily="2" charset="-78"/>
              </a:rPr>
              <a:t> در این </a:t>
            </a:r>
            <a:r>
              <a:rPr lang="fa-IR" sz="2800" dirty="0" smtClean="0">
                <a:cs typeface="B Titr" pitchFamily="2" charset="-78"/>
              </a:rPr>
              <a:t>پژوهش </a:t>
            </a:r>
            <a:r>
              <a:rPr lang="ar-SA" sz="2800" dirty="0" smtClean="0">
                <a:cs typeface="B Titr" pitchFamily="2" charset="-78"/>
              </a:rPr>
              <a:t>به منظور شناسایی ضرایب مدل مورد استفاده، چندین آزمایش انجام شد و در نهایت پارامترهای مدل شناسایی شدند. این شناسایی توسط الگوریتم بهینه سازی اجتماع پرندگان انجام شد. سپس با روش</a:t>
            </a:r>
            <a:r>
              <a:rPr lang="fa-IR" sz="2800" dirty="0" smtClean="0">
                <a:cs typeface="B Titr" pitchFamily="2" charset="-78"/>
              </a:rPr>
              <a:t> </a:t>
            </a:r>
            <a:r>
              <a:rPr lang="ar-SA" sz="2800" dirty="0" smtClean="0">
                <a:cs typeface="B Titr" pitchFamily="2" charset="-78"/>
              </a:rPr>
              <a:t>های تئوری و تجربی محدوده ضرایب کنترلر تناسبی-انتگرالی</a:t>
            </a:r>
            <a:r>
              <a:rPr lang="fa-IR" sz="2800" dirty="0" smtClean="0">
                <a:cs typeface="B Titr" pitchFamily="2" charset="-78"/>
              </a:rPr>
              <a:t> </a:t>
            </a:r>
            <a:r>
              <a:rPr lang="ar-SA" sz="2800" dirty="0" smtClean="0">
                <a:cs typeface="B Titr" pitchFamily="2" charset="-78"/>
              </a:rPr>
              <a:t>برای سیستم مذکور بدست آورده شد. نمودارهای نشان داده شده در </a:t>
            </a:r>
            <a:r>
              <a:rPr lang="fa-IR" sz="2800" dirty="0" smtClean="0">
                <a:cs typeface="B Titr" pitchFamily="2" charset="-78"/>
              </a:rPr>
              <a:t>ادامه</a:t>
            </a:r>
            <a:r>
              <a:rPr lang="ar-SA" sz="2800" dirty="0" smtClean="0">
                <a:cs typeface="B Titr" pitchFamily="2" charset="-78"/>
              </a:rPr>
              <a:t>، گواهی بر مناسب بودن مدل بدست آمده و همچنین عملکرد خوب کنترلر می</a:t>
            </a:r>
            <a:r>
              <a:rPr lang="fa-IR" sz="2800" dirty="0" smtClean="0">
                <a:cs typeface="B Titr" pitchFamily="2" charset="-78"/>
              </a:rPr>
              <a:t> </a:t>
            </a:r>
            <a:r>
              <a:rPr lang="ar-SA" sz="2800" dirty="0" smtClean="0">
                <a:cs typeface="B Titr" pitchFamily="2" charset="-78"/>
              </a:rPr>
              <a:t>باشد.</a:t>
            </a:r>
            <a:endParaRPr lang="en-US" sz="2400" dirty="0">
              <a:solidFill>
                <a:srgbClr val="00B050"/>
              </a:solidFill>
              <a:cs typeface="B Titr" panose="00000700000000000000" pitchFamily="2" charset="-78"/>
            </a:endParaRPr>
          </a:p>
        </p:txBody>
      </p:sp>
      <p:sp>
        <p:nvSpPr>
          <p:cNvPr id="3" name="Title 2"/>
          <p:cNvSpPr>
            <a:spLocks noGrp="1"/>
          </p:cNvSpPr>
          <p:nvPr>
            <p:ph type="title"/>
          </p:nvPr>
        </p:nvSpPr>
        <p:spPr>
          <a:xfrm>
            <a:off x="381000" y="152400"/>
            <a:ext cx="8229600" cy="668215"/>
          </a:xfrm>
        </p:spPr>
        <p:txBody>
          <a:bodyPr>
            <a:normAutofit/>
          </a:bodyPr>
          <a:lstStyle/>
          <a:p>
            <a:pPr algn="ctr"/>
            <a:r>
              <a:rPr lang="fa-IR" sz="3600" dirty="0" smtClean="0">
                <a:solidFill>
                  <a:srgbClr val="FF0000"/>
                </a:solidFill>
                <a:effectLst/>
                <a:cs typeface="B Titr" panose="00000700000000000000" pitchFamily="2" charset="-78"/>
              </a:rPr>
              <a:t>مقدمه</a:t>
            </a:r>
            <a:endParaRPr lang="en-US" sz="4000" dirty="0"/>
          </a:p>
        </p:txBody>
      </p:sp>
    </p:spTree>
    <p:extLst>
      <p:ext uri="{BB962C8B-B14F-4D97-AF65-F5344CB8AC3E}">
        <p14:creationId xmlns:p14="http://schemas.microsoft.com/office/powerpoint/2010/main" val="1124942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1"/>
            <a:ext cx="8229600" cy="5321492"/>
          </a:xfrm>
        </p:spPr>
        <p:txBody>
          <a:bodyPr>
            <a:normAutofit fontScale="92500" lnSpcReduction="20000"/>
          </a:bodyPr>
          <a:lstStyle/>
          <a:p>
            <a:pPr algn="just" rtl="1">
              <a:lnSpc>
                <a:spcPct val="150000"/>
              </a:lnSpc>
            </a:pPr>
            <a:r>
              <a:rPr lang="ar-SA" sz="2800" dirty="0" smtClean="0">
                <a:cs typeface="B Titr" pitchFamily="2" charset="-78"/>
              </a:rPr>
              <a:t>آلياژهاي حافظه</a:t>
            </a:r>
            <a:r>
              <a:rPr lang="en-US" sz="2800" dirty="0" smtClean="0">
                <a:cs typeface="B Titr" pitchFamily="2" charset="-78"/>
              </a:rPr>
              <a:t> </a:t>
            </a:r>
            <a:r>
              <a:rPr lang="ar-SA" sz="2800" dirty="0" smtClean="0">
                <a:cs typeface="B Titr" pitchFamily="2" charset="-78"/>
              </a:rPr>
              <a:t>دار داراي خصوصياتي هستند که در ديگر مواد تجاري مورد استفاده در کاربردهاي مهندسي موجود نيست. بنابراين، استفاده از آنها قابليت</a:t>
            </a:r>
            <a:r>
              <a:rPr lang="en-US" sz="2800" dirty="0" smtClean="0">
                <a:cs typeface="B Titr" pitchFamily="2" charset="-78"/>
              </a:rPr>
              <a:t> </a:t>
            </a:r>
            <a:r>
              <a:rPr lang="ar-SA" sz="2800" dirty="0" smtClean="0">
                <a:cs typeface="B Titr" pitchFamily="2" charset="-78"/>
              </a:rPr>
              <a:t>هاي طراحي را ايجاد مي</a:t>
            </a:r>
            <a:r>
              <a:rPr lang="en-US" sz="2800" dirty="0" smtClean="0">
                <a:cs typeface="B Titr" pitchFamily="2" charset="-78"/>
              </a:rPr>
              <a:t> </a:t>
            </a:r>
            <a:r>
              <a:rPr lang="ar-SA" sz="2800" dirty="0" smtClean="0">
                <a:cs typeface="B Titr" pitchFamily="2" charset="-78"/>
              </a:rPr>
              <a:t>کند تا راه</a:t>
            </a:r>
            <a:r>
              <a:rPr lang="en-US" sz="2800" dirty="0" smtClean="0">
                <a:cs typeface="B Titr" pitchFamily="2" charset="-78"/>
              </a:rPr>
              <a:t> </a:t>
            </a:r>
            <a:r>
              <a:rPr lang="ar-SA" sz="2800" dirty="0" smtClean="0">
                <a:cs typeface="B Titr" pitchFamily="2" charset="-78"/>
              </a:rPr>
              <a:t>هاي جديدي در زمينه</a:t>
            </a:r>
            <a:r>
              <a:rPr lang="en-US" sz="2800" dirty="0" smtClean="0">
                <a:cs typeface="B Titr" pitchFamily="2" charset="-78"/>
              </a:rPr>
              <a:t> </a:t>
            </a:r>
            <a:r>
              <a:rPr lang="ar-SA" sz="2800" dirty="0" smtClean="0">
                <a:cs typeface="B Titr" pitchFamily="2" charset="-78"/>
              </a:rPr>
              <a:t>هاي مختلف دانش بشري ايجاد گردد. اگرچه آلياژهاي حافظه</a:t>
            </a:r>
            <a:r>
              <a:rPr lang="en-US" sz="2800" dirty="0" smtClean="0">
                <a:cs typeface="B Titr" pitchFamily="2" charset="-78"/>
              </a:rPr>
              <a:t> </a:t>
            </a:r>
            <a:r>
              <a:rPr lang="ar-SA" sz="2800" dirty="0" smtClean="0">
                <a:cs typeface="B Titr" pitchFamily="2" charset="-78"/>
              </a:rPr>
              <a:t>دار در دهه ي 1960 کشف شدند اما قدمت کاربرد آنها به حدود 15 تا 20 سال پيش مي</a:t>
            </a:r>
            <a:r>
              <a:rPr lang="en-US" sz="2800" dirty="0" smtClean="0">
                <a:cs typeface="B Titr" pitchFamily="2" charset="-78"/>
              </a:rPr>
              <a:t> </a:t>
            </a:r>
            <a:r>
              <a:rPr lang="ar-SA" sz="2800" dirty="0" smtClean="0">
                <a:cs typeface="B Titr" pitchFamily="2" charset="-78"/>
              </a:rPr>
              <a:t>رسد. کيفيت و قابليت اعتماد بالا به همراه کاهش قابل توجه در قيمت اولیه، منجر به کاربردهاي وسيع اين آلياژها در صنعت بيوپزشکي، خودرو و هوافضا شده است. در ادامه چند نمونه از اين کاربردها بیان خواهد شد.</a:t>
            </a:r>
            <a:endParaRPr lang="en-US" sz="2800" dirty="0" smtClean="0">
              <a:cs typeface="B Titr" pitchFamily="2" charset="-78"/>
            </a:endParaRPr>
          </a:p>
          <a:p>
            <a:pPr algn="just" rtl="1">
              <a:lnSpc>
                <a:spcPct val="150000"/>
              </a:lnSpc>
            </a:pPr>
            <a:endParaRPr lang="en-US" sz="2400" dirty="0">
              <a:solidFill>
                <a:srgbClr val="00B050"/>
              </a:solidFill>
              <a:cs typeface="B Titr" panose="00000700000000000000" pitchFamily="2" charset="-78"/>
            </a:endParaRPr>
          </a:p>
        </p:txBody>
      </p:sp>
      <p:sp>
        <p:nvSpPr>
          <p:cNvPr id="3" name="Title 2"/>
          <p:cNvSpPr>
            <a:spLocks noGrp="1"/>
          </p:cNvSpPr>
          <p:nvPr>
            <p:ph type="title"/>
          </p:nvPr>
        </p:nvSpPr>
        <p:spPr>
          <a:xfrm>
            <a:off x="381000" y="152400"/>
            <a:ext cx="8229600" cy="668215"/>
          </a:xfrm>
        </p:spPr>
        <p:txBody>
          <a:bodyPr>
            <a:normAutofit/>
          </a:bodyPr>
          <a:lstStyle/>
          <a:p>
            <a:pPr algn="ctr"/>
            <a:r>
              <a:rPr lang="fa-IR" sz="3600" dirty="0" smtClean="0">
                <a:solidFill>
                  <a:srgbClr val="FF0000"/>
                </a:solidFill>
                <a:effectLst/>
                <a:cs typeface="B Titr" panose="00000700000000000000" pitchFamily="2" charset="-78"/>
              </a:rPr>
              <a:t>کاربرد</a:t>
            </a:r>
            <a:endParaRPr lang="en-US" sz="4000" dirty="0"/>
          </a:p>
        </p:txBody>
      </p:sp>
    </p:spTree>
    <p:extLst>
      <p:ext uri="{BB962C8B-B14F-4D97-AF65-F5344CB8AC3E}">
        <p14:creationId xmlns:p14="http://schemas.microsoft.com/office/powerpoint/2010/main" val="1124942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1"/>
            <a:ext cx="8229600" cy="3124199"/>
          </a:xfrm>
        </p:spPr>
        <p:txBody>
          <a:bodyPr>
            <a:normAutofit/>
          </a:bodyPr>
          <a:lstStyle/>
          <a:p>
            <a:pPr algn="just" rtl="1"/>
            <a:r>
              <a:rPr lang="ar-SA" sz="2400" dirty="0" smtClean="0">
                <a:cs typeface="B Titr" pitchFamily="2" charset="-78"/>
              </a:rPr>
              <a:t>آلياژهاي حافظه</a:t>
            </a:r>
            <a:r>
              <a:rPr lang="fa-IR" sz="2400" dirty="0" smtClean="0">
                <a:cs typeface="B Titr" pitchFamily="2" charset="-78"/>
              </a:rPr>
              <a:t> </a:t>
            </a:r>
            <a:r>
              <a:rPr lang="ar-SA" sz="2400" dirty="0" smtClean="0">
                <a:cs typeface="B Titr" pitchFamily="2" charset="-78"/>
              </a:rPr>
              <a:t>دار در درمان فيزيوتراپي ماهيچه</a:t>
            </a:r>
            <a:r>
              <a:rPr lang="fa-IR" sz="2400" dirty="0" smtClean="0">
                <a:cs typeface="B Titr" pitchFamily="2" charset="-78"/>
              </a:rPr>
              <a:t> </a:t>
            </a:r>
            <a:r>
              <a:rPr lang="ar-SA" sz="2400" dirty="0" smtClean="0">
                <a:cs typeface="B Titr" pitchFamily="2" charset="-78"/>
              </a:rPr>
              <a:t>هايي که تقريباً بدون حرکتند استفاده مي</a:t>
            </a:r>
            <a:r>
              <a:rPr lang="fa-IR" sz="2400" dirty="0" smtClean="0">
                <a:cs typeface="B Titr" pitchFamily="2" charset="-78"/>
              </a:rPr>
              <a:t> </a:t>
            </a:r>
            <a:r>
              <a:rPr lang="ar-SA" sz="2400" dirty="0" smtClean="0">
                <a:cs typeface="B Titr" pitchFamily="2" charset="-78"/>
              </a:rPr>
              <a:t>شود، به عنوان مثال براي اين ماهيچه</a:t>
            </a:r>
            <a:r>
              <a:rPr lang="en-US" sz="2400" dirty="0" smtClean="0">
                <a:cs typeface="B Titr" pitchFamily="2" charset="-78"/>
              </a:rPr>
              <a:t> </a:t>
            </a:r>
            <a:r>
              <a:rPr lang="ar-SA" sz="2400" dirty="0" smtClean="0">
                <a:cs typeface="B Titr" pitchFamily="2" charset="-78"/>
              </a:rPr>
              <a:t>ها از دستکش</a:t>
            </a:r>
            <a:r>
              <a:rPr lang="fa-IR" sz="2400" dirty="0" smtClean="0">
                <a:cs typeface="B Titr" pitchFamily="2" charset="-78"/>
              </a:rPr>
              <a:t> </a:t>
            </a:r>
            <a:r>
              <a:rPr lang="ar-SA" sz="2400" dirty="0" smtClean="0">
                <a:cs typeface="B Titr" pitchFamily="2" charset="-78"/>
              </a:rPr>
              <a:t>هاي مخصوص که ساخته شده از سيم</a:t>
            </a:r>
            <a:r>
              <a:rPr lang="fa-IR" sz="2400" dirty="0" smtClean="0">
                <a:cs typeface="B Titr" pitchFamily="2" charset="-78"/>
              </a:rPr>
              <a:t> </a:t>
            </a:r>
            <a:r>
              <a:rPr lang="ar-SA" sz="2400" dirty="0" smtClean="0">
                <a:cs typeface="B Titr" pitchFamily="2" charset="-78"/>
              </a:rPr>
              <a:t>هاي آلياژهاي حافظه</a:t>
            </a:r>
            <a:r>
              <a:rPr lang="fa-IR" sz="2400" dirty="0" smtClean="0">
                <a:cs typeface="B Titr" pitchFamily="2" charset="-78"/>
              </a:rPr>
              <a:t> </a:t>
            </a:r>
            <a:r>
              <a:rPr lang="ar-SA" sz="2400" dirty="0" smtClean="0">
                <a:cs typeface="B Titr" pitchFamily="2" charset="-78"/>
              </a:rPr>
              <a:t>دار در ناحيه انگشتان است استفاده مي</a:t>
            </a:r>
            <a:r>
              <a:rPr lang="fa-IR" sz="2400" dirty="0" smtClean="0">
                <a:cs typeface="B Titr" pitchFamily="2" charset="-78"/>
              </a:rPr>
              <a:t> </a:t>
            </a:r>
            <a:r>
              <a:rPr lang="ar-SA" sz="2400" dirty="0" smtClean="0">
                <a:cs typeface="B Titr" pitchFamily="2" charset="-78"/>
              </a:rPr>
              <a:t>شود. اين سيم</a:t>
            </a:r>
            <a:r>
              <a:rPr lang="fa-IR" sz="2400" dirty="0" smtClean="0">
                <a:cs typeface="B Titr" pitchFamily="2" charset="-78"/>
              </a:rPr>
              <a:t> </a:t>
            </a:r>
            <a:r>
              <a:rPr lang="ar-SA" sz="2400" dirty="0" smtClean="0">
                <a:cs typeface="B Titr" pitchFamily="2" charset="-78"/>
              </a:rPr>
              <a:t>ها فعاليت ماهيچه</a:t>
            </a:r>
            <a:r>
              <a:rPr lang="fa-IR" sz="2400" dirty="0" smtClean="0">
                <a:cs typeface="B Titr" pitchFamily="2" charset="-78"/>
              </a:rPr>
              <a:t> </a:t>
            </a:r>
            <a:r>
              <a:rPr lang="ar-SA" sz="2400" dirty="0" smtClean="0">
                <a:cs typeface="B Titr" pitchFamily="2" charset="-78"/>
              </a:rPr>
              <a:t>هاي دست را باز توليد نموده و حرکت اصلي دست را ارتقاء مي</a:t>
            </a:r>
            <a:r>
              <a:rPr lang="fa-IR" sz="2400" dirty="0" smtClean="0">
                <a:cs typeface="B Titr" pitchFamily="2" charset="-78"/>
              </a:rPr>
              <a:t> </a:t>
            </a:r>
            <a:r>
              <a:rPr lang="ar-SA" sz="2400" dirty="0" smtClean="0">
                <a:cs typeface="B Titr" pitchFamily="2" charset="-78"/>
              </a:rPr>
              <a:t>دهند. وقتي اين دستکش گرم مي</a:t>
            </a:r>
            <a:r>
              <a:rPr lang="fa-IR" sz="2400" dirty="0" smtClean="0">
                <a:cs typeface="B Titr" pitchFamily="2" charset="-78"/>
              </a:rPr>
              <a:t> </a:t>
            </a:r>
            <a:r>
              <a:rPr lang="ar-SA" sz="2400" dirty="0" smtClean="0">
                <a:cs typeface="B Titr" pitchFamily="2" charset="-78"/>
              </a:rPr>
              <a:t>شود طول سيم</a:t>
            </a:r>
            <a:r>
              <a:rPr lang="fa-IR" sz="2400" dirty="0" smtClean="0">
                <a:cs typeface="B Titr" pitchFamily="2" charset="-78"/>
              </a:rPr>
              <a:t> </a:t>
            </a:r>
            <a:r>
              <a:rPr lang="ar-SA" sz="2400" dirty="0" smtClean="0">
                <a:cs typeface="B Titr" pitchFamily="2" charset="-78"/>
              </a:rPr>
              <a:t>ها کوتاه شده و از سوي ديگر وقتي دستکش سرد مي</a:t>
            </a:r>
            <a:r>
              <a:rPr lang="fa-IR" sz="2400" dirty="0" smtClean="0">
                <a:cs typeface="B Titr" pitchFamily="2" charset="-78"/>
              </a:rPr>
              <a:t> </a:t>
            </a:r>
            <a:r>
              <a:rPr lang="ar-SA" sz="2400" dirty="0" smtClean="0">
                <a:cs typeface="B Titr" pitchFamily="2" charset="-78"/>
              </a:rPr>
              <a:t>شود سيم</a:t>
            </a:r>
            <a:r>
              <a:rPr lang="fa-IR" sz="2400" dirty="0" smtClean="0">
                <a:cs typeface="B Titr" pitchFamily="2" charset="-78"/>
              </a:rPr>
              <a:t> </a:t>
            </a:r>
            <a:r>
              <a:rPr lang="ar-SA" sz="2400" dirty="0" smtClean="0">
                <a:cs typeface="B Titr" pitchFamily="2" charset="-78"/>
              </a:rPr>
              <a:t>ها به شکل قبلي خود بازگشته و باعث باز شدن دست مي</a:t>
            </a:r>
            <a:r>
              <a:rPr lang="fa-IR" sz="2400" dirty="0" smtClean="0">
                <a:cs typeface="B Titr" pitchFamily="2" charset="-78"/>
              </a:rPr>
              <a:t> </a:t>
            </a:r>
            <a:r>
              <a:rPr lang="ar-SA" sz="2400" dirty="0" smtClean="0">
                <a:cs typeface="B Titr" pitchFamily="2" charset="-78"/>
              </a:rPr>
              <a:t>گردند</a:t>
            </a:r>
            <a:r>
              <a:rPr lang="fa-IR" sz="2400" dirty="0" smtClean="0">
                <a:cs typeface="B Titr" pitchFamily="2" charset="-78"/>
              </a:rPr>
              <a:t>.</a:t>
            </a:r>
            <a:endParaRPr lang="en-US" sz="2400" dirty="0">
              <a:cs typeface="B Titr" pitchFamily="2" charset="-78"/>
            </a:endParaRPr>
          </a:p>
        </p:txBody>
      </p:sp>
      <p:sp>
        <p:nvSpPr>
          <p:cNvPr id="3" name="Title 2"/>
          <p:cNvSpPr>
            <a:spLocks noGrp="1"/>
          </p:cNvSpPr>
          <p:nvPr>
            <p:ph type="title"/>
          </p:nvPr>
        </p:nvSpPr>
        <p:spPr>
          <a:xfrm>
            <a:off x="381000" y="152400"/>
            <a:ext cx="8229600" cy="668215"/>
          </a:xfrm>
        </p:spPr>
        <p:txBody>
          <a:bodyPr>
            <a:normAutofit/>
          </a:bodyPr>
          <a:lstStyle/>
          <a:p>
            <a:pPr algn="ctr"/>
            <a:r>
              <a:rPr lang="fa-IR" sz="3600" dirty="0" smtClean="0">
                <a:solidFill>
                  <a:srgbClr val="FF0000"/>
                </a:solidFill>
                <a:effectLst/>
                <a:cs typeface="B Titr" panose="00000700000000000000" pitchFamily="2" charset="-78"/>
              </a:rPr>
              <a:t>کاربرد پزشکی</a:t>
            </a:r>
            <a:endParaRPr lang="en-US" sz="4000" dirty="0"/>
          </a:p>
        </p:txBody>
      </p:sp>
      <p:pic>
        <p:nvPicPr>
          <p:cNvPr id="64513" name="Picture 8"/>
          <p:cNvPicPr>
            <a:picLocks noChangeAspect="1" noChangeArrowheads="1"/>
          </p:cNvPicPr>
          <p:nvPr/>
        </p:nvPicPr>
        <p:blipFill>
          <a:blip r:embed="rId2" cstate="print"/>
          <a:srcRect/>
          <a:stretch>
            <a:fillRect/>
          </a:stretch>
        </p:blipFill>
        <p:spPr bwMode="auto">
          <a:xfrm>
            <a:off x="533400" y="3733800"/>
            <a:ext cx="5775325" cy="1904171"/>
          </a:xfrm>
          <a:prstGeom prst="rect">
            <a:avLst/>
          </a:prstGeom>
          <a:noFill/>
          <a:ln w="9525">
            <a:noFill/>
            <a:miter lim="800000"/>
            <a:headEnd/>
            <a:tailEnd/>
          </a:ln>
        </p:spPr>
      </p:pic>
      <p:sp>
        <p:nvSpPr>
          <p:cNvPr id="64515" name="AutoShape 3" descr="Image result for shape memory alloy applications in space syste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4517" name="AutoShape 5" descr="Image result for shape memory alloy applications in space syste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4519" name="AutoShape 7" descr="Image result for shape memory alloy applications in space syste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4521" name="AutoShape 9" descr="Image result for shape memory alloy applications in space syste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4522" name="Picture 10" descr="C:\Users\pc\Desktop\download (1).jpg"/>
          <p:cNvPicPr>
            <a:picLocks noChangeAspect="1" noChangeArrowheads="1"/>
          </p:cNvPicPr>
          <p:nvPr/>
        </p:nvPicPr>
        <p:blipFill>
          <a:blip r:embed="rId3" cstate="print"/>
          <a:srcRect/>
          <a:stretch>
            <a:fillRect/>
          </a:stretch>
        </p:blipFill>
        <p:spPr bwMode="auto">
          <a:xfrm>
            <a:off x="6553200" y="3733800"/>
            <a:ext cx="2286000" cy="2343438"/>
          </a:xfrm>
          <a:prstGeom prst="rect">
            <a:avLst/>
          </a:prstGeom>
          <a:noFill/>
        </p:spPr>
      </p:pic>
    </p:spTree>
    <p:extLst>
      <p:ext uri="{BB962C8B-B14F-4D97-AF65-F5344CB8AC3E}">
        <p14:creationId xmlns:p14="http://schemas.microsoft.com/office/powerpoint/2010/main" val="1124942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1"/>
            <a:ext cx="8229600" cy="5321492"/>
          </a:xfrm>
        </p:spPr>
        <p:txBody>
          <a:bodyPr>
            <a:noAutofit/>
          </a:bodyPr>
          <a:lstStyle/>
          <a:p>
            <a:pPr algn="just" rtl="1">
              <a:lnSpc>
                <a:spcPct val="150000"/>
              </a:lnSpc>
            </a:pPr>
            <a:r>
              <a:rPr lang="ar-SA" sz="2400" dirty="0" smtClean="0">
                <a:cs typeface="B Titr" pitchFamily="2" charset="-78"/>
              </a:rPr>
              <a:t>يکي از زمينه</a:t>
            </a:r>
            <a:r>
              <a:rPr lang="fa-IR" sz="2400" dirty="0" smtClean="0">
                <a:cs typeface="B Titr" pitchFamily="2" charset="-78"/>
              </a:rPr>
              <a:t> </a:t>
            </a:r>
            <a:r>
              <a:rPr lang="ar-SA" sz="2400" dirty="0" smtClean="0">
                <a:cs typeface="B Titr" pitchFamily="2" charset="-78"/>
              </a:rPr>
              <a:t>هاي استفاده از آلياژهاي حافظه</a:t>
            </a:r>
            <a:r>
              <a:rPr lang="fa-IR" sz="2400" dirty="0" smtClean="0">
                <a:cs typeface="B Titr" pitchFamily="2" charset="-78"/>
              </a:rPr>
              <a:t> </a:t>
            </a:r>
            <a:r>
              <a:rPr lang="ar-SA" sz="2400" dirty="0" smtClean="0">
                <a:cs typeface="B Titr" pitchFamily="2" charset="-78"/>
              </a:rPr>
              <a:t>دار در صنايع نظامي و به طور اخص کاربردهاي هوافضاي آن مي</a:t>
            </a:r>
            <a:r>
              <a:rPr lang="fa-IR" sz="2400" dirty="0" smtClean="0">
                <a:cs typeface="B Titr" pitchFamily="2" charset="-78"/>
              </a:rPr>
              <a:t> </a:t>
            </a:r>
            <a:r>
              <a:rPr lang="ar-SA" sz="2400" dirty="0" smtClean="0">
                <a:cs typeface="B Titr" pitchFamily="2" charset="-78"/>
              </a:rPr>
              <a:t>باشد. براي مثال سيستم باز شدن آنتن</a:t>
            </a:r>
            <a:r>
              <a:rPr lang="fa-IR" sz="2400" dirty="0" smtClean="0">
                <a:cs typeface="B Titr" pitchFamily="2" charset="-78"/>
              </a:rPr>
              <a:t> </a:t>
            </a:r>
            <a:r>
              <a:rPr lang="ar-SA" sz="2400" dirty="0" smtClean="0">
                <a:cs typeface="B Titr" pitchFamily="2" charset="-78"/>
              </a:rPr>
              <a:t>هاي سفينه</a:t>
            </a:r>
            <a:r>
              <a:rPr lang="fa-IR" sz="2400" dirty="0" smtClean="0">
                <a:cs typeface="B Titr" pitchFamily="2" charset="-78"/>
              </a:rPr>
              <a:t> </a:t>
            </a:r>
            <a:r>
              <a:rPr lang="ar-SA" sz="2400" dirty="0" smtClean="0">
                <a:cs typeface="B Titr" pitchFamily="2" charset="-78"/>
              </a:rPr>
              <a:t>هاي فضايي و يا آلياژ نايتينول به عنوان يک محرک بر روي سيستم مريخ نورد که توسط ناسا به مريخ فرستاده شده بکار گرفته شده بود. يکي ديگر از کاربردهاي مهم اين آلياژ در صنايع هوافضا، استفاده آن</a:t>
            </a:r>
            <a:r>
              <a:rPr lang="fa-IR" sz="2400" dirty="0" smtClean="0">
                <a:cs typeface="B Titr" pitchFamily="2" charset="-78"/>
              </a:rPr>
              <a:t> </a:t>
            </a:r>
            <a:r>
              <a:rPr lang="ar-SA" sz="2400" dirty="0" smtClean="0">
                <a:cs typeface="B Titr" pitchFamily="2" charset="-78"/>
              </a:rPr>
              <a:t>ها در سازه</a:t>
            </a:r>
            <a:r>
              <a:rPr lang="fa-IR" sz="2400" dirty="0" smtClean="0">
                <a:cs typeface="B Titr" pitchFamily="2" charset="-78"/>
              </a:rPr>
              <a:t> </a:t>
            </a:r>
            <a:r>
              <a:rPr lang="ar-SA" sz="2400" dirty="0" smtClean="0">
                <a:cs typeface="B Titr" pitchFamily="2" charset="-78"/>
              </a:rPr>
              <a:t>هاي هوشمند است. اين سازه</a:t>
            </a:r>
            <a:r>
              <a:rPr lang="fa-IR" sz="2400" dirty="0" smtClean="0">
                <a:cs typeface="B Titr" pitchFamily="2" charset="-78"/>
              </a:rPr>
              <a:t> </a:t>
            </a:r>
            <a:r>
              <a:rPr lang="ar-SA" sz="2400" dirty="0" smtClean="0">
                <a:cs typeface="B Titr" pitchFamily="2" charset="-78"/>
              </a:rPr>
              <a:t>ها مي</a:t>
            </a:r>
            <a:r>
              <a:rPr lang="fa-IR" sz="2400" dirty="0" smtClean="0">
                <a:cs typeface="B Titr" pitchFamily="2" charset="-78"/>
              </a:rPr>
              <a:t> </a:t>
            </a:r>
            <a:r>
              <a:rPr lang="ar-SA" sz="2400" dirty="0" smtClean="0">
                <a:cs typeface="B Titr" pitchFamily="2" charset="-78"/>
              </a:rPr>
              <a:t>توانند خود را با شرايط محيط وفق دهند و از جمله نتايج اين موضوع مي</a:t>
            </a:r>
            <a:r>
              <a:rPr lang="fa-IR" sz="2400" dirty="0" smtClean="0">
                <a:cs typeface="B Titr" pitchFamily="2" charset="-78"/>
              </a:rPr>
              <a:t> </a:t>
            </a:r>
            <a:r>
              <a:rPr lang="ar-SA" sz="2400" dirty="0" smtClean="0">
                <a:cs typeface="B Titr" pitchFamily="2" charset="-78"/>
              </a:rPr>
              <a:t>توان به افزايش بسيار زياد قابليت مانورپذيري  وسايل هوايي و کاهش بسيار زياد سطح مقطع راداري اشاره کرد. </a:t>
            </a:r>
            <a:endParaRPr lang="en-US" sz="2400" dirty="0">
              <a:solidFill>
                <a:srgbClr val="00B050"/>
              </a:solidFill>
              <a:cs typeface="B Titr" pitchFamily="2" charset="-78"/>
            </a:endParaRPr>
          </a:p>
        </p:txBody>
      </p:sp>
      <p:sp>
        <p:nvSpPr>
          <p:cNvPr id="3" name="Title 2"/>
          <p:cNvSpPr>
            <a:spLocks noGrp="1"/>
          </p:cNvSpPr>
          <p:nvPr>
            <p:ph type="title"/>
          </p:nvPr>
        </p:nvSpPr>
        <p:spPr>
          <a:xfrm>
            <a:off x="381000" y="152400"/>
            <a:ext cx="8229600" cy="668215"/>
          </a:xfrm>
        </p:spPr>
        <p:txBody>
          <a:bodyPr>
            <a:normAutofit/>
          </a:bodyPr>
          <a:lstStyle/>
          <a:p>
            <a:pPr algn="ctr" rtl="1"/>
            <a:r>
              <a:rPr lang="fa-IR" sz="3600" dirty="0" smtClean="0">
                <a:solidFill>
                  <a:srgbClr val="FF0000"/>
                </a:solidFill>
                <a:effectLst/>
                <a:cs typeface="B Titr" panose="00000700000000000000" pitchFamily="2" charset="-78"/>
              </a:rPr>
              <a:t> کاربرد نظامی و هوافضا</a:t>
            </a:r>
            <a:endParaRPr lang="en-US" sz="4000" dirty="0"/>
          </a:p>
        </p:txBody>
      </p:sp>
    </p:spTree>
    <p:extLst>
      <p:ext uri="{BB962C8B-B14F-4D97-AF65-F5344CB8AC3E}">
        <p14:creationId xmlns:p14="http://schemas.microsoft.com/office/powerpoint/2010/main" val="1124942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1"/>
            <a:ext cx="8229600" cy="5321492"/>
          </a:xfrm>
        </p:spPr>
        <p:txBody>
          <a:bodyPr>
            <a:normAutofit fontScale="85000" lnSpcReduction="10000"/>
          </a:bodyPr>
          <a:lstStyle/>
          <a:p>
            <a:pPr algn="just" rtl="1">
              <a:lnSpc>
                <a:spcPct val="150000"/>
              </a:lnSpc>
            </a:pPr>
            <a:r>
              <a:rPr lang="ar-SA" sz="2800" dirty="0" smtClean="0">
                <a:cs typeface="B Titr" pitchFamily="2" charset="-78"/>
              </a:rPr>
              <a:t>يک مثال مهم در اين زمينه طرح ناسا براي طراحي و ساخت هواپيماهايي است که مي</a:t>
            </a:r>
            <a:r>
              <a:rPr lang="fa-IR" sz="2800" dirty="0" smtClean="0">
                <a:cs typeface="B Titr" pitchFamily="2" charset="-78"/>
              </a:rPr>
              <a:t> </a:t>
            </a:r>
            <a:r>
              <a:rPr lang="ar-SA" sz="2800" dirty="0" smtClean="0">
                <a:cs typeface="B Titr" pitchFamily="2" charset="-78"/>
              </a:rPr>
              <a:t>توانند در اتمسفر مريخ پرواز کنند. اين آلياژها در بال</a:t>
            </a:r>
            <a:r>
              <a:rPr lang="fa-IR" sz="2800" dirty="0" smtClean="0">
                <a:cs typeface="B Titr" pitchFamily="2" charset="-78"/>
              </a:rPr>
              <a:t> </a:t>
            </a:r>
            <a:r>
              <a:rPr lang="ar-SA" sz="2800" dirty="0" smtClean="0">
                <a:cs typeface="B Titr" pitchFamily="2" charset="-78"/>
              </a:rPr>
              <a:t>هاي اين هواپيما مورد استفاده قرار مي</a:t>
            </a:r>
            <a:r>
              <a:rPr lang="fa-IR" sz="2800" dirty="0" smtClean="0">
                <a:cs typeface="B Titr" pitchFamily="2" charset="-78"/>
              </a:rPr>
              <a:t> </a:t>
            </a:r>
            <a:r>
              <a:rPr lang="ar-SA" sz="2800" dirty="0" smtClean="0">
                <a:cs typeface="B Titr" pitchFamily="2" charset="-78"/>
              </a:rPr>
              <a:t>گيرند. اين بال</a:t>
            </a:r>
            <a:r>
              <a:rPr lang="fa-IR" sz="2800" dirty="0" smtClean="0">
                <a:cs typeface="B Titr" pitchFamily="2" charset="-78"/>
              </a:rPr>
              <a:t> </a:t>
            </a:r>
            <a:r>
              <a:rPr lang="ar-SA" sz="2800" dirty="0" smtClean="0">
                <a:cs typeface="B Titr" pitchFamily="2" charset="-78"/>
              </a:rPr>
              <a:t>ها به بال</a:t>
            </a:r>
            <a:r>
              <a:rPr lang="fa-IR" sz="2800" dirty="0" smtClean="0">
                <a:cs typeface="B Titr" pitchFamily="2" charset="-78"/>
              </a:rPr>
              <a:t> </a:t>
            </a:r>
            <a:r>
              <a:rPr lang="ar-SA" sz="2800" dirty="0" smtClean="0">
                <a:cs typeface="B Titr" pitchFamily="2" charset="-78"/>
              </a:rPr>
              <a:t>هاي هوشمند معروف هستند. به دليل شرايط کاملا متفاوت و بعضا ناشناخته اتمسفر مريخ، طراحي مقطع بال در تونل هاي باد روي زمين کاري مشکل و غيردقيق مي</a:t>
            </a:r>
            <a:r>
              <a:rPr lang="fa-IR" sz="2800" dirty="0" smtClean="0">
                <a:cs typeface="B Titr" pitchFamily="2" charset="-78"/>
              </a:rPr>
              <a:t> </a:t>
            </a:r>
            <a:r>
              <a:rPr lang="ar-SA" sz="2800" dirty="0" smtClean="0">
                <a:cs typeface="B Titr" pitchFamily="2" charset="-78"/>
              </a:rPr>
              <a:t>باشد، به همين دليل نياز به بال</a:t>
            </a:r>
            <a:r>
              <a:rPr lang="fa-IR" sz="2800" dirty="0" smtClean="0">
                <a:cs typeface="B Titr" pitchFamily="2" charset="-78"/>
              </a:rPr>
              <a:t> </a:t>
            </a:r>
            <a:r>
              <a:rPr lang="ar-SA" sz="2800" dirty="0" smtClean="0">
                <a:cs typeface="B Titr" pitchFamily="2" charset="-78"/>
              </a:rPr>
              <a:t>هايي وجود دارد که بتوانند خود را با شرايط محيط در هنگام استفاده نهايي تطبيق دهند، لذا تنها گزينه موجود براي اين عملکرد استفاده از آلياژهاي حافظه</a:t>
            </a:r>
            <a:r>
              <a:rPr lang="fa-IR" sz="2800" dirty="0" smtClean="0">
                <a:cs typeface="B Titr" pitchFamily="2" charset="-78"/>
              </a:rPr>
              <a:t> </a:t>
            </a:r>
            <a:r>
              <a:rPr lang="ar-SA" sz="2800" dirty="0" smtClean="0">
                <a:cs typeface="B Titr" pitchFamily="2" charset="-78"/>
              </a:rPr>
              <a:t>دار در اين بال</a:t>
            </a:r>
            <a:r>
              <a:rPr lang="fa-IR" sz="2800" dirty="0" smtClean="0">
                <a:cs typeface="B Titr" pitchFamily="2" charset="-78"/>
              </a:rPr>
              <a:t> </a:t>
            </a:r>
            <a:r>
              <a:rPr lang="ar-SA" sz="2800" dirty="0" smtClean="0">
                <a:cs typeface="B Titr" pitchFamily="2" charset="-78"/>
              </a:rPr>
              <a:t>ها مي</a:t>
            </a:r>
            <a:r>
              <a:rPr lang="fa-IR" sz="2800" dirty="0" smtClean="0">
                <a:cs typeface="B Titr" pitchFamily="2" charset="-78"/>
              </a:rPr>
              <a:t> </a:t>
            </a:r>
            <a:r>
              <a:rPr lang="ar-SA" sz="2800" dirty="0" smtClean="0">
                <a:cs typeface="B Titr" pitchFamily="2" charset="-78"/>
              </a:rPr>
              <a:t>باشد. همچنين در وسايل دريايي استفاده از اين سازه ها باعث کاهش قابل ملاحظه علايم اکوستيکي آن</a:t>
            </a:r>
            <a:r>
              <a:rPr lang="fa-IR" sz="2800" dirty="0" smtClean="0">
                <a:cs typeface="B Titr" pitchFamily="2" charset="-78"/>
              </a:rPr>
              <a:t> </a:t>
            </a:r>
            <a:r>
              <a:rPr lang="ar-SA" sz="2800" dirty="0" smtClean="0">
                <a:cs typeface="B Titr" pitchFamily="2" charset="-78"/>
              </a:rPr>
              <a:t>ها مي</a:t>
            </a:r>
            <a:r>
              <a:rPr lang="fa-IR" sz="2800" dirty="0" smtClean="0">
                <a:cs typeface="B Titr" pitchFamily="2" charset="-78"/>
              </a:rPr>
              <a:t> </a:t>
            </a:r>
            <a:r>
              <a:rPr lang="ar-SA" sz="2800" dirty="0" smtClean="0">
                <a:cs typeface="B Titr" pitchFamily="2" charset="-78"/>
              </a:rPr>
              <a:t>شود.</a:t>
            </a:r>
            <a:endParaRPr lang="en-US" sz="2400" dirty="0">
              <a:solidFill>
                <a:srgbClr val="00B050"/>
              </a:solidFill>
              <a:cs typeface="B Titr" pitchFamily="2" charset="-78"/>
            </a:endParaRPr>
          </a:p>
        </p:txBody>
      </p:sp>
      <p:sp>
        <p:nvSpPr>
          <p:cNvPr id="3" name="Title 2"/>
          <p:cNvSpPr>
            <a:spLocks noGrp="1"/>
          </p:cNvSpPr>
          <p:nvPr>
            <p:ph type="title"/>
          </p:nvPr>
        </p:nvSpPr>
        <p:spPr>
          <a:xfrm>
            <a:off x="381000" y="152400"/>
            <a:ext cx="8229600" cy="668215"/>
          </a:xfrm>
        </p:spPr>
        <p:txBody>
          <a:bodyPr>
            <a:normAutofit/>
          </a:bodyPr>
          <a:lstStyle/>
          <a:p>
            <a:pPr algn="ctr"/>
            <a:r>
              <a:rPr lang="fa-IR" sz="3600" dirty="0" smtClean="0">
                <a:solidFill>
                  <a:srgbClr val="FF0000"/>
                </a:solidFill>
                <a:effectLst/>
                <a:cs typeface="B Titr" panose="00000700000000000000" pitchFamily="2" charset="-78"/>
              </a:rPr>
              <a:t> کاربرد نظامی و هوافضا</a:t>
            </a:r>
            <a:endParaRPr lang="en-US" sz="4000" dirty="0"/>
          </a:p>
        </p:txBody>
      </p:sp>
    </p:spTree>
    <p:extLst>
      <p:ext uri="{BB962C8B-B14F-4D97-AF65-F5344CB8AC3E}">
        <p14:creationId xmlns:p14="http://schemas.microsoft.com/office/powerpoint/2010/main" val="1124942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8229600" cy="668215"/>
          </a:xfrm>
        </p:spPr>
        <p:txBody>
          <a:bodyPr>
            <a:normAutofit/>
          </a:bodyPr>
          <a:lstStyle/>
          <a:p>
            <a:pPr algn="ctr"/>
            <a:r>
              <a:rPr lang="fa-IR" sz="3600" dirty="0" smtClean="0">
                <a:solidFill>
                  <a:srgbClr val="FF0000"/>
                </a:solidFill>
                <a:effectLst/>
                <a:cs typeface="B Titr" panose="00000700000000000000" pitchFamily="2" charset="-78"/>
              </a:rPr>
              <a:t> کاربرد نظامی و هوافضا</a:t>
            </a:r>
            <a:endParaRPr lang="en-US" sz="4000" dirty="0"/>
          </a:p>
        </p:txBody>
      </p:sp>
      <p:pic>
        <p:nvPicPr>
          <p:cNvPr id="61442" name="Picture 2" descr="https://spinoff.nasa.gov/Spinoff2008/images/asa-20.gif"/>
          <p:cNvPicPr>
            <a:picLocks noChangeAspect="1" noChangeArrowheads="1"/>
          </p:cNvPicPr>
          <p:nvPr/>
        </p:nvPicPr>
        <p:blipFill>
          <a:blip r:embed="rId2" cstate="print"/>
          <a:srcRect/>
          <a:stretch>
            <a:fillRect/>
          </a:stretch>
        </p:blipFill>
        <p:spPr bwMode="auto">
          <a:xfrm>
            <a:off x="0" y="1143000"/>
            <a:ext cx="4991017" cy="3429000"/>
          </a:xfrm>
          <a:prstGeom prst="rect">
            <a:avLst/>
          </a:prstGeom>
          <a:noFill/>
        </p:spPr>
      </p:pic>
      <p:pic>
        <p:nvPicPr>
          <p:cNvPr id="61444" name="Picture 4" descr="http://www.scienceagogo.com/news/img/skinsuit.jpg"/>
          <p:cNvPicPr>
            <a:picLocks noChangeAspect="1" noChangeArrowheads="1"/>
          </p:cNvPicPr>
          <p:nvPr/>
        </p:nvPicPr>
        <p:blipFill>
          <a:blip r:embed="rId3" cstate="print"/>
          <a:srcRect/>
          <a:stretch>
            <a:fillRect/>
          </a:stretch>
        </p:blipFill>
        <p:spPr bwMode="auto">
          <a:xfrm>
            <a:off x="5105400" y="1143000"/>
            <a:ext cx="3810000" cy="2543175"/>
          </a:xfrm>
          <a:prstGeom prst="rect">
            <a:avLst/>
          </a:prstGeom>
          <a:noFill/>
        </p:spPr>
      </p:pic>
      <p:pic>
        <p:nvPicPr>
          <p:cNvPr id="61446" name="Picture 6" descr="Image result for shape memory alloy applications in space systems"/>
          <p:cNvPicPr>
            <a:picLocks noChangeAspect="1" noChangeArrowheads="1"/>
          </p:cNvPicPr>
          <p:nvPr/>
        </p:nvPicPr>
        <p:blipFill>
          <a:blip r:embed="rId4" cstate="print"/>
          <a:srcRect/>
          <a:stretch>
            <a:fillRect/>
          </a:stretch>
        </p:blipFill>
        <p:spPr bwMode="auto">
          <a:xfrm>
            <a:off x="5181600" y="4038599"/>
            <a:ext cx="3793262" cy="2255101"/>
          </a:xfrm>
          <a:prstGeom prst="rect">
            <a:avLst/>
          </a:prstGeom>
          <a:noFill/>
        </p:spPr>
      </p:pic>
    </p:spTree>
    <p:extLst>
      <p:ext uri="{BB962C8B-B14F-4D97-AF65-F5344CB8AC3E}">
        <p14:creationId xmlns:p14="http://schemas.microsoft.com/office/powerpoint/2010/main" val="1124942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7585"/>
            <a:ext cx="8229600" cy="1143000"/>
          </a:xfrm>
        </p:spPr>
        <p:txBody>
          <a:bodyPr>
            <a:normAutofit/>
          </a:bodyPr>
          <a:lstStyle/>
          <a:p>
            <a:pPr algn="ctr"/>
            <a:r>
              <a:rPr lang="fa-IR" sz="3600" dirty="0" smtClean="0">
                <a:solidFill>
                  <a:srgbClr val="FF0000"/>
                </a:solidFill>
                <a:effectLst/>
                <a:cs typeface="B Titr" panose="00000700000000000000" pitchFamily="2" charset="-78"/>
              </a:rPr>
              <a:t>اخذ دیتا</a:t>
            </a:r>
            <a:endParaRPr lang="en-US" sz="4000" dirty="0"/>
          </a:p>
        </p:txBody>
      </p:sp>
      <p:pic>
        <p:nvPicPr>
          <p:cNvPr id="1026" name="Picture 3"/>
          <p:cNvPicPr>
            <a:picLocks noChangeAspect="1" noChangeArrowheads="1"/>
          </p:cNvPicPr>
          <p:nvPr/>
        </p:nvPicPr>
        <p:blipFill>
          <a:blip r:embed="rId2" cstate="print"/>
          <a:srcRect/>
          <a:stretch>
            <a:fillRect/>
          </a:stretch>
        </p:blipFill>
        <p:spPr bwMode="auto">
          <a:xfrm>
            <a:off x="762000" y="1371600"/>
            <a:ext cx="7723464" cy="4174501"/>
          </a:xfrm>
          <a:prstGeom prst="rect">
            <a:avLst/>
          </a:prstGeom>
          <a:noFill/>
          <a:ln w="9525">
            <a:noFill/>
            <a:miter lim="800000"/>
            <a:headEnd/>
            <a:tailEnd/>
          </a:ln>
        </p:spPr>
      </p:pic>
    </p:spTree>
    <p:extLst>
      <p:ext uri="{BB962C8B-B14F-4D97-AF65-F5344CB8AC3E}">
        <p14:creationId xmlns:p14="http://schemas.microsoft.com/office/powerpoint/2010/main" val="28844202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4187</TotalTime>
  <Words>980</Words>
  <Application>Microsoft Office PowerPoint</Application>
  <PresentationFormat>On-screen Show (4:3)</PresentationFormat>
  <Paragraphs>74</Paragraphs>
  <Slides>21</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2" baseType="lpstr">
      <vt:lpstr>Arial</vt:lpstr>
      <vt:lpstr>B Nazanin</vt:lpstr>
      <vt:lpstr>B Titr</vt:lpstr>
      <vt:lpstr>Calibri</vt:lpstr>
      <vt:lpstr>Lucida Sans Unicode</vt:lpstr>
      <vt:lpstr>Times New Roman</vt:lpstr>
      <vt:lpstr>Verdana</vt:lpstr>
      <vt:lpstr>Wingdings 2</vt:lpstr>
      <vt:lpstr>Wingdings 3</vt:lpstr>
      <vt:lpstr>Concourse</vt:lpstr>
      <vt:lpstr>Equation</vt:lpstr>
      <vt:lpstr>            مدل سازی همرشین- وینر، بهینه سازی و کنترل رفتار غیرخطی عملگر آلیاژ حافظه دار توسط روش اصلاح شده پرنتل-ایشلینسکی  با کاربرد در صنایع دفاعی و هوافضا سعید دانایی بارفروشی خرداد 95     </vt:lpstr>
      <vt:lpstr>مقدمه</vt:lpstr>
      <vt:lpstr>مقدمه</vt:lpstr>
      <vt:lpstr>کاربرد</vt:lpstr>
      <vt:lpstr>کاربرد پزشکی</vt:lpstr>
      <vt:lpstr> کاربرد نظامی و هوافضا</vt:lpstr>
      <vt:lpstr> کاربرد نظامی و هوافضا</vt:lpstr>
      <vt:lpstr> کاربرد نظامی و هوافضا</vt:lpstr>
      <vt:lpstr>اخذ دیتا</vt:lpstr>
      <vt:lpstr>پارامترهای شناسایی شده</vt:lpstr>
      <vt:lpstr>مدل سازی رفتار حساس عملگر</vt:lpstr>
      <vt:lpstr>اعتبارسنجی مدل بدست آمده</vt:lpstr>
      <vt:lpstr>شماتیک سیستم کلی به همراه مدل پرنتل- ایشلینسکی</vt:lpstr>
      <vt:lpstr>اپراتورهای مدل MPI</vt:lpstr>
      <vt:lpstr>مقایسه مدل MPI با رفتار هیسترزیس عملگر</vt:lpstr>
      <vt:lpstr>شبیه سازی عددی کنترلر</vt:lpstr>
      <vt:lpstr>شبیه سازی عددی کنترلر</vt:lpstr>
      <vt:lpstr>شبیه سازی عددی کنترلر</vt:lpstr>
      <vt:lpstr>توانمندیهای کُد</vt:lpstr>
      <vt:lpstr>آنچه در این کد خواهید آموخت</vt:lpstr>
      <vt:lpstr>نکات و الزامات</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YousefKhah</dc:creator>
  <cp:lastModifiedBy>MRT Pack 30 DVDs</cp:lastModifiedBy>
  <cp:revision>202</cp:revision>
  <dcterms:created xsi:type="dcterms:W3CDTF">2006-08-16T00:00:00Z</dcterms:created>
  <dcterms:modified xsi:type="dcterms:W3CDTF">2016-07-20T06:26:14Z</dcterms:modified>
</cp:coreProperties>
</file>